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1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3" r:id="rId11"/>
    <p:sldId id="324" r:id="rId12"/>
    <p:sldId id="320" r:id="rId13"/>
    <p:sldId id="325" r:id="rId14"/>
    <p:sldId id="326" r:id="rId15"/>
    <p:sldId id="327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FD50"/>
    <a:srgbClr val="CDACE6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C1457-1D29-4331-B8F6-7932163944F3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7EB44-BDF7-419A-9460-A9AEE46B01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26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04A7A-EEF8-4FFE-8FD4-87F650B30B47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33C90-3FF0-419E-B041-74A7616B8A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0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D00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6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8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8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6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9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6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93FB1-CF8B-46EE-81B8-1936A3E2935F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E0A8-7E02-4EA6-9885-C9B0AA044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2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evin.Jones@tbowa.or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564904"/>
            <a:ext cx="842493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E-Safety Parents Evening</a:t>
            </a:r>
            <a:r>
              <a:rPr lang="en-GB" sz="4400" dirty="0">
                <a:latin typeface="Comic Sans MS" pitchFamily="66" charset="0"/>
              </a:rPr>
              <a:t/>
            </a:r>
            <a:br>
              <a:rPr lang="en-GB" sz="4400" dirty="0">
                <a:latin typeface="Comic Sans MS" pitchFamily="66" charset="0"/>
              </a:rPr>
            </a:br>
            <a:endParaRPr lang="en-US" sz="44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5064"/>
            <a:ext cx="7772400" cy="10081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The Bishop of Winchester Academy </a:t>
            </a:r>
          </a:p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2016 – 2017</a:t>
            </a:r>
          </a:p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Q:\Staff\ACADEMY\Academy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160290" cy="2160290"/>
          </a:xfrm>
          <a:prstGeom prst="rect">
            <a:avLst/>
          </a:prstGeom>
          <a:noFill/>
        </p:spPr>
      </p:pic>
      <p:pic>
        <p:nvPicPr>
          <p:cNvPr id="5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37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Trends in websites, games and apps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4093" y="980728"/>
            <a:ext cx="8147248" cy="4814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/>
              <a:t>Contact</a:t>
            </a:r>
          </a:p>
          <a:p>
            <a:pPr marL="0" indent="0">
              <a:buNone/>
            </a:pPr>
            <a:endParaRPr lang="en-GB" b="1" u="sng" dirty="0" smtClean="0"/>
          </a:p>
          <a:p>
            <a:r>
              <a:rPr lang="en-GB" dirty="0" smtClean="0"/>
              <a:t>Who can the young person contact? </a:t>
            </a:r>
          </a:p>
          <a:p>
            <a:r>
              <a:rPr lang="en-GB" dirty="0" smtClean="0"/>
              <a:t>Does it work by Geolocation / GPS?</a:t>
            </a:r>
          </a:p>
          <a:p>
            <a:r>
              <a:rPr lang="en-GB" dirty="0" smtClean="0"/>
              <a:t>Is there any way to change the settings about who they are in contact with?</a:t>
            </a:r>
          </a:p>
          <a:p>
            <a:r>
              <a:rPr lang="en-GB" dirty="0" smtClean="0"/>
              <a:t>Does the young person know the people they are speaking to?</a:t>
            </a:r>
          </a:p>
          <a:p>
            <a:r>
              <a:rPr lang="en-GB" dirty="0" smtClean="0"/>
              <a:t>Is the contact happening via audio/video or messaging?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5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Trends in websites, games and apps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052736"/>
            <a:ext cx="814724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Conduct</a:t>
            </a:r>
          </a:p>
          <a:p>
            <a:pPr marL="0" indent="0">
              <a:buNone/>
            </a:pPr>
            <a:endParaRPr lang="en-GB" b="1" u="sng" dirty="0" smtClean="0"/>
          </a:p>
          <a:p>
            <a:r>
              <a:rPr lang="en-GB" dirty="0" smtClean="0"/>
              <a:t>What is the behaviour of the users like?</a:t>
            </a:r>
          </a:p>
          <a:p>
            <a:r>
              <a:rPr lang="en-GB" dirty="0" smtClean="0"/>
              <a:t>Is there bullying or highly sexualised conversations taking place?</a:t>
            </a:r>
          </a:p>
          <a:p>
            <a:r>
              <a:rPr lang="en-GB" dirty="0" smtClean="0"/>
              <a:t>Are other users asking for private messages to take place?</a:t>
            </a:r>
            <a:endParaRPr lang="en-GB" dirty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290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Strategies </a:t>
            </a:r>
            <a:r>
              <a:rPr lang="en-GB" dirty="0"/>
              <a:t>for families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0929" y="1052736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Talking</a:t>
            </a:r>
          </a:p>
          <a:p>
            <a:r>
              <a:rPr lang="en-GB" dirty="0" smtClean="0"/>
              <a:t>Find out what young people are using, what they enjoy and who they are interacting with. Ensure that your child knows not to give away any personal information including:</a:t>
            </a:r>
          </a:p>
          <a:p>
            <a:r>
              <a:rPr lang="en-GB" dirty="0" smtClean="0"/>
              <a:t>Location.</a:t>
            </a:r>
          </a:p>
          <a:p>
            <a:r>
              <a:rPr lang="en-GB" dirty="0" smtClean="0"/>
              <a:t>Risks in talking to strangers.</a:t>
            </a:r>
          </a:p>
          <a:p>
            <a:r>
              <a:rPr lang="en-GB" dirty="0" smtClean="0"/>
              <a:t>How to block and report.</a:t>
            </a:r>
            <a:endParaRPr lang="en-GB" dirty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5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Strategies </a:t>
            </a:r>
            <a:r>
              <a:rPr lang="en-GB" dirty="0"/>
              <a:t>for families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147248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Family agreements</a:t>
            </a:r>
          </a:p>
          <a:p>
            <a:r>
              <a:rPr lang="en-GB" dirty="0" smtClean="0"/>
              <a:t>It may be useful to have a family agreement on how the internet will be used, including:</a:t>
            </a:r>
          </a:p>
          <a:p>
            <a:r>
              <a:rPr lang="en-GB" dirty="0" smtClean="0"/>
              <a:t>Where and when devices can be used.</a:t>
            </a:r>
          </a:p>
          <a:p>
            <a:r>
              <a:rPr lang="en-GB" dirty="0" smtClean="0"/>
              <a:t>What your child is allowed to access or download.</a:t>
            </a:r>
          </a:p>
          <a:p>
            <a:r>
              <a:rPr lang="en-GB" dirty="0" smtClean="0"/>
              <a:t>Who your child is able to talk to or play games with.</a:t>
            </a:r>
          </a:p>
          <a:p>
            <a:r>
              <a:rPr lang="en-GB" dirty="0" smtClean="0"/>
              <a:t>How is internet use going to be monitored</a:t>
            </a:r>
          </a:p>
          <a:p>
            <a:r>
              <a:rPr lang="en-GB" dirty="0" smtClean="0"/>
              <a:t>Are parents going to have passwords for devices / accounts?</a:t>
            </a:r>
            <a:endParaRPr lang="en-GB" dirty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5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Strategies </a:t>
            </a:r>
            <a:r>
              <a:rPr lang="en-GB" dirty="0"/>
              <a:t>for families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814724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Technical tools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Parental controls on broadband.</a:t>
            </a:r>
          </a:p>
          <a:p>
            <a:r>
              <a:rPr lang="en-GB" dirty="0" smtClean="0"/>
              <a:t>Adult content block on mobile phones.</a:t>
            </a:r>
          </a:p>
          <a:p>
            <a:r>
              <a:rPr lang="en-GB" dirty="0" smtClean="0"/>
              <a:t>Passwords on devices.</a:t>
            </a:r>
          </a:p>
          <a:p>
            <a:r>
              <a:rPr lang="en-GB" dirty="0" smtClean="0"/>
              <a:t>Settings on devices</a:t>
            </a:r>
          </a:p>
          <a:p>
            <a:r>
              <a:rPr lang="en-GB" dirty="0" smtClean="0"/>
              <a:t>Settings on accounts – use of parent email address.</a:t>
            </a:r>
            <a:endParaRPr lang="en-GB" dirty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5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Thankyou for your time.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814724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Any further questions?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Contact: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Kevin.Jones@tbowa.org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542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Name </a:t>
            </a:r>
            <a:r>
              <a:rPr lang="en-GB" dirty="0"/>
              <a:t>the apps / websites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5223"/>
            <a:ext cx="1972682" cy="1104702"/>
          </a:xfrm>
        </p:spPr>
      </p:pic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6019732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4487"/>
            <a:ext cx="1656184" cy="16561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" y="4725144"/>
            <a:ext cx="1971707" cy="11041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87" y="1105874"/>
            <a:ext cx="1495053" cy="14950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81" y="4599024"/>
            <a:ext cx="2448694" cy="12875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21110"/>
            <a:ext cx="2161113" cy="11363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9" y="2652712"/>
            <a:ext cx="1476375" cy="1476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39091" r="35957" b="11550"/>
          <a:stretch/>
        </p:blipFill>
        <p:spPr bwMode="auto">
          <a:xfrm>
            <a:off x="6778754" y="4465853"/>
            <a:ext cx="2154792" cy="155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27" y="2873662"/>
            <a:ext cx="2328850" cy="13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Technology at Home </a:t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147248" cy="47853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We </a:t>
            </a:r>
            <a:r>
              <a:rPr lang="en-GB" sz="2400" dirty="0"/>
              <a:t>all want to keep our children safe, but online safety is not the only issue affecting young people with access to technology. </a:t>
            </a:r>
          </a:p>
          <a:p>
            <a:r>
              <a:rPr lang="en-GB" sz="2400" dirty="0" smtClean="0"/>
              <a:t>According </a:t>
            </a:r>
            <a:r>
              <a:rPr lang="en-GB" sz="2400" dirty="0"/>
              <a:t>to a study published in the Journal of Paediatric Psychology, one of the biggest culprits for inadequate and disturbed sleep is technology: </a:t>
            </a:r>
          </a:p>
          <a:p>
            <a:r>
              <a:rPr lang="en-GB" sz="2400" dirty="0" smtClean="0"/>
              <a:t>Losing </a:t>
            </a:r>
            <a:r>
              <a:rPr lang="en-GB" sz="2400" dirty="0"/>
              <a:t>as little as an </a:t>
            </a:r>
            <a:r>
              <a:rPr lang="en-GB" sz="2400" dirty="0" smtClean="0"/>
              <a:t>hour's </a:t>
            </a:r>
            <a:r>
              <a:rPr lang="en-GB" sz="2400" dirty="0"/>
              <a:t>sleep can significantly affect a young </a:t>
            </a:r>
            <a:r>
              <a:rPr lang="en-GB" sz="2400" dirty="0" smtClean="0"/>
              <a:t>person's </a:t>
            </a:r>
            <a:r>
              <a:rPr lang="en-GB" sz="2400" dirty="0"/>
              <a:t>performance at school 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study states: “Even modest differences in sleep duration, accumulated over a few days, can affect critical cognitive and emotional functions in children.” </a:t>
            </a:r>
          </a:p>
          <a:p>
            <a:endParaRPr lang="en-GB" sz="2400" dirty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224" y="20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Advice </a:t>
            </a:r>
            <a:r>
              <a:rPr lang="en-GB" dirty="0"/>
              <a:t>for parents: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052736"/>
            <a:ext cx="8147248" cy="507342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Take </a:t>
            </a:r>
            <a:r>
              <a:rPr lang="en-GB" dirty="0"/>
              <a:t>charge of </a:t>
            </a:r>
            <a:r>
              <a:rPr lang="en-GB" dirty="0" smtClean="0"/>
              <a:t>your child’s use </a:t>
            </a:r>
            <a:r>
              <a:rPr lang="en-GB" dirty="0"/>
              <a:t>of technology - the earlier you start the easier it will be, and the more it will become part of normal routine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Implement </a:t>
            </a:r>
            <a:r>
              <a:rPr lang="en-GB" dirty="0"/>
              <a:t>a technology curfew – phones, tablets </a:t>
            </a:r>
            <a:r>
              <a:rPr lang="en-GB" dirty="0" smtClean="0"/>
              <a:t>etc. </a:t>
            </a:r>
            <a:r>
              <a:rPr lang="en-GB" dirty="0"/>
              <a:t>must be turned off during meals, and at least one hour before </a:t>
            </a:r>
            <a:r>
              <a:rPr lang="en-GB" dirty="0" smtClean="0"/>
              <a:t>they go </a:t>
            </a:r>
            <a:r>
              <a:rPr lang="en-GB" dirty="0"/>
              <a:t>to </a:t>
            </a:r>
            <a:r>
              <a:rPr lang="en-GB" dirty="0" smtClean="0"/>
              <a:t>bed. </a:t>
            </a:r>
            <a:endParaRPr lang="en-GB" dirty="0"/>
          </a:p>
          <a:p>
            <a:r>
              <a:rPr lang="en-GB" dirty="0" smtClean="0"/>
              <a:t>Make </a:t>
            </a:r>
            <a:r>
              <a:rPr lang="en-GB" dirty="0"/>
              <a:t>bedrooms off-limits for technology - laptops, phones, tablets </a:t>
            </a:r>
            <a:r>
              <a:rPr lang="en-GB" dirty="0" smtClean="0"/>
              <a:t>etc. </a:t>
            </a:r>
            <a:r>
              <a:rPr lang="en-GB" dirty="0"/>
              <a:t>should be left downstairs when she goes to </a:t>
            </a:r>
            <a:r>
              <a:rPr lang="en-GB" dirty="0" smtClean="0"/>
              <a:t>bed.</a:t>
            </a:r>
            <a:endParaRPr lang="en-GB" dirty="0"/>
          </a:p>
          <a:p>
            <a:r>
              <a:rPr lang="en-GB" dirty="0" smtClean="0"/>
              <a:t>If they use their </a:t>
            </a:r>
            <a:r>
              <a:rPr lang="en-GB" dirty="0"/>
              <a:t>phone as an alarm clock – </a:t>
            </a:r>
            <a:r>
              <a:rPr lang="en-GB" dirty="0" smtClean="0"/>
              <a:t>buy them </a:t>
            </a:r>
            <a:r>
              <a:rPr lang="en-GB" dirty="0"/>
              <a:t>a traditional </a:t>
            </a:r>
            <a:r>
              <a:rPr lang="en-GB" dirty="0" smtClean="0"/>
              <a:t>one. </a:t>
            </a:r>
            <a:endParaRPr lang="en-GB" dirty="0"/>
          </a:p>
          <a:p>
            <a:r>
              <a:rPr lang="en-GB" dirty="0" smtClean="0"/>
              <a:t>Implement </a:t>
            </a:r>
            <a:r>
              <a:rPr lang="en-GB" dirty="0"/>
              <a:t>parental controls for your </a:t>
            </a:r>
            <a:r>
              <a:rPr lang="en-GB" dirty="0" smtClean="0"/>
              <a:t>child’s device</a:t>
            </a:r>
            <a:endParaRPr lang="en-GB" dirty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Cyberbullying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1964" y="980728"/>
            <a:ext cx="8147248" cy="48965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"</a:t>
            </a:r>
            <a:r>
              <a:rPr lang="en-GB" dirty="0"/>
              <a:t>Cyberbullying" is when a child, preteen or teen is tormented, threatened, harassed, humiliated, embarrassed or otherwise targeted by another child, preteen or teen using the </a:t>
            </a:r>
            <a:r>
              <a:rPr lang="en-GB" dirty="0" smtClean="0"/>
              <a:t>Internet. </a:t>
            </a:r>
          </a:p>
          <a:p>
            <a:pPr marL="0" indent="0">
              <a:buNone/>
            </a:pPr>
            <a:r>
              <a:rPr lang="en-GB" b="1" dirty="0" smtClean="0"/>
              <a:t>Advice </a:t>
            </a:r>
            <a:r>
              <a:rPr lang="en-GB" b="1" dirty="0"/>
              <a:t>for the young person: </a:t>
            </a:r>
          </a:p>
          <a:p>
            <a:r>
              <a:rPr lang="en-GB" dirty="0"/>
              <a:t>– </a:t>
            </a:r>
            <a:r>
              <a:rPr lang="en-GB" dirty="0" smtClean="0"/>
              <a:t>Don't </a:t>
            </a:r>
            <a:r>
              <a:rPr lang="en-GB" dirty="0"/>
              <a:t>respond </a:t>
            </a:r>
          </a:p>
          <a:p>
            <a:r>
              <a:rPr lang="en-GB" dirty="0"/>
              <a:t>– </a:t>
            </a:r>
            <a:r>
              <a:rPr lang="en-GB" dirty="0" smtClean="0"/>
              <a:t>Don't </a:t>
            </a:r>
            <a:r>
              <a:rPr lang="en-GB" dirty="0"/>
              <a:t>retaliate </a:t>
            </a:r>
          </a:p>
          <a:p>
            <a:r>
              <a:rPr lang="en-GB" dirty="0"/>
              <a:t>– Talk to a trusted adult </a:t>
            </a:r>
          </a:p>
          <a:p>
            <a:r>
              <a:rPr lang="en-GB" dirty="0"/>
              <a:t>– Save the evidence </a:t>
            </a:r>
          </a:p>
          <a:p>
            <a:r>
              <a:rPr lang="en-GB" dirty="0"/>
              <a:t>– Block the bully </a:t>
            </a:r>
          </a:p>
          <a:p>
            <a:r>
              <a:rPr lang="en-GB" dirty="0"/>
              <a:t>– Be polite </a:t>
            </a:r>
          </a:p>
          <a:p>
            <a:endParaRPr lang="en-GB" dirty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5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Advice </a:t>
            </a:r>
            <a:r>
              <a:rPr lang="en-GB" dirty="0"/>
              <a:t>for parents: </a:t>
            </a:r>
            <a:br>
              <a:rPr lang="en-GB" dirty="0"/>
            </a:b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8147248" cy="5001419"/>
          </a:xfrm>
        </p:spPr>
        <p:txBody>
          <a:bodyPr>
            <a:normAutofit/>
          </a:bodyPr>
          <a:lstStyle/>
          <a:p>
            <a:r>
              <a:rPr lang="en-GB" dirty="0" smtClean="0"/>
              <a:t>Listen </a:t>
            </a:r>
            <a:r>
              <a:rPr lang="en-GB" dirty="0"/>
              <a:t>to them and take them seriously </a:t>
            </a:r>
          </a:p>
          <a:p>
            <a:r>
              <a:rPr lang="en-GB" dirty="0" smtClean="0"/>
              <a:t>Make </a:t>
            </a:r>
            <a:r>
              <a:rPr lang="en-GB" dirty="0"/>
              <a:t>sure they are safe, and feel safe </a:t>
            </a:r>
          </a:p>
          <a:p>
            <a:r>
              <a:rPr lang="en-GB" dirty="0" smtClean="0"/>
              <a:t>Don't </a:t>
            </a:r>
            <a:r>
              <a:rPr lang="en-GB" dirty="0"/>
              <a:t>overreact </a:t>
            </a:r>
          </a:p>
          <a:p>
            <a:r>
              <a:rPr lang="en-GB" dirty="0" smtClean="0"/>
              <a:t>Encourage </a:t>
            </a:r>
            <a:r>
              <a:rPr lang="en-GB" dirty="0"/>
              <a:t>them not to retaliate </a:t>
            </a:r>
          </a:p>
          <a:p>
            <a:r>
              <a:rPr lang="en-GB" dirty="0" smtClean="0"/>
              <a:t>Gather </a:t>
            </a:r>
            <a:r>
              <a:rPr lang="en-GB" dirty="0"/>
              <a:t>the facts and save the evidence </a:t>
            </a:r>
          </a:p>
          <a:p>
            <a:r>
              <a:rPr lang="en-GB" dirty="0" smtClean="0"/>
              <a:t>Get </a:t>
            </a:r>
            <a:r>
              <a:rPr lang="en-GB" dirty="0"/>
              <a:t>them to help solve the problem </a:t>
            </a:r>
          </a:p>
          <a:p>
            <a:r>
              <a:rPr lang="en-GB" dirty="0" smtClean="0"/>
              <a:t>Talk </a:t>
            </a:r>
            <a:r>
              <a:rPr lang="en-GB" dirty="0"/>
              <a:t>to us if there are school links to the bullying </a:t>
            </a:r>
          </a:p>
          <a:p>
            <a:r>
              <a:rPr lang="en-GB" dirty="0" smtClean="0"/>
              <a:t>Encourage </a:t>
            </a:r>
            <a:r>
              <a:rPr lang="en-GB" dirty="0"/>
              <a:t>them to reach out to friends </a:t>
            </a:r>
          </a:p>
          <a:p>
            <a:endParaRPr lang="en-GB" dirty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57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Sexting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Sexting </a:t>
            </a:r>
            <a:r>
              <a:rPr lang="en-GB" dirty="0"/>
              <a:t>means sending sexually explicit photos, images, text messages, or e-mails by using a mobile phone or other mobile device.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Most young people are reluctant to talk to adults about it because they are afraid of being judged or having their phones taken away. </a:t>
            </a:r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5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Advice </a:t>
            </a:r>
            <a:r>
              <a:rPr lang="en-GB" dirty="0"/>
              <a:t>for parents: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620688"/>
            <a:ext cx="8147248" cy="5505475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 smtClean="0"/>
              <a:t>If </a:t>
            </a:r>
            <a:r>
              <a:rPr lang="en-GB" sz="6400" dirty="0"/>
              <a:t>your child has shared an explicit photo or video of themselves they may be very upset, especially if </a:t>
            </a:r>
            <a:r>
              <a:rPr lang="en-GB" sz="6400" dirty="0" smtClean="0"/>
              <a:t>it's </a:t>
            </a:r>
            <a:r>
              <a:rPr lang="en-GB" sz="6400" dirty="0"/>
              <a:t>been widely circulated. </a:t>
            </a:r>
          </a:p>
          <a:p>
            <a:pPr marL="0" indent="0">
              <a:buNone/>
            </a:pPr>
            <a:endParaRPr lang="en-GB" sz="6400" dirty="0" smtClean="0"/>
          </a:p>
          <a:p>
            <a:r>
              <a:rPr lang="en-GB" sz="6400" dirty="0"/>
              <a:t>I</a:t>
            </a:r>
            <a:r>
              <a:rPr lang="en-GB" sz="6400" dirty="0" smtClean="0"/>
              <a:t>f </a:t>
            </a:r>
            <a:r>
              <a:rPr lang="en-GB" sz="6400" dirty="0"/>
              <a:t>you become aware of this, try to stay calm and reassure them that they have your support and </a:t>
            </a:r>
            <a:r>
              <a:rPr lang="en-GB" sz="6400" dirty="0" smtClean="0"/>
              <a:t>you'll </a:t>
            </a:r>
            <a:r>
              <a:rPr lang="en-GB" sz="6400" dirty="0"/>
              <a:t>help them by taking the following steps: </a:t>
            </a:r>
            <a:endParaRPr lang="en-GB" sz="6400" dirty="0" smtClean="0"/>
          </a:p>
          <a:p>
            <a:endParaRPr lang="en-GB" sz="5200" dirty="0"/>
          </a:p>
          <a:p>
            <a:pPr marL="0" indent="0">
              <a:buNone/>
            </a:pPr>
            <a:r>
              <a:rPr lang="en-GB" sz="5200" b="1" dirty="0"/>
              <a:t>Explore the facts </a:t>
            </a:r>
          </a:p>
          <a:p>
            <a:r>
              <a:rPr lang="en-GB" sz="5200" dirty="0" smtClean="0"/>
              <a:t>Find </a:t>
            </a:r>
            <a:r>
              <a:rPr lang="en-GB" sz="5200" dirty="0"/>
              <a:t>out who the content was shared with initially, who it was passed on to, whether it was done maliciously or </a:t>
            </a:r>
            <a:r>
              <a:rPr lang="en-GB" sz="5200" dirty="0" smtClean="0"/>
              <a:t>not. </a:t>
            </a:r>
            <a:endParaRPr lang="en-GB" sz="5200" dirty="0"/>
          </a:p>
          <a:p>
            <a:endParaRPr lang="en-GB" sz="5200" dirty="0"/>
          </a:p>
          <a:p>
            <a:pPr marL="0" indent="0">
              <a:buNone/>
            </a:pPr>
            <a:r>
              <a:rPr lang="en-GB" sz="5200" b="1" dirty="0"/>
              <a:t>Call the </a:t>
            </a:r>
            <a:r>
              <a:rPr lang="en-GB" sz="5200" b="1" dirty="0" smtClean="0"/>
              <a:t>school</a:t>
            </a:r>
            <a:endParaRPr lang="en-GB" sz="5200" b="1" dirty="0"/>
          </a:p>
          <a:p>
            <a:r>
              <a:rPr lang="en-GB" sz="5200" dirty="0" smtClean="0"/>
              <a:t>We </a:t>
            </a:r>
            <a:r>
              <a:rPr lang="en-GB" sz="5200" dirty="0"/>
              <a:t>will be able to help you deal with the repercussions and support your child at </a:t>
            </a:r>
            <a:r>
              <a:rPr lang="en-GB" sz="5200" dirty="0" smtClean="0"/>
              <a:t>school. Ask for a member of the </a:t>
            </a:r>
            <a:r>
              <a:rPr lang="en-GB" sz="5200" dirty="0"/>
              <a:t>S</a:t>
            </a:r>
            <a:r>
              <a:rPr lang="en-GB" sz="5200" dirty="0" smtClean="0"/>
              <a:t>afeguarding Team.</a:t>
            </a:r>
            <a:endParaRPr lang="en-GB" sz="5200" dirty="0"/>
          </a:p>
          <a:p>
            <a:endParaRPr lang="en-GB" sz="5200" dirty="0"/>
          </a:p>
          <a:p>
            <a:pPr marL="0" indent="0">
              <a:buNone/>
            </a:pPr>
            <a:r>
              <a:rPr lang="en-GB" sz="5200" b="1" dirty="0"/>
              <a:t>Report it to CEOP </a:t>
            </a:r>
          </a:p>
          <a:p>
            <a:r>
              <a:rPr lang="en-GB" sz="5200" dirty="0" smtClean="0"/>
              <a:t>If </a:t>
            </a:r>
            <a:r>
              <a:rPr lang="en-GB" sz="5200" dirty="0"/>
              <a:t>you suspect the image has been shared with an adult, contact the Child </a:t>
            </a:r>
            <a:r>
              <a:rPr lang="en-GB" sz="5200" dirty="0" smtClean="0"/>
              <a:t>Exploitation and </a:t>
            </a:r>
            <a:r>
              <a:rPr lang="en-GB" sz="5200" dirty="0"/>
              <a:t>Online Protection Centre (CEOP), who are the national policing lead for online child sexual exploitation </a:t>
            </a:r>
          </a:p>
          <a:p>
            <a:endParaRPr lang="en-GB" sz="5200" dirty="0"/>
          </a:p>
          <a:p>
            <a:pPr marL="0" indent="0">
              <a:buNone/>
            </a:pPr>
            <a:r>
              <a:rPr lang="en-GB" sz="5200" b="1" dirty="0"/>
              <a:t>Contact the website or provider </a:t>
            </a:r>
          </a:p>
          <a:p>
            <a:r>
              <a:rPr lang="en-GB" sz="5200" dirty="0" smtClean="0"/>
              <a:t>Social </a:t>
            </a:r>
            <a:r>
              <a:rPr lang="en-GB" sz="5200" dirty="0"/>
              <a:t>networking sites should remove an image if asked. </a:t>
            </a:r>
          </a:p>
          <a:p>
            <a:pPr marL="0" indent="0">
              <a:buNone/>
            </a:pPr>
            <a:endParaRPr lang="en-GB" sz="5200" dirty="0"/>
          </a:p>
          <a:p>
            <a:pPr marL="0" indent="0">
              <a:buNone/>
            </a:pPr>
            <a:r>
              <a:rPr lang="en-GB" sz="5200" b="1" dirty="0"/>
              <a:t>Young people can contact ChildLine </a:t>
            </a:r>
          </a:p>
          <a:p>
            <a:r>
              <a:rPr lang="en-GB" sz="5200" dirty="0" err="1" smtClean="0"/>
              <a:t>Childline</a:t>
            </a:r>
            <a:r>
              <a:rPr lang="en-GB" sz="5200" dirty="0" smtClean="0"/>
              <a:t> </a:t>
            </a:r>
            <a:r>
              <a:rPr lang="en-GB" sz="5200" dirty="0"/>
              <a:t>will work with an organisation called the Internet Watch Foundation to get all known copies of the image removed from the internet (Childline: 0800 1111) </a:t>
            </a:r>
          </a:p>
          <a:p>
            <a:endParaRPr lang="en-GB" sz="5200" dirty="0"/>
          </a:p>
          <a:p>
            <a:pPr marL="0" indent="0">
              <a:buNone/>
            </a:pPr>
            <a:r>
              <a:rPr lang="en-GB" sz="5200" b="1" dirty="0"/>
              <a:t>Parents can contact the NSPCC </a:t>
            </a:r>
          </a:p>
          <a:p>
            <a:r>
              <a:rPr lang="en-GB" sz="5200" dirty="0" smtClean="0"/>
              <a:t>The </a:t>
            </a:r>
            <a:r>
              <a:rPr lang="en-GB" sz="5200" dirty="0"/>
              <a:t>NSPCC have trained counsellors available for advice and support 24/7 (NSPCC: 0808 800 5000) </a:t>
            </a:r>
          </a:p>
          <a:p>
            <a:endParaRPr lang="en-GB" dirty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6" y="6130120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91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Trends </a:t>
            </a:r>
            <a:r>
              <a:rPr lang="en-GB" dirty="0"/>
              <a:t>in </a:t>
            </a:r>
            <a:r>
              <a:rPr lang="en-GB" dirty="0" smtClean="0"/>
              <a:t>websites, games and apps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814724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Content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Is it age appropriate?</a:t>
            </a:r>
          </a:p>
          <a:p>
            <a:r>
              <a:rPr lang="en-GB" dirty="0" smtClean="0"/>
              <a:t>Is there violence or bad language or sexualised content?</a:t>
            </a:r>
          </a:p>
          <a:p>
            <a:r>
              <a:rPr lang="en-GB" dirty="0" smtClean="0"/>
              <a:t>Is the content trying to persuade those that may be vulnerable?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2" descr="H:\Academy Folder\TEACHING AND LEARNING 2014-15\a conference speech\_NEW STRAPLINE TBOWA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" y="5794977"/>
            <a:ext cx="8280920" cy="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 9 YEAR 7 PROGRESS ASSEMB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 9 YEAR 7 PROGRESS ASSEMBLY</Template>
  <TotalTime>2467</TotalTime>
  <Words>871</Words>
  <Application>Microsoft Office PowerPoint</Application>
  <PresentationFormat>On-screen Show (4:3)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14 9 YEAR 7 PROGRESS ASSEMBLY</vt:lpstr>
      <vt:lpstr>E-Safety Parents Evening </vt:lpstr>
      <vt:lpstr>   Name the apps / websites   </vt:lpstr>
      <vt:lpstr>Technology at Home  </vt:lpstr>
      <vt:lpstr>  Advice for parents:   </vt:lpstr>
      <vt:lpstr> Cyberbullying   </vt:lpstr>
      <vt:lpstr>   Advice for parents:     </vt:lpstr>
      <vt:lpstr>Sexting</vt:lpstr>
      <vt:lpstr> Advice for parents:   </vt:lpstr>
      <vt:lpstr>  Trends in websites, games and apps  </vt:lpstr>
      <vt:lpstr>  Trends in websites, games and apps  </vt:lpstr>
      <vt:lpstr>  Trends in websites, games and apps  </vt:lpstr>
      <vt:lpstr>   Strategies for families   </vt:lpstr>
      <vt:lpstr>   Strategies for families   </vt:lpstr>
      <vt:lpstr>   Strategies for families   </vt:lpstr>
      <vt:lpstr>   Thankyou for your time.   </vt:lpstr>
    </vt:vector>
  </TitlesOfParts>
  <Company>TBOWA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Prefects</dc:title>
  <dc:creator>cty</dc:creator>
  <cp:lastModifiedBy>Kevin Jones</cp:lastModifiedBy>
  <cp:revision>202</cp:revision>
  <cp:lastPrinted>2016-11-28T13:14:41Z</cp:lastPrinted>
  <dcterms:created xsi:type="dcterms:W3CDTF">2010-09-21T10:11:56Z</dcterms:created>
  <dcterms:modified xsi:type="dcterms:W3CDTF">2016-12-07T16:26:28Z</dcterms:modified>
</cp:coreProperties>
</file>