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2"/>
  </p:notesMasterIdLst>
  <p:sldIdLst>
    <p:sldId id="309" r:id="rId2"/>
    <p:sldId id="329" r:id="rId3"/>
    <p:sldId id="330" r:id="rId4"/>
    <p:sldId id="331" r:id="rId5"/>
    <p:sldId id="336" r:id="rId6"/>
    <p:sldId id="332" r:id="rId7"/>
    <p:sldId id="333" r:id="rId8"/>
    <p:sldId id="337" r:id="rId9"/>
    <p:sldId id="334" r:id="rId10"/>
    <p:sldId id="335" r:id="rId11"/>
  </p:sldIdLst>
  <p:sldSz cx="9144000" cy="6858000" type="screen4x3"/>
  <p:notesSz cx="6858000" cy="9144000"/>
  <p:defaultTextStyle>
    <a:defPPr>
      <a:defRPr lang="en-US"/>
    </a:defPPr>
    <a:lvl1pPr marL="0" algn="l" defTabSz="914180" rtl="0" eaLnBrk="1" latinLnBrk="0" hangingPunct="1">
      <a:defRPr sz="1800" kern="1200">
        <a:solidFill>
          <a:schemeClr val="tx1"/>
        </a:solidFill>
        <a:latin typeface="+mn-lt"/>
        <a:ea typeface="+mn-ea"/>
        <a:cs typeface="+mn-cs"/>
      </a:defRPr>
    </a:lvl1pPr>
    <a:lvl2pPr marL="457090" algn="l" defTabSz="914180" rtl="0" eaLnBrk="1" latinLnBrk="0" hangingPunct="1">
      <a:defRPr sz="1800" kern="1200">
        <a:solidFill>
          <a:schemeClr val="tx1"/>
        </a:solidFill>
        <a:latin typeface="+mn-lt"/>
        <a:ea typeface="+mn-ea"/>
        <a:cs typeface="+mn-cs"/>
      </a:defRPr>
    </a:lvl2pPr>
    <a:lvl3pPr marL="914180" algn="l" defTabSz="914180" rtl="0" eaLnBrk="1" latinLnBrk="0" hangingPunct="1">
      <a:defRPr sz="1800" kern="1200">
        <a:solidFill>
          <a:schemeClr val="tx1"/>
        </a:solidFill>
        <a:latin typeface="+mn-lt"/>
        <a:ea typeface="+mn-ea"/>
        <a:cs typeface="+mn-cs"/>
      </a:defRPr>
    </a:lvl3pPr>
    <a:lvl4pPr marL="1371270" algn="l" defTabSz="914180" rtl="0" eaLnBrk="1" latinLnBrk="0" hangingPunct="1">
      <a:defRPr sz="1800" kern="1200">
        <a:solidFill>
          <a:schemeClr val="tx1"/>
        </a:solidFill>
        <a:latin typeface="+mn-lt"/>
        <a:ea typeface="+mn-ea"/>
        <a:cs typeface="+mn-cs"/>
      </a:defRPr>
    </a:lvl4pPr>
    <a:lvl5pPr marL="1828361" algn="l" defTabSz="914180" rtl="0" eaLnBrk="1" latinLnBrk="0" hangingPunct="1">
      <a:defRPr sz="1800" kern="1200">
        <a:solidFill>
          <a:schemeClr val="tx1"/>
        </a:solidFill>
        <a:latin typeface="+mn-lt"/>
        <a:ea typeface="+mn-ea"/>
        <a:cs typeface="+mn-cs"/>
      </a:defRPr>
    </a:lvl5pPr>
    <a:lvl6pPr marL="2285451" algn="l" defTabSz="914180" rtl="0" eaLnBrk="1" latinLnBrk="0" hangingPunct="1">
      <a:defRPr sz="1800" kern="1200">
        <a:solidFill>
          <a:schemeClr val="tx1"/>
        </a:solidFill>
        <a:latin typeface="+mn-lt"/>
        <a:ea typeface="+mn-ea"/>
        <a:cs typeface="+mn-cs"/>
      </a:defRPr>
    </a:lvl6pPr>
    <a:lvl7pPr marL="2742542" algn="l" defTabSz="914180" rtl="0" eaLnBrk="1" latinLnBrk="0" hangingPunct="1">
      <a:defRPr sz="1800" kern="1200">
        <a:solidFill>
          <a:schemeClr val="tx1"/>
        </a:solidFill>
        <a:latin typeface="+mn-lt"/>
        <a:ea typeface="+mn-ea"/>
        <a:cs typeface="+mn-cs"/>
      </a:defRPr>
    </a:lvl7pPr>
    <a:lvl8pPr marL="3199632" algn="l" defTabSz="914180" rtl="0" eaLnBrk="1" latinLnBrk="0" hangingPunct="1">
      <a:defRPr sz="1800" kern="1200">
        <a:solidFill>
          <a:schemeClr val="tx1"/>
        </a:solidFill>
        <a:latin typeface="+mn-lt"/>
        <a:ea typeface="+mn-ea"/>
        <a:cs typeface="+mn-cs"/>
      </a:defRPr>
    </a:lvl8pPr>
    <a:lvl9pPr marL="3656722" algn="l" defTabSz="91418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y Kirby" initials="FK" lastIdx="0" clrIdx="0">
    <p:extLst>
      <p:ext uri="{19B8F6BF-5375-455C-9EA6-DF929625EA0E}">
        <p15:presenceInfo xmlns:p15="http://schemas.microsoft.com/office/powerpoint/2012/main" userId="S-1-5-21-2947753006-4191439954-4112475728-37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7E103D"/>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41" autoAdjust="0"/>
    <p:restoredTop sz="93706"/>
  </p:normalViewPr>
  <p:slideViewPr>
    <p:cSldViewPr>
      <p:cViewPr varScale="1">
        <p:scale>
          <a:sx n="55" d="100"/>
          <a:sy n="55" d="100"/>
        </p:scale>
        <p:origin x="87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ED4992-B6C8-D047-BBDA-8F590C644755}" type="datetimeFigureOut">
              <a:rPr lang="en-US" smtClean="0"/>
              <a:t>3/18/2020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82169D-02C9-5C43-ADA9-DB212E34E780}" type="slidenum">
              <a:rPr lang="en-US" smtClean="0"/>
              <a:t>‹#›</a:t>
            </a:fld>
            <a:endParaRPr lang="en-US"/>
          </a:p>
        </p:txBody>
      </p:sp>
    </p:spTree>
    <p:extLst>
      <p:ext uri="{BB962C8B-B14F-4D97-AF65-F5344CB8AC3E}">
        <p14:creationId xmlns:p14="http://schemas.microsoft.com/office/powerpoint/2010/main" val="3253556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5" indent="0" algn="ctr">
              <a:buNone/>
              <a:defRPr>
                <a:solidFill>
                  <a:schemeClr val="tx1">
                    <a:tint val="75000"/>
                  </a:schemeClr>
                </a:solidFill>
              </a:defRPr>
            </a:lvl2pPr>
            <a:lvl3pPr marL="914290" indent="0" algn="ctr">
              <a:buNone/>
              <a:defRPr>
                <a:solidFill>
                  <a:schemeClr val="tx1">
                    <a:tint val="75000"/>
                  </a:schemeClr>
                </a:solidFill>
              </a:defRPr>
            </a:lvl3pPr>
            <a:lvl4pPr marL="1371435" indent="0" algn="ctr">
              <a:buNone/>
              <a:defRPr>
                <a:solidFill>
                  <a:schemeClr val="tx1">
                    <a:tint val="75000"/>
                  </a:schemeClr>
                </a:solidFill>
              </a:defRPr>
            </a:lvl4pPr>
            <a:lvl5pPr marL="1828581" indent="0" algn="ctr">
              <a:buNone/>
              <a:defRPr>
                <a:solidFill>
                  <a:schemeClr val="tx1">
                    <a:tint val="75000"/>
                  </a:schemeClr>
                </a:solidFill>
              </a:defRPr>
            </a:lvl5pPr>
            <a:lvl6pPr marL="2285726" indent="0" algn="ctr">
              <a:buNone/>
              <a:defRPr>
                <a:solidFill>
                  <a:schemeClr val="tx1">
                    <a:tint val="75000"/>
                  </a:schemeClr>
                </a:solidFill>
              </a:defRPr>
            </a:lvl6pPr>
            <a:lvl7pPr marL="2742871" indent="0" algn="ctr">
              <a:buNone/>
              <a:defRPr>
                <a:solidFill>
                  <a:schemeClr val="tx1">
                    <a:tint val="75000"/>
                  </a:schemeClr>
                </a:solidFill>
              </a:defRPr>
            </a:lvl7pPr>
            <a:lvl8pPr marL="3200016" indent="0" algn="ctr">
              <a:buNone/>
              <a:defRPr>
                <a:solidFill>
                  <a:schemeClr val="tx1">
                    <a:tint val="75000"/>
                  </a:schemeClr>
                </a:solidFill>
              </a:defRPr>
            </a:lvl8pPr>
            <a:lvl9pPr marL="365716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AFFD66B4-C0B1-4312-ADA4-0F3D5DD8CB7E}" type="datetimeFigureOut">
              <a:rPr lang="en-GB" smtClean="0">
                <a:solidFill>
                  <a:prstClr val="black">
                    <a:tint val="75000"/>
                  </a:prstClr>
                </a:solidFill>
              </a:rPr>
              <a:pPr/>
              <a:t>18/03/2020</a:t>
            </a:fld>
            <a:endParaRPr lang="en-GB">
              <a:solidFill>
                <a:prstClr val="black">
                  <a:tint val="75000"/>
                </a:prstClr>
              </a:solidFill>
            </a:endParaRPr>
          </a:p>
        </p:txBody>
      </p:sp>
      <p:sp>
        <p:nvSpPr>
          <p:cNvPr id="5" name="Footer Placeholder 4"/>
          <p:cNvSpPr>
            <a:spLocks noGrp="1"/>
          </p:cNvSpPr>
          <p:nvPr>
            <p:ph type="ftr" sz="quarter" idx="11"/>
          </p:nvPr>
        </p:nvSpPr>
        <p:spPr>
          <a:xfrm>
            <a:off x="3124200" y="6548254"/>
            <a:ext cx="2895600" cy="365125"/>
          </a:xfrm>
          <a:prstGeom prst="rect">
            <a:avLst/>
          </a:prstGeom>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FF9835C8-9403-4E9C-BE1E-F39AE0FEBA3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35034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D003E"/>
                </a:solidFill>
              </a:defRPr>
            </a:lvl1pPr>
          </a:lstStyle>
          <a:p>
            <a:r>
              <a:rPr lang="en-US"/>
              <a:t>Click to edit Master title style</a:t>
            </a:r>
            <a:endParaRPr lang="en-GB"/>
          </a:p>
        </p:txBody>
      </p:sp>
      <p:sp>
        <p:nvSpPr>
          <p:cNvPr id="3" name="Date Placeholder 2"/>
          <p:cNvSpPr>
            <a:spLocks noGrp="1"/>
          </p:cNvSpPr>
          <p:nvPr>
            <p:ph type="dt" sz="half" idx="10"/>
          </p:nvPr>
        </p:nvSpPr>
        <p:spPr>
          <a:xfrm>
            <a:off x="457200" y="6356352"/>
            <a:ext cx="2133600" cy="365125"/>
          </a:xfrm>
          <a:prstGeom prst="rect">
            <a:avLst/>
          </a:prstGeom>
        </p:spPr>
        <p:txBody>
          <a:bodyPr/>
          <a:lstStyle/>
          <a:p>
            <a:fld id="{AFFD66B4-C0B1-4312-ADA4-0F3D5DD8CB7E}" type="datetimeFigureOut">
              <a:rPr lang="en-GB" smtClean="0">
                <a:solidFill>
                  <a:prstClr val="black">
                    <a:tint val="75000"/>
                  </a:prstClr>
                </a:solidFill>
              </a:rPr>
              <a:pPr/>
              <a:t>18/03/2020</a:t>
            </a:fld>
            <a:endParaRPr lang="en-GB">
              <a:solidFill>
                <a:prstClr val="black">
                  <a:tint val="75000"/>
                </a:prstClr>
              </a:solidFill>
            </a:endParaRPr>
          </a:p>
        </p:txBody>
      </p:sp>
      <p:sp>
        <p:nvSpPr>
          <p:cNvPr id="4" name="Footer Placeholder 3"/>
          <p:cNvSpPr>
            <a:spLocks noGrp="1"/>
          </p:cNvSpPr>
          <p:nvPr>
            <p:ph type="ftr" sz="quarter" idx="11"/>
          </p:nvPr>
        </p:nvSpPr>
        <p:spPr>
          <a:xfrm>
            <a:off x="3124200" y="6548254"/>
            <a:ext cx="2895600" cy="365125"/>
          </a:xfrm>
          <a:prstGeom prst="rect">
            <a:avLst/>
          </a:prstGeom>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a:xfrm>
            <a:off x="6553200" y="6356352"/>
            <a:ext cx="2133600" cy="365125"/>
          </a:xfrm>
          <a:prstGeom prst="rect">
            <a:avLst/>
          </a:prstGeom>
        </p:spPr>
        <p:txBody>
          <a:bodyPr/>
          <a:lstStyle/>
          <a:p>
            <a:fld id="{FF9835C8-9403-4E9C-BE1E-F39AE0FEBA3C}" type="slidenum">
              <a:rPr lang="en-GB" smtClean="0">
                <a:solidFill>
                  <a:prstClr val="black">
                    <a:tint val="75000"/>
                  </a:prstClr>
                </a:solidFill>
              </a:rPr>
              <a:pPr/>
              <a:t>‹#›</a:t>
            </a:fld>
            <a:endParaRPr lang="en-GB">
              <a:solidFill>
                <a:prstClr val="black">
                  <a:tint val="75000"/>
                </a:prstClr>
              </a:solidFill>
            </a:endParaRPr>
          </a:p>
        </p:txBody>
      </p:sp>
      <p:sp>
        <p:nvSpPr>
          <p:cNvPr id="6" name="Text Placeholder 2"/>
          <p:cNvSpPr>
            <a:spLocks noGrp="1"/>
          </p:cNvSpPr>
          <p:nvPr>
            <p:ph idx="1"/>
          </p:nvPr>
        </p:nvSpPr>
        <p:spPr>
          <a:xfrm>
            <a:off x="457200" y="1600201"/>
            <a:ext cx="8229600" cy="4525963"/>
          </a:xfrm>
          <a:prstGeom prst="rect">
            <a:avLst/>
          </a:prstGeom>
        </p:spPr>
        <p:txBody>
          <a:bodyPr vert="horz" lIns="91429" tIns="45715" rIns="91429" bIns="4571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95647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0F1E686A-282A-4EE1-8BBF-93105D667B58}" type="datetimeFigureOut">
              <a:rPr lang="en-GB" smtClean="0">
                <a:solidFill>
                  <a:prstClr val="black">
                    <a:tint val="75000"/>
                  </a:prstClr>
                </a:solidFill>
              </a:rPr>
              <a:pPr/>
              <a:t>18/03/2020</a:t>
            </a:fld>
            <a:endParaRPr lang="en-GB" dirty="0">
              <a:solidFill>
                <a:prstClr val="black">
                  <a:tint val="75000"/>
                </a:prstClr>
              </a:solidFill>
            </a:endParaRPr>
          </a:p>
        </p:txBody>
      </p:sp>
      <p:sp>
        <p:nvSpPr>
          <p:cNvPr id="5" name="Footer Placeholder 4"/>
          <p:cNvSpPr>
            <a:spLocks noGrp="1"/>
          </p:cNvSpPr>
          <p:nvPr>
            <p:ph type="ftr" sz="quarter" idx="11"/>
          </p:nvPr>
        </p:nvSpPr>
        <p:spPr>
          <a:xfrm>
            <a:off x="3124200" y="6548254"/>
            <a:ext cx="2895600" cy="365125"/>
          </a:xfrm>
          <a:prstGeom prst="rect">
            <a:avLst/>
          </a:prstGeom>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8B5F5642-3A8C-4132-88C2-0B1702F7E155}"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1729217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pSp>
        <p:nvGrpSpPr>
          <p:cNvPr id="13" name="Group 12"/>
          <p:cNvGrpSpPr/>
          <p:nvPr userDrawn="1"/>
        </p:nvGrpSpPr>
        <p:grpSpPr>
          <a:xfrm>
            <a:off x="2231740" y="5949280"/>
            <a:ext cx="4680520" cy="471924"/>
            <a:chOff x="2231740" y="5815240"/>
            <a:chExt cx="4680520" cy="471924"/>
          </a:xfrm>
        </p:grpSpPr>
        <p:sp>
          <p:nvSpPr>
            <p:cNvPr id="10" name="TextBox 9"/>
            <p:cNvSpPr txBox="1"/>
            <p:nvPr userDrawn="1"/>
          </p:nvSpPr>
          <p:spPr>
            <a:xfrm>
              <a:off x="2231740" y="5815240"/>
              <a:ext cx="4680520" cy="471924"/>
            </a:xfrm>
            <a:prstGeom prst="rect">
              <a:avLst/>
            </a:prstGeom>
            <a:solidFill>
              <a:schemeClr val="bg1"/>
            </a:solidFill>
          </p:spPr>
          <p:txBody>
            <a:bodyPr wrap="square" rtlCol="0">
              <a:spAutoFit/>
            </a:bodyPr>
            <a:lstStyle/>
            <a:p>
              <a:pPr algn="ctr">
                <a:spcBef>
                  <a:spcPts val="0"/>
                </a:spcBef>
                <a:spcAft>
                  <a:spcPts val="800"/>
                </a:spcAft>
              </a:pPr>
              <a:r>
                <a:rPr lang="en-GB" sz="900" dirty="0">
                  <a:solidFill>
                    <a:srgbClr val="7D033B"/>
                  </a:solidFill>
                  <a:latin typeface="Swis721 Lt BT" panose="020B0403020202020204" pitchFamily="34" charset="0"/>
                </a:rPr>
                <a:t>I came to give life – life in all its fullness</a:t>
              </a:r>
            </a:p>
            <a:p>
              <a:pPr algn="ctr">
                <a:spcBef>
                  <a:spcPts val="0"/>
                </a:spcBef>
                <a:spcAft>
                  <a:spcPts val="800"/>
                </a:spcAft>
              </a:pPr>
              <a:r>
                <a:rPr lang="en-GB" sz="900" dirty="0">
                  <a:solidFill>
                    <a:srgbClr val="7D033B"/>
                  </a:solidFill>
                  <a:latin typeface="Swis721 Lt BT" panose="020B0403020202020204" pitchFamily="34" charset="0"/>
                </a:rPr>
                <a:t>High expectations</a:t>
              </a:r>
              <a:r>
                <a:rPr lang="en-GB" sz="900" baseline="0" dirty="0">
                  <a:solidFill>
                    <a:srgbClr val="7D033B"/>
                  </a:solidFill>
                  <a:latin typeface="Swis721 Lt BT" panose="020B0403020202020204" pitchFamily="34" charset="0"/>
                </a:rPr>
                <a:t> – no excuses</a:t>
              </a:r>
              <a:endParaRPr lang="en-GB" sz="900" dirty="0">
                <a:solidFill>
                  <a:srgbClr val="7D033B"/>
                </a:solidFill>
                <a:latin typeface="Swis721 Lt BT" panose="020B0403020202020204" pitchFamily="34" charset="0"/>
              </a:endParaRPr>
            </a:p>
          </p:txBody>
        </p:sp>
        <p:cxnSp>
          <p:nvCxnSpPr>
            <p:cNvPr id="12" name="Straight Connector 11"/>
            <p:cNvCxnSpPr/>
            <p:nvPr userDrawn="1"/>
          </p:nvCxnSpPr>
          <p:spPr>
            <a:xfrm>
              <a:off x="3635896" y="6051202"/>
              <a:ext cx="1872208" cy="0"/>
            </a:xfrm>
            <a:prstGeom prst="line">
              <a:avLst/>
            </a:prstGeom>
            <a:ln w="9525">
              <a:solidFill>
                <a:srgbClr val="7D033B"/>
              </a:solidFill>
            </a:ln>
          </p:spPr>
          <p:style>
            <a:lnRef idx="1">
              <a:schemeClr val="accent1"/>
            </a:lnRef>
            <a:fillRef idx="0">
              <a:schemeClr val="accent1"/>
            </a:fillRef>
            <a:effectRef idx="0">
              <a:schemeClr val="accent1"/>
            </a:effectRef>
            <a:fontRef idx="minor">
              <a:schemeClr val="tx1"/>
            </a:fontRef>
          </p:style>
        </p:cxnSp>
      </p:grpSp>
      <p:sp>
        <p:nvSpPr>
          <p:cNvPr id="2" name="Title Placeholder 1"/>
          <p:cNvSpPr>
            <a:spLocks noGrp="1"/>
          </p:cNvSpPr>
          <p:nvPr>
            <p:ph type="title"/>
          </p:nvPr>
        </p:nvSpPr>
        <p:spPr>
          <a:xfrm>
            <a:off x="457200" y="274638"/>
            <a:ext cx="8229600" cy="1143000"/>
          </a:xfrm>
          <a:prstGeom prst="rect">
            <a:avLst/>
          </a:prstGeom>
        </p:spPr>
        <p:txBody>
          <a:bodyPr vert="horz" lIns="91429" tIns="45715" rIns="91429" bIns="45715"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29" tIns="45715" rIns="91429" bIns="45715"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3305330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290" rtl="0" eaLnBrk="1" latinLnBrk="0" hangingPunct="1">
        <a:spcBef>
          <a:spcPct val="0"/>
        </a:spcBef>
        <a:buNone/>
        <a:defRPr sz="4400" kern="1200">
          <a:solidFill>
            <a:schemeClr val="tx1"/>
          </a:solidFill>
          <a:latin typeface="+mj-lt"/>
          <a:ea typeface="+mj-ea"/>
          <a:cs typeface="+mj-cs"/>
        </a:defRPr>
      </a:lvl1pPr>
    </p:titleStyle>
    <p:bodyStyle>
      <a:lvl1pPr marL="342859" indent="-342859" algn="l" defTabSz="91429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61" indent="-285716" algn="l" defTabSz="91429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863" indent="-228573" algn="l" defTabSz="9142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08" indent="-228573" algn="l" defTabSz="91429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153" indent="-228573" algn="l" defTabSz="91429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298" indent="-228573" algn="l" defTabSz="91429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443" indent="-228573" algn="l" defTabSz="91429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589" indent="-228573" algn="l" defTabSz="91429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734" indent="-228573" algn="l" defTabSz="91429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the event of closure</a:t>
            </a:r>
            <a:endParaRPr lang="en-GB" dirty="0"/>
          </a:p>
        </p:txBody>
      </p:sp>
      <p:sp>
        <p:nvSpPr>
          <p:cNvPr id="3" name="Rectangle 2"/>
          <p:cNvSpPr/>
          <p:nvPr/>
        </p:nvSpPr>
        <p:spPr>
          <a:xfrm>
            <a:off x="611560" y="1628800"/>
            <a:ext cx="8075240" cy="4520340"/>
          </a:xfrm>
          <a:prstGeom prst="rect">
            <a:avLst/>
          </a:prstGeom>
        </p:spPr>
        <p:txBody>
          <a:bodyPr wrap="square">
            <a:spAutoFit/>
          </a:bodyPr>
          <a:lstStyle/>
          <a:p>
            <a:pPr marL="342900" lvl="0" indent="-342900">
              <a:lnSpc>
                <a:spcPct val="107000"/>
              </a:lnSpc>
              <a:spcAft>
                <a:spcPts val="800"/>
              </a:spcAft>
              <a:buFont typeface="+mj-lt"/>
              <a:buAutoNum type="alphaUcPeriod"/>
            </a:pPr>
            <a:r>
              <a:rPr lang="en-GB" sz="3200" b="1" dirty="0">
                <a:latin typeface="Calibri" panose="020F0502020204030204" pitchFamily="34" charset="0"/>
                <a:ea typeface="Calibri" panose="020F0502020204030204" pitchFamily="34" charset="0"/>
                <a:cs typeface="Calibri" panose="020F0502020204030204" pitchFamily="34" charset="0"/>
              </a:rPr>
              <a:t>Follow your homework timetable as normal</a:t>
            </a:r>
            <a:r>
              <a:rPr lang="en-GB" sz="2800" dirty="0">
                <a:latin typeface="Calibri" panose="020F0502020204030204" pitchFamily="34" charset="0"/>
                <a:ea typeface="Calibri" panose="020F0502020204030204" pitchFamily="34" charset="0"/>
                <a:cs typeface="Calibri" panose="020F0502020204030204" pitchFamily="34" charset="0"/>
              </a:rPr>
              <a:t>. </a:t>
            </a:r>
            <a:endParaRPr lang="en-GB" sz="2800" dirty="0" smtClean="0">
              <a:latin typeface="Calibri" panose="020F0502020204030204" pitchFamily="34" charset="0"/>
              <a:ea typeface="Calibri" panose="020F0502020204030204" pitchFamily="34" charset="0"/>
              <a:cs typeface="Calibri" panose="020F0502020204030204" pitchFamily="34" charset="0"/>
            </a:endParaRPr>
          </a:p>
          <a:p>
            <a:pPr lvl="0">
              <a:lnSpc>
                <a:spcPct val="107000"/>
              </a:lnSpc>
              <a:spcAft>
                <a:spcPts val="800"/>
              </a:spcAft>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pPr>
            <a:r>
              <a:rPr lang="en-GB" sz="2400" dirty="0">
                <a:latin typeface="Calibri" panose="020F0502020204030204" pitchFamily="34" charset="0"/>
                <a:ea typeface="Calibri" panose="020F0502020204030204" pitchFamily="34" charset="0"/>
                <a:cs typeface="Calibri" panose="020F0502020204030204" pitchFamily="34" charset="0"/>
              </a:rPr>
              <a:t>Each day you should complete one full page (minimum) of self-quizzing in your purple quiz book. If the set homework is going to take longer than a page you should focus on what you don’t know. </a:t>
            </a:r>
            <a:endParaRPr lang="en-GB" sz="2400" dirty="0" smtClean="0">
              <a:latin typeface="Calibri" panose="020F0502020204030204" pitchFamily="34" charset="0"/>
              <a:ea typeface="Calibri" panose="020F0502020204030204" pitchFamily="34" charset="0"/>
              <a:cs typeface="Calibri" panose="020F0502020204030204" pitchFamily="34" charset="0"/>
            </a:endParaRPr>
          </a:p>
          <a:p>
            <a:pPr marL="228600">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2400" dirty="0">
                <a:latin typeface="Calibri" panose="020F0502020204030204" pitchFamily="34" charset="0"/>
                <a:ea typeface="Calibri" panose="020F0502020204030204" pitchFamily="34" charset="0"/>
                <a:cs typeface="Calibri" panose="020F0502020204030204" pitchFamily="34" charset="0"/>
              </a:rPr>
              <a:t>write the title (subject) and date at the top of each page</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400" dirty="0">
                <a:latin typeface="Calibri" panose="020F0502020204030204" pitchFamily="34" charset="0"/>
                <a:ea typeface="Calibri" panose="020F0502020204030204" pitchFamily="34" charset="0"/>
                <a:cs typeface="Calibri" panose="020F0502020204030204" pitchFamily="34" charset="0"/>
              </a:rPr>
              <a:t>tick any correct answers and correct any incorrect answers in red pen</a:t>
            </a:r>
            <a:r>
              <a:rPr lang="en-GB" sz="2400" dirty="0">
                <a:latin typeface="Trebuchet MS" panose="020B0603020202020204" pitchFamily="34" charset="0"/>
                <a:ea typeface="Calibri" panose="020F0502020204030204" pitchFamily="34" charset="0"/>
                <a:cs typeface="Arial" panose="020B0604020202020204" pitchFamily="34" charset="0"/>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00309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152525" y="357187"/>
            <a:ext cx="6838950" cy="6143625"/>
          </a:xfrm>
          <a:prstGeom prst="rect">
            <a:avLst/>
          </a:prstGeom>
        </p:spPr>
      </p:pic>
    </p:spTree>
    <p:extLst>
      <p:ext uri="{BB962C8B-B14F-4D97-AF65-F5344CB8AC3E}">
        <p14:creationId xmlns:p14="http://schemas.microsoft.com/office/powerpoint/2010/main" val="2231582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GB" dirty="0" smtClean="0"/>
              <a:t>In the event of closure</a:t>
            </a:r>
            <a:endParaRPr lang="en-GB" dirty="0"/>
          </a:p>
        </p:txBody>
      </p:sp>
      <p:sp>
        <p:nvSpPr>
          <p:cNvPr id="4" name="Rectangle 3"/>
          <p:cNvSpPr/>
          <p:nvPr/>
        </p:nvSpPr>
        <p:spPr>
          <a:xfrm>
            <a:off x="611560" y="1556792"/>
            <a:ext cx="7854044" cy="2891497"/>
          </a:xfrm>
          <a:prstGeom prst="rect">
            <a:avLst/>
          </a:prstGeom>
        </p:spPr>
        <p:txBody>
          <a:bodyPr wrap="square">
            <a:spAutoFit/>
          </a:bodyPr>
          <a:lstStyle/>
          <a:p>
            <a:pPr marL="342900" lvl="0" indent="-342900">
              <a:lnSpc>
                <a:spcPct val="107000"/>
              </a:lnSpc>
              <a:spcAft>
                <a:spcPts val="0"/>
              </a:spcAft>
              <a:buFont typeface="+mj-lt"/>
              <a:buAutoNum type="alphaUcPeriod" startAt="2"/>
            </a:pPr>
            <a:r>
              <a:rPr lang="en-GB" sz="3200" b="1" dirty="0">
                <a:latin typeface="Calibri" panose="020F0502020204030204" pitchFamily="34" charset="0"/>
                <a:ea typeface="Calibri" panose="020F0502020204030204" pitchFamily="34" charset="0"/>
                <a:cs typeface="Times New Roman" panose="02020603050405020304" pitchFamily="18" charset="0"/>
              </a:rPr>
              <a:t>Close your skills </a:t>
            </a:r>
            <a:r>
              <a:rPr lang="en-GB" sz="3200" b="1" dirty="0" smtClean="0">
                <a:latin typeface="Calibri" panose="020F0502020204030204" pitchFamily="34" charset="0"/>
                <a:ea typeface="Calibri" panose="020F0502020204030204" pitchFamily="34" charset="0"/>
                <a:cs typeface="Times New Roman" panose="02020603050405020304" pitchFamily="18" charset="0"/>
              </a:rPr>
              <a:t>gaps</a:t>
            </a:r>
          </a:p>
          <a:p>
            <a:pPr lvl="0">
              <a:lnSpc>
                <a:spcPct val="107000"/>
              </a:lnSpc>
              <a:spcAft>
                <a:spcPts val="0"/>
              </a:spcAft>
            </a:pPr>
            <a:endParaRPr lang="en-GB" dirty="0">
              <a:latin typeface="Calibri" panose="020F0502020204030204" pitchFamily="34" charset="0"/>
              <a:ea typeface="Calibri" panose="020F0502020204030204" pitchFamily="34" charset="0"/>
              <a:cs typeface="Times New Roman" panose="02020603050405020304" pitchFamily="18" charset="0"/>
            </a:endParaRPr>
          </a:p>
          <a:p>
            <a:pPr marL="408940">
              <a:lnSpc>
                <a:spcPct val="107000"/>
              </a:lnSpc>
              <a:spcAft>
                <a:spcPts val="800"/>
              </a:spcAft>
            </a:pPr>
            <a:r>
              <a:rPr lang="en-GB" sz="2400" dirty="0">
                <a:latin typeface="Calibri" panose="020F0502020204030204" pitchFamily="34" charset="0"/>
                <a:ea typeface="Calibri" panose="020F0502020204030204" pitchFamily="34" charset="0"/>
                <a:cs typeface="Times New Roman" panose="02020603050405020304" pitchFamily="18" charset="0"/>
              </a:rPr>
              <a:t>In  M2 and L1 you sat Knowledge Organiser assessments in your subjects. You now have the opportunity to look at the assessment questions in each subject, see the correct answers, and learn from your mistakes.  How will this work?</a:t>
            </a:r>
          </a:p>
        </p:txBody>
      </p:sp>
    </p:spTree>
    <p:extLst>
      <p:ext uri="{BB962C8B-B14F-4D97-AF65-F5344CB8AC3E}">
        <p14:creationId xmlns:p14="http://schemas.microsoft.com/office/powerpoint/2010/main" val="4085567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GB" dirty="0" smtClean="0"/>
              <a:t>In the event of closure</a:t>
            </a:r>
            <a:endParaRPr lang="en-GB" dirty="0"/>
          </a:p>
        </p:txBody>
      </p:sp>
      <p:sp>
        <p:nvSpPr>
          <p:cNvPr id="8" name="Rectangle 7"/>
          <p:cNvSpPr/>
          <p:nvPr/>
        </p:nvSpPr>
        <p:spPr>
          <a:xfrm>
            <a:off x="457200" y="2348880"/>
            <a:ext cx="8507288" cy="2841034"/>
          </a:xfrm>
          <a:prstGeom prst="rect">
            <a:avLst/>
          </a:prstGeom>
        </p:spPr>
        <p:txBody>
          <a:bodyPr wrap="square">
            <a:spAutoFit/>
          </a:bodyPr>
          <a:lstStyle/>
          <a:p>
            <a:pPr marL="408940">
              <a:lnSpc>
                <a:spcPct val="107000"/>
              </a:lnSpc>
              <a:spcAft>
                <a:spcPts val="0"/>
              </a:spcAft>
            </a:pPr>
            <a:r>
              <a:rPr lang="en-GB" sz="2400" dirty="0" smtClean="0">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spcAft>
                <a:spcPts val="0"/>
              </a:spcAft>
              <a:buFont typeface="+mj-lt"/>
              <a:buAutoNum type="arabicPeriod"/>
            </a:pPr>
            <a:r>
              <a:rPr lang="en-GB" sz="2400" dirty="0" smtClean="0">
                <a:latin typeface="Calibri" panose="020F0502020204030204" pitchFamily="34" charset="0"/>
                <a:ea typeface="Calibri" panose="020F0502020204030204" pitchFamily="34" charset="0"/>
                <a:cs typeface="Times New Roman" panose="02020603050405020304" pitchFamily="18" charset="0"/>
              </a:rPr>
              <a:t>Open the document on the website</a:t>
            </a:r>
          </a:p>
          <a:p>
            <a:pPr marL="342900" lvl="0" indent="-342900">
              <a:lnSpc>
                <a:spcPct val="107000"/>
              </a:lnSpc>
              <a:spcAft>
                <a:spcPts val="0"/>
              </a:spcAft>
              <a:buFont typeface="+mj-lt"/>
              <a:buAutoNum type="arabicPeriod"/>
            </a:pPr>
            <a:endParaRPr lang="en-GB" sz="2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GB" sz="2400" dirty="0" smtClean="0">
                <a:latin typeface="Calibri" panose="020F0502020204030204" pitchFamily="34" charset="0"/>
                <a:ea typeface="Calibri" panose="020F0502020204030204" pitchFamily="34" charset="0"/>
                <a:cs typeface="Times New Roman" panose="02020603050405020304" pitchFamily="18" charset="0"/>
              </a:rPr>
              <a:t>Type your student ID number into the search bar (with a 0 in front, e.g. if your student number is 12345 you would need to type 012345)</a:t>
            </a:r>
          </a:p>
          <a:p>
            <a:pPr marL="457200">
              <a:lnSpc>
                <a:spcPct val="107000"/>
              </a:lnSpc>
              <a:spcAft>
                <a:spcPts val="0"/>
              </a:spcAft>
            </a:pPr>
            <a:r>
              <a:rPr lang="en-GB" sz="2400" dirty="0" smtClean="0">
                <a:latin typeface="Calibri" panose="020F0502020204030204" pitchFamily="34" charset="0"/>
                <a:ea typeface="Calibri" panose="020F0502020204030204" pitchFamily="34" charset="0"/>
                <a:cs typeface="Times New Roman" panose="02020603050405020304" pitchFamily="18" charset="0"/>
              </a:rPr>
              <a:t> </a:t>
            </a:r>
          </a:p>
        </p:txBody>
      </p:sp>
      <p:sp>
        <p:nvSpPr>
          <p:cNvPr id="9" name="Rectangle 8"/>
          <p:cNvSpPr/>
          <p:nvPr/>
        </p:nvSpPr>
        <p:spPr>
          <a:xfrm>
            <a:off x="179512" y="1592816"/>
            <a:ext cx="8229600" cy="993926"/>
          </a:xfrm>
          <a:prstGeom prst="rect">
            <a:avLst/>
          </a:prstGeom>
        </p:spPr>
        <p:txBody>
          <a:bodyPr wrap="square">
            <a:spAutoFit/>
          </a:bodyPr>
          <a:lstStyle/>
          <a:p>
            <a:pPr marL="408940">
              <a:lnSpc>
                <a:spcPct val="107000"/>
              </a:lnSpc>
              <a:spcAft>
                <a:spcPts val="800"/>
              </a:spcAft>
            </a:pPr>
            <a:r>
              <a:rPr lang="en-GB" sz="2800" dirty="0">
                <a:latin typeface="Calibri" panose="020F0502020204030204" pitchFamily="34" charset="0"/>
                <a:ea typeface="Calibri" panose="020F0502020204030204" pitchFamily="34" charset="0"/>
                <a:cs typeface="Times New Roman" panose="02020603050405020304" pitchFamily="18" charset="0"/>
              </a:rPr>
              <a:t>All the tests will be uploaded to the school website. You need to:</a:t>
            </a:r>
          </a:p>
        </p:txBody>
      </p:sp>
      <p:pic>
        <p:nvPicPr>
          <p:cNvPr id="12" name="Picture 11"/>
          <p:cNvPicPr/>
          <p:nvPr/>
        </p:nvPicPr>
        <p:blipFill>
          <a:blip r:embed="rId2">
            <a:extLst>
              <a:ext uri="{28A0092B-C50C-407E-A947-70E740481C1C}">
                <a14:useLocalDpi xmlns:a14="http://schemas.microsoft.com/office/drawing/2010/main" val="0"/>
              </a:ext>
            </a:extLst>
          </a:blip>
          <a:stretch>
            <a:fillRect/>
          </a:stretch>
        </p:blipFill>
        <p:spPr>
          <a:xfrm>
            <a:off x="318356" y="5224085"/>
            <a:ext cx="8507288" cy="1004811"/>
          </a:xfrm>
          <a:prstGeom prst="rect">
            <a:avLst/>
          </a:prstGeom>
        </p:spPr>
      </p:pic>
    </p:spTree>
    <p:extLst>
      <p:ext uri="{BB962C8B-B14F-4D97-AF65-F5344CB8AC3E}">
        <p14:creationId xmlns:p14="http://schemas.microsoft.com/office/powerpoint/2010/main" val="357682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GB" dirty="0" smtClean="0"/>
              <a:t>In the event of closure</a:t>
            </a:r>
            <a:endParaRPr lang="en-GB" dirty="0"/>
          </a:p>
        </p:txBody>
      </p:sp>
    </p:spTree>
    <p:extLst>
      <p:ext uri="{BB962C8B-B14F-4D97-AF65-F5344CB8AC3E}">
        <p14:creationId xmlns:p14="http://schemas.microsoft.com/office/powerpoint/2010/main" val="1500839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GB" dirty="0" smtClean="0"/>
              <a:t>In the event of closure</a:t>
            </a:r>
            <a:endParaRPr lang="en-GB" dirty="0"/>
          </a:p>
        </p:txBody>
      </p:sp>
      <p:pic>
        <p:nvPicPr>
          <p:cNvPr id="3" name="Picture 2"/>
          <p:cNvPicPr/>
          <p:nvPr/>
        </p:nvPicPr>
        <p:blipFill>
          <a:blip r:embed="rId2">
            <a:extLst>
              <a:ext uri="{28A0092B-C50C-407E-A947-70E740481C1C}">
                <a14:useLocalDpi xmlns:a14="http://schemas.microsoft.com/office/drawing/2010/main" val="0"/>
              </a:ext>
            </a:extLst>
          </a:blip>
          <a:stretch>
            <a:fillRect/>
          </a:stretch>
        </p:blipFill>
        <p:spPr>
          <a:xfrm>
            <a:off x="27493" y="1196752"/>
            <a:ext cx="9144000" cy="1579314"/>
          </a:xfrm>
          <a:prstGeom prst="rect">
            <a:avLst/>
          </a:prstGeom>
        </p:spPr>
      </p:pic>
      <p:sp>
        <p:nvSpPr>
          <p:cNvPr id="2" name="Rectangle 1"/>
          <p:cNvSpPr/>
          <p:nvPr/>
        </p:nvSpPr>
        <p:spPr>
          <a:xfrm>
            <a:off x="368714" y="3068960"/>
            <a:ext cx="8388424" cy="2726900"/>
          </a:xfrm>
          <a:prstGeom prst="rect">
            <a:avLst/>
          </a:prstGeom>
        </p:spPr>
        <p:txBody>
          <a:bodyPr wrap="square">
            <a:spAutoFit/>
          </a:bodyPr>
          <a:lstStyle/>
          <a:p>
            <a:pPr marL="342900" lvl="0" indent="-342900">
              <a:lnSpc>
                <a:spcPct val="107000"/>
              </a:lnSpc>
              <a:spcAft>
                <a:spcPts val="0"/>
              </a:spcAft>
              <a:buFont typeface="+mj-lt"/>
              <a:buAutoNum type="arabicPeriod" startAt="3"/>
            </a:pPr>
            <a:r>
              <a:rPr lang="en-GB" sz="2000" dirty="0">
                <a:latin typeface="Calibri" panose="020F0502020204030204" pitchFamily="34" charset="0"/>
                <a:ea typeface="Calibri" panose="020F0502020204030204" pitchFamily="34" charset="0"/>
                <a:cs typeface="Times New Roman" panose="02020603050405020304" pitchFamily="18" charset="0"/>
              </a:rPr>
              <a:t>This will show your results for the KO assessments in all you subjects for L1 and M2 (two separate documents</a:t>
            </a:r>
            <a:r>
              <a:rPr lang="en-GB" sz="2000" dirty="0" smtClean="0">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spcAft>
                <a:spcPts val="0"/>
              </a:spcAft>
              <a:buFont typeface="+mj-lt"/>
              <a:buAutoNum type="arabicPeriod" startAt="3"/>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startAt="3"/>
            </a:pPr>
            <a:r>
              <a:rPr lang="en-GB" sz="2000" dirty="0">
                <a:latin typeface="Calibri" panose="020F0502020204030204" pitchFamily="34" charset="0"/>
                <a:ea typeface="Calibri" panose="020F0502020204030204" pitchFamily="34" charset="0"/>
                <a:cs typeface="Times New Roman" panose="02020603050405020304" pitchFamily="18" charset="0"/>
              </a:rPr>
              <a:t>Each row will give you your data from a different subject telling you:</a:t>
            </a:r>
          </a:p>
          <a:p>
            <a:pPr marL="799990" lvl="1" indent="-342900">
              <a:lnSpc>
                <a:spcPct val="107000"/>
              </a:lnSpc>
              <a:buFont typeface="Symbol" panose="05050102010706020507" pitchFamily="18" charset="2"/>
              <a:buChar char=""/>
            </a:pPr>
            <a:r>
              <a:rPr lang="en-GB" sz="2000" dirty="0">
                <a:latin typeface="Calibri" panose="020F0502020204030204" pitchFamily="34" charset="0"/>
                <a:ea typeface="Calibri" panose="020F0502020204030204" pitchFamily="34" charset="0"/>
                <a:cs typeface="Times New Roman" panose="02020603050405020304" pitchFamily="18" charset="0"/>
              </a:rPr>
              <a:t>What band you were in for the assessment (quiz) for that subject</a:t>
            </a:r>
          </a:p>
          <a:p>
            <a:pPr marL="799990" lvl="1" indent="-342900">
              <a:lnSpc>
                <a:spcPct val="107000"/>
              </a:lnSpc>
              <a:buFont typeface="Symbol" panose="05050102010706020507" pitchFamily="18" charset="2"/>
              <a:buChar char=""/>
            </a:pPr>
            <a:r>
              <a:rPr lang="en-GB" sz="2000" dirty="0">
                <a:latin typeface="Calibri" panose="020F0502020204030204" pitchFamily="34" charset="0"/>
                <a:ea typeface="Calibri" panose="020F0502020204030204" pitchFamily="34" charset="0"/>
                <a:cs typeface="Times New Roman" panose="02020603050405020304" pitchFamily="18" charset="0"/>
              </a:rPr>
              <a:t>What answer you put for each question</a:t>
            </a:r>
          </a:p>
          <a:p>
            <a:pPr marL="799990" lvl="1" indent="-342900">
              <a:lnSpc>
                <a:spcPct val="107000"/>
              </a:lnSpc>
              <a:spcAft>
                <a:spcPts val="800"/>
              </a:spcAft>
              <a:buFont typeface="Symbol" panose="05050102010706020507" pitchFamily="18" charset="2"/>
              <a:buChar char=""/>
            </a:pPr>
            <a:r>
              <a:rPr lang="en-GB" sz="2000" dirty="0">
                <a:latin typeface="Calibri" panose="020F0502020204030204" pitchFamily="34" charset="0"/>
                <a:ea typeface="Calibri" panose="020F0502020204030204" pitchFamily="34" charset="0"/>
                <a:cs typeface="Times New Roman" panose="02020603050405020304" pitchFamily="18" charset="0"/>
              </a:rPr>
              <a:t>Whether you got the question right or wrong (it will be highlighted red if you got it wrong, highlighted in green if you got it right) </a:t>
            </a:r>
          </a:p>
        </p:txBody>
      </p:sp>
    </p:spTree>
    <p:extLst>
      <p:ext uri="{BB962C8B-B14F-4D97-AF65-F5344CB8AC3E}">
        <p14:creationId xmlns:p14="http://schemas.microsoft.com/office/powerpoint/2010/main" val="1074569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844824"/>
            <a:ext cx="8208912" cy="4308872"/>
          </a:xfrm>
          <a:prstGeom prst="rect">
            <a:avLst/>
          </a:prstGeom>
          <a:noFill/>
        </p:spPr>
        <p:txBody>
          <a:bodyPr wrap="square">
            <a:spAutoFit/>
          </a:bodyPr>
          <a:lstStyle/>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So in the above example, this student sat the L1 English Language quiz.  They got questions 1, 2, 3 right but not question 4.  The answer for Q4 was answer ‘A’.</a:t>
            </a:r>
          </a:p>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So, if you were that student you would need to </a:t>
            </a:r>
          </a:p>
          <a:p>
            <a:pPr marL="342900" lvl="0" indent="-342900">
              <a:lnSpc>
                <a:spcPct val="107000"/>
              </a:lnSpc>
              <a:spcAft>
                <a:spcPts val="0"/>
              </a:spcAft>
              <a:buFont typeface="Symbol" panose="05050102010706020507" pitchFamily="18" charset="2"/>
              <a:buChar char=""/>
            </a:pPr>
            <a:r>
              <a:rPr lang="en-GB" sz="2000" dirty="0">
                <a:latin typeface="Calibri" panose="020F0502020204030204" pitchFamily="34" charset="0"/>
                <a:ea typeface="Calibri" panose="020F0502020204030204" pitchFamily="34" charset="0"/>
                <a:cs typeface="Times New Roman" panose="02020603050405020304" pitchFamily="18" charset="0"/>
              </a:rPr>
              <a:t>find the L1 English Language test</a:t>
            </a:r>
          </a:p>
          <a:p>
            <a:pPr marL="342900" lvl="0" indent="-342900">
              <a:lnSpc>
                <a:spcPct val="107000"/>
              </a:lnSpc>
              <a:spcAft>
                <a:spcPts val="0"/>
              </a:spcAft>
              <a:buFont typeface="Symbol" panose="05050102010706020507" pitchFamily="18" charset="2"/>
              <a:buChar char=""/>
            </a:pPr>
            <a:r>
              <a:rPr lang="en-GB" sz="2000" dirty="0">
                <a:latin typeface="Calibri" panose="020F0502020204030204" pitchFamily="34" charset="0"/>
                <a:ea typeface="Calibri" panose="020F0502020204030204" pitchFamily="34" charset="0"/>
                <a:cs typeface="Times New Roman" panose="02020603050405020304" pitchFamily="18" charset="0"/>
              </a:rPr>
              <a:t>find question 4</a:t>
            </a:r>
          </a:p>
          <a:p>
            <a:pPr marL="342900" lvl="0" indent="-342900">
              <a:lnSpc>
                <a:spcPct val="107000"/>
              </a:lnSpc>
              <a:spcAft>
                <a:spcPts val="0"/>
              </a:spcAft>
              <a:buFont typeface="Symbol" panose="05050102010706020507" pitchFamily="18" charset="2"/>
              <a:buChar char=""/>
            </a:pPr>
            <a:r>
              <a:rPr lang="en-GB" sz="2000" dirty="0">
                <a:latin typeface="Calibri" panose="020F0502020204030204" pitchFamily="34" charset="0"/>
                <a:ea typeface="Calibri" panose="020F0502020204030204" pitchFamily="34" charset="0"/>
                <a:cs typeface="Times New Roman" panose="02020603050405020304" pitchFamily="18" charset="0"/>
              </a:rPr>
              <a:t>copy the correct answer, which is A, in your KO purple book</a:t>
            </a:r>
          </a:p>
          <a:p>
            <a:pPr marL="342900" lvl="0" indent="-342900">
              <a:lnSpc>
                <a:spcPct val="107000"/>
              </a:lnSpc>
              <a:spcAft>
                <a:spcPts val="800"/>
              </a:spcAft>
              <a:buFont typeface="Symbol" panose="05050102010706020507" pitchFamily="18" charset="2"/>
              <a:buChar char=""/>
            </a:pPr>
            <a:r>
              <a:rPr lang="en-GB" sz="2000" dirty="0">
                <a:latin typeface="Calibri" panose="020F0502020204030204" pitchFamily="34" charset="0"/>
                <a:ea typeface="Calibri" panose="020F0502020204030204" pitchFamily="34" charset="0"/>
                <a:cs typeface="Times New Roman" panose="02020603050405020304" pitchFamily="18" charset="0"/>
              </a:rPr>
              <a:t>explain, if you can, why that is the correct answer (you can look back at previous Knowledge Organisers if you need support).  Knowledge Organisers are now on the website as well as in your </a:t>
            </a:r>
            <a:r>
              <a:rPr lang="en-GB" sz="2000" dirty="0" smtClean="0">
                <a:latin typeface="Calibri" panose="020F0502020204030204" pitchFamily="34" charset="0"/>
                <a:ea typeface="Calibri" panose="020F0502020204030204" pitchFamily="34" charset="0"/>
                <a:cs typeface="Times New Roman" panose="02020603050405020304" pitchFamily="18" charset="0"/>
              </a:rPr>
              <a:t>folders</a:t>
            </a:r>
          </a:p>
          <a:p>
            <a:pPr marL="285750" lvl="0" indent="-285750">
              <a:buFont typeface="Arial" panose="020B0604020202020204" pitchFamily="34" charset="0"/>
              <a:buChar char="•"/>
            </a:pPr>
            <a:r>
              <a:rPr lang="en-GB" sz="2000" dirty="0"/>
              <a:t>Move on to the next ‘red’ question – and repeat for the rest of the test</a:t>
            </a:r>
          </a:p>
          <a:p>
            <a:pPr marL="285750" lvl="0" indent="-285750">
              <a:buFont typeface="Arial" panose="020B0604020202020204" pitchFamily="34" charset="0"/>
              <a:buChar char="•"/>
            </a:pPr>
            <a:r>
              <a:rPr lang="en-GB" sz="2000" dirty="0"/>
              <a:t>Repeat this for all your subjects in M2 and L1 </a:t>
            </a:r>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0" y="56481"/>
            <a:ext cx="9144000" cy="1579314"/>
          </a:xfrm>
          <a:prstGeom prst="rect">
            <a:avLst/>
          </a:prstGeom>
        </p:spPr>
      </p:pic>
    </p:spTree>
    <p:extLst>
      <p:ext uri="{BB962C8B-B14F-4D97-AF65-F5344CB8AC3E}">
        <p14:creationId xmlns:p14="http://schemas.microsoft.com/office/powerpoint/2010/main" val="100646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476672"/>
            <a:ext cx="8208912" cy="2053639"/>
          </a:xfrm>
          <a:prstGeom prst="rect">
            <a:avLst/>
          </a:prstGeom>
        </p:spPr>
        <p:txBody>
          <a:bodyPr wrap="square">
            <a:spAutoFit/>
          </a:bodyPr>
          <a:lstStyle/>
          <a:p>
            <a:pP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The table below </a:t>
            </a:r>
            <a:r>
              <a:rPr lang="en-GB" sz="2000" dirty="0" smtClean="0">
                <a:latin typeface="Calibri" panose="020F0502020204030204" pitchFamily="34" charset="0"/>
                <a:ea typeface="Calibri" panose="020F0502020204030204" pitchFamily="34" charset="0"/>
                <a:cs typeface="Times New Roman" panose="02020603050405020304" pitchFamily="18" charset="0"/>
              </a:rPr>
              <a:t>(different tables for each year group) will </a:t>
            </a:r>
            <a:r>
              <a:rPr lang="en-GB" sz="2000" dirty="0">
                <a:latin typeface="Calibri" panose="020F0502020204030204" pitchFamily="34" charset="0"/>
                <a:ea typeface="Calibri" panose="020F0502020204030204" pitchFamily="34" charset="0"/>
                <a:cs typeface="Times New Roman" panose="02020603050405020304" pitchFamily="18" charset="0"/>
              </a:rPr>
              <a:t>help you keep track of what assessments you have corrected and what assessments you still need to work on. You can tick the column for the term and subject once you have closed the skills gaps for that specific assessment. Each table lists all the assessments for M2 and L1 for each year group. You may wish to cross out the rows for the subjects which you do not take. </a:t>
            </a:r>
          </a:p>
        </p:txBody>
      </p:sp>
      <p:pic>
        <p:nvPicPr>
          <p:cNvPr id="6" name="Picture 5"/>
          <p:cNvPicPr>
            <a:picLocks noChangeAspect="1"/>
          </p:cNvPicPr>
          <p:nvPr/>
        </p:nvPicPr>
        <p:blipFill>
          <a:blip r:embed="rId2"/>
          <a:stretch>
            <a:fillRect/>
          </a:stretch>
        </p:blipFill>
        <p:spPr>
          <a:xfrm>
            <a:off x="458157" y="2420888"/>
            <a:ext cx="8083670" cy="4142601"/>
          </a:xfrm>
          <a:prstGeom prst="rect">
            <a:avLst/>
          </a:prstGeom>
        </p:spPr>
      </p:pic>
    </p:spTree>
    <p:extLst>
      <p:ext uri="{BB962C8B-B14F-4D97-AF65-F5344CB8AC3E}">
        <p14:creationId xmlns:p14="http://schemas.microsoft.com/office/powerpoint/2010/main" val="32496924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23528" y="1124744"/>
            <a:ext cx="8254789" cy="4396572"/>
          </a:xfrm>
          <a:prstGeom prst="rect">
            <a:avLst/>
          </a:prstGeom>
        </p:spPr>
      </p:pic>
    </p:spTree>
    <p:extLst>
      <p:ext uri="{BB962C8B-B14F-4D97-AF65-F5344CB8AC3E}">
        <p14:creationId xmlns:p14="http://schemas.microsoft.com/office/powerpoint/2010/main" val="4231097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55576" y="908720"/>
            <a:ext cx="7790497" cy="4635400"/>
          </a:xfrm>
          <a:prstGeom prst="rect">
            <a:avLst/>
          </a:prstGeom>
        </p:spPr>
      </p:pic>
    </p:spTree>
    <p:extLst>
      <p:ext uri="{BB962C8B-B14F-4D97-AF65-F5344CB8AC3E}">
        <p14:creationId xmlns:p14="http://schemas.microsoft.com/office/powerpoint/2010/main" val="353811634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50312 5-6.pptx" id="{D4178A15-F3FC-4CE7-8F94-32CA4EBC5570}" vid="{B4E845C2-E878-443A-9E98-759A60F6C5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5880</TotalTime>
  <Words>511</Words>
  <Application>Microsoft Office PowerPoint</Application>
  <PresentationFormat>On-screen Show (4:3)</PresentationFormat>
  <Paragraphs>35</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Swis721 Lt BT</vt:lpstr>
      <vt:lpstr>Symbol</vt:lpstr>
      <vt:lpstr>Times New Roman</vt:lpstr>
      <vt:lpstr>Trebuchet MS</vt:lpstr>
      <vt:lpstr>1_Office Theme</vt:lpstr>
      <vt:lpstr>In the event of closure</vt:lpstr>
      <vt:lpstr>In the event of closure</vt:lpstr>
      <vt:lpstr>In the event of closure</vt:lpstr>
      <vt:lpstr>In the event of closure</vt:lpstr>
      <vt:lpstr>In the event of closure</vt:lpstr>
      <vt:lpstr>PowerPoint Presentation</vt:lpstr>
      <vt:lpstr>PowerPoint Presentation</vt:lpstr>
      <vt:lpstr>PowerPoint Presentation</vt:lpstr>
      <vt:lpstr>PowerPoint Presentation</vt:lpstr>
      <vt:lpstr>PowerPoint Presentation</vt:lpstr>
    </vt:vector>
  </TitlesOfParts>
  <Company>TBOWA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Palmer</dc:creator>
  <cp:lastModifiedBy>Bryony Wallace</cp:lastModifiedBy>
  <cp:revision>78</cp:revision>
  <dcterms:created xsi:type="dcterms:W3CDTF">2015-06-16T06:05:42Z</dcterms:created>
  <dcterms:modified xsi:type="dcterms:W3CDTF">2020-03-18T15:45:16Z</dcterms:modified>
</cp:coreProperties>
</file>