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67" r:id="rId4"/>
    <p:sldId id="265" r:id="rId5"/>
    <p:sldId id="257" r:id="rId6"/>
    <p:sldId id="266" r:id="rId7"/>
    <p:sldId id="263" r:id="rId8"/>
    <p:sldId id="264" r:id="rId9"/>
  </p:sldIdLst>
  <p:sldSz cx="9601200" cy="12801600" type="A3"/>
  <p:notesSz cx="6858000" cy="9144000"/>
  <p:defaultTextStyle>
    <a:defPPr>
      <a:defRPr lang="en-US"/>
    </a:defPPr>
    <a:lvl1pPr marL="0" algn="l" defTabSz="1280160" rtl="0" eaLnBrk="1" latinLnBrk="0" hangingPunct="1">
      <a:defRPr sz="2500" kern="1200">
        <a:solidFill>
          <a:schemeClr val="tx1"/>
        </a:solidFill>
        <a:latin typeface="+mn-lt"/>
        <a:ea typeface="+mn-ea"/>
        <a:cs typeface="+mn-cs"/>
      </a:defRPr>
    </a:lvl1pPr>
    <a:lvl2pPr marL="640080" algn="l" defTabSz="1280160" rtl="0" eaLnBrk="1" latinLnBrk="0" hangingPunct="1">
      <a:defRPr sz="2500" kern="1200">
        <a:solidFill>
          <a:schemeClr val="tx1"/>
        </a:solidFill>
        <a:latin typeface="+mn-lt"/>
        <a:ea typeface="+mn-ea"/>
        <a:cs typeface="+mn-cs"/>
      </a:defRPr>
    </a:lvl2pPr>
    <a:lvl3pPr marL="1280160" algn="l" defTabSz="1280160" rtl="0" eaLnBrk="1" latinLnBrk="0" hangingPunct="1">
      <a:defRPr sz="2500" kern="1200">
        <a:solidFill>
          <a:schemeClr val="tx1"/>
        </a:solidFill>
        <a:latin typeface="+mn-lt"/>
        <a:ea typeface="+mn-ea"/>
        <a:cs typeface="+mn-cs"/>
      </a:defRPr>
    </a:lvl3pPr>
    <a:lvl4pPr marL="1920240" algn="l" defTabSz="1280160" rtl="0" eaLnBrk="1" latinLnBrk="0" hangingPunct="1">
      <a:defRPr sz="2500" kern="1200">
        <a:solidFill>
          <a:schemeClr val="tx1"/>
        </a:solidFill>
        <a:latin typeface="+mn-lt"/>
        <a:ea typeface="+mn-ea"/>
        <a:cs typeface="+mn-cs"/>
      </a:defRPr>
    </a:lvl4pPr>
    <a:lvl5pPr marL="2560320" algn="l" defTabSz="1280160" rtl="0" eaLnBrk="1" latinLnBrk="0" hangingPunct="1">
      <a:defRPr sz="2500" kern="1200">
        <a:solidFill>
          <a:schemeClr val="tx1"/>
        </a:solidFill>
        <a:latin typeface="+mn-lt"/>
        <a:ea typeface="+mn-ea"/>
        <a:cs typeface="+mn-cs"/>
      </a:defRPr>
    </a:lvl5pPr>
    <a:lvl6pPr marL="3200400" algn="l" defTabSz="1280160" rtl="0" eaLnBrk="1" latinLnBrk="0" hangingPunct="1">
      <a:defRPr sz="2500" kern="1200">
        <a:solidFill>
          <a:schemeClr val="tx1"/>
        </a:solidFill>
        <a:latin typeface="+mn-lt"/>
        <a:ea typeface="+mn-ea"/>
        <a:cs typeface="+mn-cs"/>
      </a:defRPr>
    </a:lvl6pPr>
    <a:lvl7pPr marL="3840480" algn="l" defTabSz="1280160" rtl="0" eaLnBrk="1" latinLnBrk="0" hangingPunct="1">
      <a:defRPr sz="2500" kern="1200">
        <a:solidFill>
          <a:schemeClr val="tx1"/>
        </a:solidFill>
        <a:latin typeface="+mn-lt"/>
        <a:ea typeface="+mn-ea"/>
        <a:cs typeface="+mn-cs"/>
      </a:defRPr>
    </a:lvl7pPr>
    <a:lvl8pPr marL="4480560" algn="l" defTabSz="1280160" rtl="0" eaLnBrk="1" latinLnBrk="0" hangingPunct="1">
      <a:defRPr sz="2500" kern="1200">
        <a:solidFill>
          <a:schemeClr val="tx1"/>
        </a:solidFill>
        <a:latin typeface="+mn-lt"/>
        <a:ea typeface="+mn-ea"/>
        <a:cs typeface="+mn-cs"/>
      </a:defRPr>
    </a:lvl8pPr>
    <a:lvl9pPr marL="5120640" algn="l" defTabSz="1280160" rtl="0" eaLnBrk="1" latinLnBrk="0" hangingPunct="1">
      <a:defRPr sz="2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32">
          <p15:clr>
            <a:srgbClr val="A4A3A4"/>
          </p15:clr>
        </p15:guide>
        <p15:guide id="2" pos="30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7" d="100"/>
          <a:sy n="37" d="100"/>
        </p:scale>
        <p:origin x="2292" y="84"/>
      </p:cViewPr>
      <p:guideLst>
        <p:guide orient="horz" pos="4032"/>
        <p:guide pos="302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20090" y="3976797"/>
            <a:ext cx="8161020" cy="2744047"/>
          </a:xfrm>
        </p:spPr>
        <p:txBody>
          <a:bodyPr/>
          <a:lstStyle/>
          <a:p>
            <a:r>
              <a:rPr lang="en-US" smtClean="0"/>
              <a:t>Click to edit Master title style</a:t>
            </a:r>
            <a:endParaRPr lang="en-GB"/>
          </a:p>
        </p:txBody>
      </p:sp>
      <p:sp>
        <p:nvSpPr>
          <p:cNvPr id="3" name="Subtitle 2"/>
          <p:cNvSpPr>
            <a:spLocks noGrp="1"/>
          </p:cNvSpPr>
          <p:nvPr>
            <p:ph type="subTitle" idx="1"/>
          </p:nvPr>
        </p:nvSpPr>
        <p:spPr>
          <a:xfrm>
            <a:off x="1440180" y="7254240"/>
            <a:ext cx="6720840" cy="3271520"/>
          </a:xfrm>
        </p:spPr>
        <p:txBody>
          <a:bodyPr/>
          <a:lstStyle>
            <a:lvl1pPr marL="0" indent="0" algn="ctr">
              <a:buNone/>
              <a:defRPr>
                <a:solidFill>
                  <a:schemeClr val="tx1">
                    <a:tint val="75000"/>
                  </a:schemeClr>
                </a:solidFill>
              </a:defRPr>
            </a:lvl1pPr>
            <a:lvl2pPr marL="640080" indent="0" algn="ctr">
              <a:buNone/>
              <a:defRPr>
                <a:solidFill>
                  <a:schemeClr val="tx1">
                    <a:tint val="75000"/>
                  </a:schemeClr>
                </a:solidFill>
              </a:defRPr>
            </a:lvl2pPr>
            <a:lvl3pPr marL="1280160" indent="0" algn="ctr">
              <a:buNone/>
              <a:defRPr>
                <a:solidFill>
                  <a:schemeClr val="tx1">
                    <a:tint val="75000"/>
                  </a:schemeClr>
                </a:solidFill>
              </a:defRPr>
            </a:lvl3pPr>
            <a:lvl4pPr marL="1920240" indent="0" algn="ctr">
              <a:buNone/>
              <a:defRPr>
                <a:solidFill>
                  <a:schemeClr val="tx1">
                    <a:tint val="75000"/>
                  </a:schemeClr>
                </a:solidFill>
              </a:defRPr>
            </a:lvl4pPr>
            <a:lvl5pPr marL="2560320" indent="0" algn="ctr">
              <a:buNone/>
              <a:defRPr>
                <a:solidFill>
                  <a:schemeClr val="tx1">
                    <a:tint val="75000"/>
                  </a:schemeClr>
                </a:solidFill>
              </a:defRPr>
            </a:lvl5pPr>
            <a:lvl6pPr marL="3200400" indent="0" algn="ctr">
              <a:buNone/>
              <a:defRPr>
                <a:solidFill>
                  <a:schemeClr val="tx1">
                    <a:tint val="75000"/>
                  </a:schemeClr>
                </a:solidFill>
              </a:defRPr>
            </a:lvl6pPr>
            <a:lvl7pPr marL="3840480" indent="0" algn="ctr">
              <a:buNone/>
              <a:defRPr>
                <a:solidFill>
                  <a:schemeClr val="tx1">
                    <a:tint val="75000"/>
                  </a:schemeClr>
                </a:solidFill>
              </a:defRPr>
            </a:lvl7pPr>
            <a:lvl8pPr marL="4480560" indent="0" algn="ctr">
              <a:buNone/>
              <a:defRPr>
                <a:solidFill>
                  <a:schemeClr val="tx1">
                    <a:tint val="75000"/>
                  </a:schemeClr>
                </a:solidFill>
              </a:defRPr>
            </a:lvl8pPr>
            <a:lvl9pPr marL="512064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FFD66B4-C0B1-4312-ADA4-0F3D5DD8CB7E}" type="datetimeFigureOut">
              <a:rPr lang="en-GB" smtClean="0"/>
              <a:t>24/06/2020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F9835C8-9403-4E9C-BE1E-F39AE0FEBA3C}" type="slidenum">
              <a:rPr lang="en-GB" smtClean="0"/>
              <a:t>‹#›</a:t>
            </a:fld>
            <a:endParaRPr lang="en-GB" dirty="0"/>
          </a:p>
        </p:txBody>
      </p:sp>
    </p:spTree>
    <p:extLst>
      <p:ext uri="{BB962C8B-B14F-4D97-AF65-F5344CB8AC3E}">
        <p14:creationId xmlns:p14="http://schemas.microsoft.com/office/powerpoint/2010/main" val="2987159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FFD66B4-C0B1-4312-ADA4-0F3D5DD8CB7E}" type="datetimeFigureOut">
              <a:rPr lang="en-GB" smtClean="0"/>
              <a:t>24/06/2020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F9835C8-9403-4E9C-BE1E-F39AE0FEBA3C}" type="slidenum">
              <a:rPr lang="en-GB" smtClean="0"/>
              <a:t>‹#›</a:t>
            </a:fld>
            <a:endParaRPr lang="en-GB" dirty="0"/>
          </a:p>
        </p:txBody>
      </p:sp>
    </p:spTree>
    <p:extLst>
      <p:ext uri="{BB962C8B-B14F-4D97-AF65-F5344CB8AC3E}">
        <p14:creationId xmlns:p14="http://schemas.microsoft.com/office/powerpoint/2010/main" val="120837532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t="-3000"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0060" y="512657"/>
            <a:ext cx="8641080" cy="2133600"/>
          </a:xfrm>
          <a:prstGeom prst="rect">
            <a:avLst/>
          </a:prstGeom>
        </p:spPr>
        <p:txBody>
          <a:bodyPr vert="horz" lIns="128016" tIns="64008" rIns="128016" bIns="64008"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80060" y="2987041"/>
            <a:ext cx="8641080" cy="8448464"/>
          </a:xfrm>
          <a:prstGeom prst="rect">
            <a:avLst/>
          </a:prstGeom>
        </p:spPr>
        <p:txBody>
          <a:bodyPr vert="horz" lIns="128016" tIns="64008" rIns="128016" bIns="6400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80060" y="11865190"/>
            <a:ext cx="2240280" cy="681567"/>
          </a:xfrm>
          <a:prstGeom prst="rect">
            <a:avLst/>
          </a:prstGeom>
        </p:spPr>
        <p:txBody>
          <a:bodyPr vert="horz" lIns="128016" tIns="64008" rIns="128016" bIns="64008" rtlCol="0" anchor="ctr"/>
          <a:lstStyle>
            <a:lvl1pPr algn="l">
              <a:defRPr sz="1700">
                <a:solidFill>
                  <a:schemeClr val="tx1">
                    <a:tint val="75000"/>
                  </a:schemeClr>
                </a:solidFill>
              </a:defRPr>
            </a:lvl1pPr>
          </a:lstStyle>
          <a:p>
            <a:fld id="{AFFD66B4-C0B1-4312-ADA4-0F3D5DD8CB7E}" type="datetimeFigureOut">
              <a:rPr lang="en-GB" smtClean="0"/>
              <a:t>24/06/2020</a:t>
            </a:fld>
            <a:endParaRPr lang="en-GB" dirty="0"/>
          </a:p>
        </p:txBody>
      </p:sp>
      <p:sp>
        <p:nvSpPr>
          <p:cNvPr id="5" name="Footer Placeholder 4"/>
          <p:cNvSpPr>
            <a:spLocks noGrp="1"/>
          </p:cNvSpPr>
          <p:nvPr>
            <p:ph type="ftr" sz="quarter" idx="3"/>
          </p:nvPr>
        </p:nvSpPr>
        <p:spPr>
          <a:xfrm>
            <a:off x="3280410" y="11865190"/>
            <a:ext cx="3040380" cy="681567"/>
          </a:xfrm>
          <a:prstGeom prst="rect">
            <a:avLst/>
          </a:prstGeom>
        </p:spPr>
        <p:txBody>
          <a:bodyPr vert="horz" lIns="128016" tIns="64008" rIns="128016" bIns="64008" rtlCol="0" anchor="ctr"/>
          <a:lstStyle>
            <a:lvl1pPr algn="ctr">
              <a:defRPr sz="17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880860" y="11865190"/>
            <a:ext cx="2240280" cy="681567"/>
          </a:xfrm>
          <a:prstGeom prst="rect">
            <a:avLst/>
          </a:prstGeom>
        </p:spPr>
        <p:txBody>
          <a:bodyPr vert="horz" lIns="128016" tIns="64008" rIns="128016" bIns="64008" rtlCol="0" anchor="ctr"/>
          <a:lstStyle>
            <a:lvl1pPr algn="r">
              <a:defRPr sz="1700">
                <a:solidFill>
                  <a:schemeClr val="tx1">
                    <a:tint val="75000"/>
                  </a:schemeClr>
                </a:solidFill>
              </a:defRPr>
            </a:lvl1pPr>
          </a:lstStyle>
          <a:p>
            <a:fld id="{FF9835C8-9403-4E9C-BE1E-F39AE0FEBA3C}" type="slidenum">
              <a:rPr lang="en-GB" smtClean="0"/>
              <a:t>‹#›</a:t>
            </a:fld>
            <a:endParaRPr lang="en-GB" dirty="0"/>
          </a:p>
        </p:txBody>
      </p:sp>
    </p:spTree>
    <p:extLst>
      <p:ext uri="{BB962C8B-B14F-4D97-AF65-F5344CB8AC3E}">
        <p14:creationId xmlns:p14="http://schemas.microsoft.com/office/powerpoint/2010/main" val="316023681"/>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1280160" rtl="0" eaLnBrk="1" latinLnBrk="0" hangingPunct="1">
        <a:spcBef>
          <a:spcPct val="0"/>
        </a:spcBef>
        <a:buNone/>
        <a:defRPr sz="6200" kern="1200">
          <a:solidFill>
            <a:schemeClr val="tx1"/>
          </a:solidFill>
          <a:latin typeface="+mj-lt"/>
          <a:ea typeface="+mj-ea"/>
          <a:cs typeface="+mj-cs"/>
        </a:defRPr>
      </a:lvl1pPr>
    </p:titleStyle>
    <p:bodyStyle>
      <a:lvl1pPr marL="480060" indent="-480060" algn="l" defTabSz="1280160" rtl="0" eaLnBrk="1" latinLnBrk="0" hangingPunct="1">
        <a:spcBef>
          <a:spcPct val="20000"/>
        </a:spcBef>
        <a:buFont typeface="Arial" panose="020B0604020202020204" pitchFamily="34" charset="0"/>
        <a:buChar char="•"/>
        <a:defRPr sz="4500" kern="1200">
          <a:solidFill>
            <a:schemeClr val="tx1"/>
          </a:solidFill>
          <a:latin typeface="+mn-lt"/>
          <a:ea typeface="+mn-ea"/>
          <a:cs typeface="+mn-cs"/>
        </a:defRPr>
      </a:lvl1pPr>
      <a:lvl2pPr marL="1040130" indent="-400050" algn="l" defTabSz="1280160" rtl="0" eaLnBrk="1" latinLnBrk="0" hangingPunct="1">
        <a:spcBef>
          <a:spcPct val="20000"/>
        </a:spcBef>
        <a:buFont typeface="Arial" panose="020B0604020202020204" pitchFamily="34" charset="0"/>
        <a:buChar char="–"/>
        <a:defRPr sz="3900" kern="1200">
          <a:solidFill>
            <a:schemeClr val="tx1"/>
          </a:solidFill>
          <a:latin typeface="+mn-lt"/>
          <a:ea typeface="+mn-ea"/>
          <a:cs typeface="+mn-cs"/>
        </a:defRPr>
      </a:lvl2pPr>
      <a:lvl3pPr marL="1600200" indent="-320040" algn="l" defTabSz="1280160" rtl="0" eaLnBrk="1" latinLnBrk="0" hangingPunct="1">
        <a:spcBef>
          <a:spcPct val="20000"/>
        </a:spcBef>
        <a:buFont typeface="Arial" panose="020B0604020202020204" pitchFamily="34" charset="0"/>
        <a:buChar char="•"/>
        <a:defRPr sz="3400" kern="1200">
          <a:solidFill>
            <a:schemeClr val="tx1"/>
          </a:solidFill>
          <a:latin typeface="+mn-lt"/>
          <a:ea typeface="+mn-ea"/>
          <a:cs typeface="+mn-cs"/>
        </a:defRPr>
      </a:lvl3pPr>
      <a:lvl4pPr marL="224028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4pPr>
      <a:lvl5pPr marL="288036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5pPr>
      <a:lvl6pPr marL="352044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6052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0060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4068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p:bodyStyle>
    <p:otherStyle>
      <a:defPPr>
        <a:defRPr lang="en-US"/>
      </a:defPPr>
      <a:lvl1pPr marL="0" algn="l" defTabSz="1280160" rtl="0" eaLnBrk="1" latinLnBrk="0" hangingPunct="1">
        <a:defRPr sz="2500" kern="1200">
          <a:solidFill>
            <a:schemeClr val="tx1"/>
          </a:solidFill>
          <a:latin typeface="+mn-lt"/>
          <a:ea typeface="+mn-ea"/>
          <a:cs typeface="+mn-cs"/>
        </a:defRPr>
      </a:lvl1pPr>
      <a:lvl2pPr marL="640080" algn="l" defTabSz="1280160" rtl="0" eaLnBrk="1" latinLnBrk="0" hangingPunct="1">
        <a:defRPr sz="2500" kern="1200">
          <a:solidFill>
            <a:schemeClr val="tx1"/>
          </a:solidFill>
          <a:latin typeface="+mn-lt"/>
          <a:ea typeface="+mn-ea"/>
          <a:cs typeface="+mn-cs"/>
        </a:defRPr>
      </a:lvl2pPr>
      <a:lvl3pPr marL="1280160" algn="l" defTabSz="1280160" rtl="0" eaLnBrk="1" latinLnBrk="0" hangingPunct="1">
        <a:defRPr sz="2500" kern="1200">
          <a:solidFill>
            <a:schemeClr val="tx1"/>
          </a:solidFill>
          <a:latin typeface="+mn-lt"/>
          <a:ea typeface="+mn-ea"/>
          <a:cs typeface="+mn-cs"/>
        </a:defRPr>
      </a:lvl3pPr>
      <a:lvl4pPr marL="1920240" algn="l" defTabSz="1280160" rtl="0" eaLnBrk="1" latinLnBrk="0" hangingPunct="1">
        <a:defRPr sz="2500" kern="1200">
          <a:solidFill>
            <a:schemeClr val="tx1"/>
          </a:solidFill>
          <a:latin typeface="+mn-lt"/>
          <a:ea typeface="+mn-ea"/>
          <a:cs typeface="+mn-cs"/>
        </a:defRPr>
      </a:lvl4pPr>
      <a:lvl5pPr marL="2560320" algn="l" defTabSz="1280160" rtl="0" eaLnBrk="1" latinLnBrk="0" hangingPunct="1">
        <a:defRPr sz="2500" kern="1200">
          <a:solidFill>
            <a:schemeClr val="tx1"/>
          </a:solidFill>
          <a:latin typeface="+mn-lt"/>
          <a:ea typeface="+mn-ea"/>
          <a:cs typeface="+mn-cs"/>
        </a:defRPr>
      </a:lvl5pPr>
      <a:lvl6pPr marL="3200400" algn="l" defTabSz="1280160" rtl="0" eaLnBrk="1" latinLnBrk="0" hangingPunct="1">
        <a:defRPr sz="2500" kern="1200">
          <a:solidFill>
            <a:schemeClr val="tx1"/>
          </a:solidFill>
          <a:latin typeface="+mn-lt"/>
          <a:ea typeface="+mn-ea"/>
          <a:cs typeface="+mn-cs"/>
        </a:defRPr>
      </a:lvl6pPr>
      <a:lvl7pPr marL="3840480" algn="l" defTabSz="1280160" rtl="0" eaLnBrk="1" latinLnBrk="0" hangingPunct="1">
        <a:defRPr sz="2500" kern="1200">
          <a:solidFill>
            <a:schemeClr val="tx1"/>
          </a:solidFill>
          <a:latin typeface="+mn-lt"/>
          <a:ea typeface="+mn-ea"/>
          <a:cs typeface="+mn-cs"/>
        </a:defRPr>
      </a:lvl7pPr>
      <a:lvl8pPr marL="4480560" algn="l" defTabSz="1280160" rtl="0" eaLnBrk="1" latinLnBrk="0" hangingPunct="1">
        <a:defRPr sz="2500" kern="1200">
          <a:solidFill>
            <a:schemeClr val="tx1"/>
          </a:solidFill>
          <a:latin typeface="+mn-lt"/>
          <a:ea typeface="+mn-ea"/>
          <a:cs typeface="+mn-cs"/>
        </a:defRPr>
      </a:lvl8pPr>
      <a:lvl9pPr marL="5120640" algn="l" defTabSz="1280160" rtl="0" eaLnBrk="1" latinLnBrk="0" hangingPunct="1">
        <a:defRPr sz="2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history.org.uk/" TargetMode="Externa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Year 6 to 7 Transition Project </a:t>
            </a:r>
            <a:br>
              <a:rPr lang="en-GB" dirty="0" smtClean="0"/>
            </a:br>
            <a:r>
              <a:rPr lang="en-GB" dirty="0"/>
              <a:t/>
            </a:r>
            <a:br>
              <a:rPr lang="en-GB" dirty="0"/>
            </a:br>
            <a:r>
              <a:rPr lang="en-GB" dirty="0" smtClean="0"/>
              <a:t>History</a:t>
            </a:r>
            <a:br>
              <a:rPr lang="en-GB" dirty="0" smtClean="0"/>
            </a:br>
            <a:endParaRPr lang="en-GB" dirty="0"/>
          </a:p>
        </p:txBody>
      </p:sp>
      <p:sp>
        <p:nvSpPr>
          <p:cNvPr id="3" name="Subtitle 2"/>
          <p:cNvSpPr>
            <a:spLocks noGrp="1"/>
          </p:cNvSpPr>
          <p:nvPr>
            <p:ph type="subTitle" idx="1"/>
          </p:nvPr>
        </p:nvSpPr>
        <p:spPr/>
        <p:txBody>
          <a:bodyPr/>
          <a:lstStyle/>
          <a:p>
            <a:r>
              <a:rPr lang="en-GB" dirty="0" smtClean="0"/>
              <a:t>The Bishop of Winchester Academy</a:t>
            </a:r>
            <a:endParaRPr lang="en-GB" dirty="0"/>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t="14816" b="64981"/>
          <a:stretch/>
        </p:blipFill>
        <p:spPr>
          <a:xfrm>
            <a:off x="1021072" y="784176"/>
            <a:ext cx="7559055" cy="2160240"/>
          </a:xfrm>
          <a:prstGeom prst="rect">
            <a:avLst/>
          </a:prstGeom>
        </p:spPr>
      </p:pic>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55223" b="25920"/>
          <a:stretch/>
        </p:blipFill>
        <p:spPr>
          <a:xfrm>
            <a:off x="1021072" y="9497144"/>
            <a:ext cx="7559055" cy="2016224"/>
          </a:xfrm>
          <a:prstGeom prst="rect">
            <a:avLst/>
          </a:prstGeom>
        </p:spPr>
      </p:pic>
    </p:spTree>
    <p:extLst>
      <p:ext uri="{BB962C8B-B14F-4D97-AF65-F5344CB8AC3E}">
        <p14:creationId xmlns:p14="http://schemas.microsoft.com/office/powerpoint/2010/main" val="41735102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1072" y="640160"/>
            <a:ext cx="7559055" cy="10692406"/>
          </a:xfrm>
          <a:prstGeom prst="rect">
            <a:avLst/>
          </a:prstGeom>
        </p:spPr>
      </p:pic>
    </p:spTree>
    <p:extLst>
      <p:ext uri="{BB962C8B-B14F-4D97-AF65-F5344CB8AC3E}">
        <p14:creationId xmlns:p14="http://schemas.microsoft.com/office/powerpoint/2010/main" val="639760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smtClean="0"/>
              <a:t>Resilience</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088" y="77092"/>
            <a:ext cx="2286005" cy="2286005"/>
          </a:xfrm>
          <a:prstGeom prst="rect">
            <a:avLst/>
          </a:prstGeom>
        </p:spPr>
      </p:pic>
      <p:sp>
        <p:nvSpPr>
          <p:cNvPr id="5" name="TextBox 4"/>
          <p:cNvSpPr txBox="1"/>
          <p:nvPr/>
        </p:nvSpPr>
        <p:spPr>
          <a:xfrm>
            <a:off x="855111" y="2152328"/>
            <a:ext cx="8025999" cy="8910131"/>
          </a:xfrm>
          <a:prstGeom prst="rect">
            <a:avLst/>
          </a:prstGeom>
          <a:noFill/>
        </p:spPr>
        <p:txBody>
          <a:bodyPr wrap="square" rtlCol="0">
            <a:spAutoFit/>
          </a:bodyPr>
          <a:lstStyle/>
          <a:p>
            <a:r>
              <a:rPr lang="en-GB" sz="2300" b="1" dirty="0" smtClean="0"/>
              <a:t>Investigation is an important part of a Historians work: It not only improves you understanding of History but also gives you a contextual overview which enables you to understand more in other subjects.  Experiencing and understanding a breadth of historical periods is vital to help you become a great historian.</a:t>
            </a:r>
          </a:p>
          <a:p>
            <a:endParaRPr lang="en-GB" sz="1600" b="1" dirty="0" smtClean="0"/>
          </a:p>
          <a:p>
            <a:r>
              <a:rPr lang="en-GB" sz="2300" b="1" dirty="0" smtClean="0"/>
              <a:t>TASK:</a:t>
            </a:r>
            <a:r>
              <a:rPr lang="en-GB" sz="2300" dirty="0" smtClean="0"/>
              <a:t> </a:t>
            </a:r>
            <a:r>
              <a:rPr lang="en-GB" sz="2200" dirty="0" smtClean="0"/>
              <a:t>Over the course of a week, read 7 different historical articles, each on a different period of history on the Historical association’s </a:t>
            </a:r>
            <a:r>
              <a:rPr lang="en-GB" sz="2200" dirty="0"/>
              <a:t>website (</a:t>
            </a:r>
            <a:r>
              <a:rPr lang="en-GB" sz="2200" dirty="0">
                <a:hlinkClick r:id="rId3"/>
              </a:rPr>
              <a:t>https://www.history.org.uk</a:t>
            </a:r>
            <a:r>
              <a:rPr lang="en-GB" sz="2200" dirty="0" smtClean="0">
                <a:hlinkClick r:id="rId3"/>
              </a:rPr>
              <a:t>/</a:t>
            </a:r>
            <a:r>
              <a:rPr lang="en-GB" sz="2200" dirty="0" smtClean="0"/>
              <a:t>). You will need to log in using the following details: username: tbowastudent password:d8T2cWau</a:t>
            </a:r>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sz="2800" dirty="0"/>
          </a:p>
        </p:txBody>
      </p:sp>
      <p:graphicFrame>
        <p:nvGraphicFramePr>
          <p:cNvPr id="6" name="Table 5"/>
          <p:cNvGraphicFramePr>
            <a:graphicFrameLocks noGrp="1"/>
          </p:cNvGraphicFramePr>
          <p:nvPr>
            <p:extLst>
              <p:ext uri="{D42A27DB-BD31-4B8C-83A1-F6EECF244321}">
                <p14:modId xmlns:p14="http://schemas.microsoft.com/office/powerpoint/2010/main" val="1089184280"/>
              </p:ext>
            </p:extLst>
          </p:nvPr>
        </p:nvGraphicFramePr>
        <p:xfrm>
          <a:off x="1040648" y="5824736"/>
          <a:ext cx="7654923" cy="5688632"/>
        </p:xfrm>
        <a:graphic>
          <a:graphicData uri="http://schemas.openxmlformats.org/drawingml/2006/table">
            <a:tbl>
              <a:tblPr firstRow="1" bandRow="1">
                <a:tableStyleId>{E8B1032C-EA38-4F05-BA0D-38AFFFC7BED3}</a:tableStyleId>
              </a:tblPr>
              <a:tblGrid>
                <a:gridCol w="1523206">
                  <a:extLst>
                    <a:ext uri="{9D8B030D-6E8A-4147-A177-3AD203B41FA5}">
                      <a16:colId xmlns:a16="http://schemas.microsoft.com/office/drawing/2014/main" val="3018215219"/>
                    </a:ext>
                  </a:extLst>
                </a:gridCol>
                <a:gridCol w="1532124">
                  <a:extLst>
                    <a:ext uri="{9D8B030D-6E8A-4147-A177-3AD203B41FA5}">
                      <a16:colId xmlns:a16="http://schemas.microsoft.com/office/drawing/2014/main" val="3393530259"/>
                    </a:ext>
                  </a:extLst>
                </a:gridCol>
                <a:gridCol w="4599593">
                  <a:extLst>
                    <a:ext uri="{9D8B030D-6E8A-4147-A177-3AD203B41FA5}">
                      <a16:colId xmlns:a16="http://schemas.microsoft.com/office/drawing/2014/main" val="2937667127"/>
                    </a:ext>
                  </a:extLst>
                </a:gridCol>
              </a:tblGrid>
              <a:tr h="711079">
                <a:tc>
                  <a:txBody>
                    <a:bodyPr/>
                    <a:lstStyle/>
                    <a:p>
                      <a:pPr algn="ctr"/>
                      <a:r>
                        <a:rPr lang="en-GB" sz="2200" dirty="0" smtClean="0"/>
                        <a:t>Day</a:t>
                      </a:r>
                      <a:endParaRPr lang="en-GB" sz="2200" dirty="0"/>
                    </a:p>
                  </a:txBody>
                  <a:tcPr anchor="ctr"/>
                </a:tc>
                <a:tc>
                  <a:txBody>
                    <a:bodyPr/>
                    <a:lstStyle/>
                    <a:p>
                      <a:pPr algn="ctr"/>
                      <a:r>
                        <a:rPr lang="en-GB" sz="2200" dirty="0" smtClean="0"/>
                        <a:t>The</a:t>
                      </a:r>
                      <a:r>
                        <a:rPr lang="en-GB" sz="2200" baseline="0" dirty="0" smtClean="0"/>
                        <a:t> Text</a:t>
                      </a:r>
                      <a:endParaRPr lang="en-GB" sz="2200" dirty="0"/>
                    </a:p>
                  </a:txBody>
                  <a:tcPr anchor="ctr"/>
                </a:tc>
                <a:tc>
                  <a:txBody>
                    <a:bodyPr/>
                    <a:lstStyle/>
                    <a:p>
                      <a:pPr algn="ctr"/>
                      <a:r>
                        <a:rPr lang="en-GB" sz="2200" dirty="0" smtClean="0"/>
                        <a:t>Summary of</a:t>
                      </a:r>
                      <a:r>
                        <a:rPr lang="en-GB" sz="2200" baseline="0" dirty="0" smtClean="0"/>
                        <a:t> the extract/article</a:t>
                      </a:r>
                      <a:endParaRPr lang="en-GB" sz="2200" dirty="0"/>
                    </a:p>
                  </a:txBody>
                  <a:tcPr anchor="ctr"/>
                </a:tc>
                <a:extLst>
                  <a:ext uri="{0D108BD9-81ED-4DB2-BD59-A6C34878D82A}">
                    <a16:rowId xmlns:a16="http://schemas.microsoft.com/office/drawing/2014/main" val="1108535881"/>
                  </a:ext>
                </a:extLst>
              </a:tr>
              <a:tr h="711079">
                <a:tc>
                  <a:txBody>
                    <a:bodyPr/>
                    <a:lstStyle/>
                    <a:p>
                      <a:pPr algn="ctr"/>
                      <a:r>
                        <a:rPr lang="en-GB" sz="2200" dirty="0" smtClean="0"/>
                        <a:t>Monday</a:t>
                      </a:r>
                      <a:endParaRPr lang="en-GB" sz="2200" dirty="0"/>
                    </a:p>
                  </a:txBody>
                  <a:tcPr anchor="ctr"/>
                </a:tc>
                <a:tc>
                  <a:txBody>
                    <a:bodyPr/>
                    <a:lstStyle/>
                    <a:p>
                      <a:pPr algn="ctr"/>
                      <a:endParaRPr lang="en-GB" dirty="0"/>
                    </a:p>
                  </a:txBody>
                  <a:tcPr anchor="ctr"/>
                </a:tc>
                <a:tc>
                  <a:txBody>
                    <a:bodyPr/>
                    <a:lstStyle/>
                    <a:p>
                      <a:pPr algn="ctr"/>
                      <a:endParaRPr lang="en-GB" dirty="0"/>
                    </a:p>
                  </a:txBody>
                  <a:tcPr anchor="ctr"/>
                </a:tc>
                <a:extLst>
                  <a:ext uri="{0D108BD9-81ED-4DB2-BD59-A6C34878D82A}">
                    <a16:rowId xmlns:a16="http://schemas.microsoft.com/office/drawing/2014/main" val="1224900971"/>
                  </a:ext>
                </a:extLst>
              </a:tr>
              <a:tr h="711079">
                <a:tc>
                  <a:txBody>
                    <a:bodyPr/>
                    <a:lstStyle/>
                    <a:p>
                      <a:pPr algn="ctr"/>
                      <a:r>
                        <a:rPr lang="en-GB" sz="2200" dirty="0" smtClean="0"/>
                        <a:t>Tuesday</a:t>
                      </a:r>
                      <a:endParaRPr lang="en-GB" sz="2200" dirty="0"/>
                    </a:p>
                  </a:txBody>
                  <a:tcPr anchor="ctr"/>
                </a:tc>
                <a:tc>
                  <a:txBody>
                    <a:bodyPr/>
                    <a:lstStyle/>
                    <a:p>
                      <a:pPr algn="ctr"/>
                      <a:endParaRPr lang="en-GB" dirty="0"/>
                    </a:p>
                  </a:txBody>
                  <a:tcPr anchor="ctr"/>
                </a:tc>
                <a:tc>
                  <a:txBody>
                    <a:bodyPr/>
                    <a:lstStyle/>
                    <a:p>
                      <a:pPr algn="ctr"/>
                      <a:endParaRPr lang="en-GB" dirty="0"/>
                    </a:p>
                  </a:txBody>
                  <a:tcPr anchor="ctr"/>
                </a:tc>
                <a:extLst>
                  <a:ext uri="{0D108BD9-81ED-4DB2-BD59-A6C34878D82A}">
                    <a16:rowId xmlns:a16="http://schemas.microsoft.com/office/drawing/2014/main" val="180808820"/>
                  </a:ext>
                </a:extLst>
              </a:tr>
              <a:tr h="711079">
                <a:tc>
                  <a:txBody>
                    <a:bodyPr/>
                    <a:lstStyle/>
                    <a:p>
                      <a:pPr algn="ctr"/>
                      <a:r>
                        <a:rPr lang="en-GB" sz="2200" dirty="0" smtClean="0"/>
                        <a:t>Wednesday</a:t>
                      </a:r>
                      <a:endParaRPr lang="en-GB" sz="2200" dirty="0"/>
                    </a:p>
                  </a:txBody>
                  <a:tcPr anchor="ctr"/>
                </a:tc>
                <a:tc>
                  <a:txBody>
                    <a:bodyPr/>
                    <a:lstStyle/>
                    <a:p>
                      <a:pPr algn="ctr"/>
                      <a:endParaRPr lang="en-GB" dirty="0"/>
                    </a:p>
                  </a:txBody>
                  <a:tcPr anchor="ctr"/>
                </a:tc>
                <a:tc>
                  <a:txBody>
                    <a:bodyPr/>
                    <a:lstStyle/>
                    <a:p>
                      <a:pPr algn="ctr"/>
                      <a:endParaRPr lang="en-GB" dirty="0"/>
                    </a:p>
                  </a:txBody>
                  <a:tcPr anchor="ctr"/>
                </a:tc>
                <a:extLst>
                  <a:ext uri="{0D108BD9-81ED-4DB2-BD59-A6C34878D82A}">
                    <a16:rowId xmlns:a16="http://schemas.microsoft.com/office/drawing/2014/main" val="1467974294"/>
                  </a:ext>
                </a:extLst>
              </a:tr>
              <a:tr h="711079">
                <a:tc>
                  <a:txBody>
                    <a:bodyPr/>
                    <a:lstStyle/>
                    <a:p>
                      <a:pPr algn="ctr"/>
                      <a:r>
                        <a:rPr lang="en-GB" sz="2200" dirty="0" smtClean="0"/>
                        <a:t>Thursday</a:t>
                      </a:r>
                      <a:endParaRPr lang="en-GB" sz="2200" dirty="0"/>
                    </a:p>
                  </a:txBody>
                  <a:tcPr anchor="ctr"/>
                </a:tc>
                <a:tc>
                  <a:txBody>
                    <a:bodyPr/>
                    <a:lstStyle/>
                    <a:p>
                      <a:pPr algn="ctr"/>
                      <a:endParaRPr lang="en-GB" dirty="0"/>
                    </a:p>
                  </a:txBody>
                  <a:tcPr anchor="ctr"/>
                </a:tc>
                <a:tc>
                  <a:txBody>
                    <a:bodyPr/>
                    <a:lstStyle/>
                    <a:p>
                      <a:pPr algn="ctr"/>
                      <a:endParaRPr lang="en-GB" dirty="0"/>
                    </a:p>
                  </a:txBody>
                  <a:tcPr anchor="ctr"/>
                </a:tc>
                <a:extLst>
                  <a:ext uri="{0D108BD9-81ED-4DB2-BD59-A6C34878D82A}">
                    <a16:rowId xmlns:a16="http://schemas.microsoft.com/office/drawing/2014/main" val="2994242146"/>
                  </a:ext>
                </a:extLst>
              </a:tr>
              <a:tr h="711079">
                <a:tc>
                  <a:txBody>
                    <a:bodyPr/>
                    <a:lstStyle/>
                    <a:p>
                      <a:pPr algn="ctr"/>
                      <a:r>
                        <a:rPr lang="en-GB" sz="2200" dirty="0" smtClean="0"/>
                        <a:t>Friday</a:t>
                      </a:r>
                      <a:endParaRPr lang="en-GB" sz="2200" dirty="0"/>
                    </a:p>
                  </a:txBody>
                  <a:tcPr anchor="ctr"/>
                </a:tc>
                <a:tc>
                  <a:txBody>
                    <a:bodyPr/>
                    <a:lstStyle/>
                    <a:p>
                      <a:pPr algn="ctr"/>
                      <a:endParaRPr lang="en-GB" dirty="0"/>
                    </a:p>
                  </a:txBody>
                  <a:tcPr anchor="ctr"/>
                </a:tc>
                <a:tc>
                  <a:txBody>
                    <a:bodyPr/>
                    <a:lstStyle/>
                    <a:p>
                      <a:pPr algn="ctr"/>
                      <a:endParaRPr lang="en-GB" dirty="0"/>
                    </a:p>
                  </a:txBody>
                  <a:tcPr anchor="ctr"/>
                </a:tc>
                <a:extLst>
                  <a:ext uri="{0D108BD9-81ED-4DB2-BD59-A6C34878D82A}">
                    <a16:rowId xmlns:a16="http://schemas.microsoft.com/office/drawing/2014/main" val="1997121100"/>
                  </a:ext>
                </a:extLst>
              </a:tr>
              <a:tr h="711079">
                <a:tc>
                  <a:txBody>
                    <a:bodyPr/>
                    <a:lstStyle/>
                    <a:p>
                      <a:pPr algn="ctr"/>
                      <a:r>
                        <a:rPr lang="en-GB" sz="2200" dirty="0" smtClean="0"/>
                        <a:t>Saturday</a:t>
                      </a:r>
                      <a:endParaRPr lang="en-GB" sz="2200" dirty="0"/>
                    </a:p>
                  </a:txBody>
                  <a:tcPr anchor="ctr"/>
                </a:tc>
                <a:tc>
                  <a:txBody>
                    <a:bodyPr/>
                    <a:lstStyle/>
                    <a:p>
                      <a:pPr algn="ctr"/>
                      <a:endParaRPr lang="en-GB" dirty="0"/>
                    </a:p>
                  </a:txBody>
                  <a:tcPr anchor="ctr"/>
                </a:tc>
                <a:tc>
                  <a:txBody>
                    <a:bodyPr/>
                    <a:lstStyle/>
                    <a:p>
                      <a:pPr algn="ctr"/>
                      <a:endParaRPr lang="en-GB" dirty="0"/>
                    </a:p>
                  </a:txBody>
                  <a:tcPr anchor="ctr"/>
                </a:tc>
                <a:extLst>
                  <a:ext uri="{0D108BD9-81ED-4DB2-BD59-A6C34878D82A}">
                    <a16:rowId xmlns:a16="http://schemas.microsoft.com/office/drawing/2014/main" val="1234563044"/>
                  </a:ext>
                </a:extLst>
              </a:tr>
              <a:tr h="711079">
                <a:tc>
                  <a:txBody>
                    <a:bodyPr/>
                    <a:lstStyle/>
                    <a:p>
                      <a:pPr algn="ctr"/>
                      <a:r>
                        <a:rPr lang="en-GB" sz="2200" dirty="0" smtClean="0"/>
                        <a:t>Sunday</a:t>
                      </a:r>
                      <a:endParaRPr lang="en-GB" sz="2200" dirty="0"/>
                    </a:p>
                  </a:txBody>
                  <a:tcPr anchor="ctr"/>
                </a:tc>
                <a:tc>
                  <a:txBody>
                    <a:bodyPr/>
                    <a:lstStyle/>
                    <a:p>
                      <a:pPr algn="ctr"/>
                      <a:endParaRPr lang="en-GB" dirty="0"/>
                    </a:p>
                  </a:txBody>
                  <a:tcPr anchor="ctr"/>
                </a:tc>
                <a:tc>
                  <a:txBody>
                    <a:bodyPr/>
                    <a:lstStyle/>
                    <a:p>
                      <a:pPr algn="ctr"/>
                      <a:endParaRPr lang="en-GB" dirty="0"/>
                    </a:p>
                  </a:txBody>
                  <a:tcPr anchor="ctr"/>
                </a:tc>
                <a:extLst>
                  <a:ext uri="{0D108BD9-81ED-4DB2-BD59-A6C34878D82A}">
                    <a16:rowId xmlns:a16="http://schemas.microsoft.com/office/drawing/2014/main" val="59166216"/>
                  </a:ext>
                </a:extLst>
              </a:tr>
            </a:tbl>
          </a:graphicData>
        </a:graphic>
      </p:graphicFrame>
    </p:spTree>
    <p:extLst>
      <p:ext uri="{BB962C8B-B14F-4D97-AF65-F5344CB8AC3E}">
        <p14:creationId xmlns:p14="http://schemas.microsoft.com/office/powerpoint/2010/main" val="2266362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smtClean="0"/>
              <a:t>Empathy</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4" y="287570"/>
            <a:ext cx="2286005" cy="2286005"/>
          </a:xfrm>
          <a:prstGeom prst="rect">
            <a:avLst/>
          </a:prstGeom>
        </p:spPr>
      </p:pic>
      <p:sp>
        <p:nvSpPr>
          <p:cNvPr id="5" name="TextBox 4"/>
          <p:cNvSpPr txBox="1"/>
          <p:nvPr/>
        </p:nvSpPr>
        <p:spPr>
          <a:xfrm>
            <a:off x="984176" y="2728392"/>
            <a:ext cx="7632848" cy="4093428"/>
          </a:xfrm>
          <a:prstGeom prst="rect">
            <a:avLst/>
          </a:prstGeom>
          <a:noFill/>
        </p:spPr>
        <p:txBody>
          <a:bodyPr wrap="square" rtlCol="0">
            <a:spAutoFit/>
          </a:bodyPr>
          <a:lstStyle/>
          <a:p>
            <a:r>
              <a:rPr lang="en-GB" b="1" dirty="0" smtClean="0"/>
              <a:t>Different historical events effect different people in different ways and this can have a profound affect on the consequences. In order to really understand how all the effects of an event historians must, in some degree at least, empathise with those they are studying.</a:t>
            </a:r>
            <a:endParaRPr lang="en-GB" dirty="0" smtClean="0"/>
          </a:p>
          <a:p>
            <a:endParaRPr lang="en-GB" dirty="0" smtClean="0"/>
          </a:p>
          <a:p>
            <a:r>
              <a:rPr lang="en-GB" sz="2200" b="1" dirty="0" smtClean="0"/>
              <a:t>TASK:</a:t>
            </a:r>
          </a:p>
          <a:p>
            <a:r>
              <a:rPr lang="en-GB" sz="2200" b="1" dirty="0" smtClean="0"/>
              <a:t>Using one of the articles that particularly interested you last week, write a historical piece of fiction that is based on what you have read showing how those in the situation may have been feeling.</a:t>
            </a:r>
            <a:endParaRPr lang="en-GB" sz="2200" b="1" dirty="0"/>
          </a:p>
        </p:txBody>
      </p:sp>
    </p:spTree>
    <p:extLst>
      <p:ext uri="{BB962C8B-B14F-4D97-AF65-F5344CB8AC3E}">
        <p14:creationId xmlns:p14="http://schemas.microsoft.com/office/powerpoint/2010/main" val="1287985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smtClean="0"/>
              <a:t>Awareness</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4" y="362611"/>
            <a:ext cx="2293773" cy="2293773"/>
          </a:xfrm>
          <a:prstGeom prst="rect">
            <a:avLst/>
          </a:prstGeom>
        </p:spPr>
      </p:pic>
      <p:sp>
        <p:nvSpPr>
          <p:cNvPr id="5" name="TextBox 4"/>
          <p:cNvSpPr txBox="1"/>
          <p:nvPr/>
        </p:nvSpPr>
        <p:spPr>
          <a:xfrm>
            <a:off x="984176" y="3013073"/>
            <a:ext cx="7632848" cy="6170920"/>
          </a:xfrm>
          <a:prstGeom prst="rect">
            <a:avLst/>
          </a:prstGeom>
          <a:noFill/>
        </p:spPr>
        <p:txBody>
          <a:bodyPr wrap="square" rtlCol="0">
            <a:spAutoFit/>
          </a:bodyPr>
          <a:lstStyle/>
          <a:p>
            <a:r>
              <a:rPr lang="en-GB" b="1" dirty="0" smtClean="0"/>
              <a:t>During your time studying History at TBOWA you will explore a range of issues that still impact the World today</a:t>
            </a:r>
            <a:r>
              <a:rPr lang="en-GB" dirty="0" smtClean="0"/>
              <a:t>.  </a:t>
            </a:r>
          </a:p>
          <a:p>
            <a:endParaRPr lang="en-GB" dirty="0"/>
          </a:p>
          <a:p>
            <a:r>
              <a:rPr lang="en-GB" b="1" dirty="0" smtClean="0"/>
              <a:t>TASK:</a:t>
            </a:r>
          </a:p>
          <a:p>
            <a:r>
              <a:rPr lang="en-GB" dirty="0" smtClean="0"/>
              <a:t>Pick three events that have occurred in the news this year and </a:t>
            </a:r>
            <a:r>
              <a:rPr lang="en-GB" smtClean="0"/>
              <a:t>explain how </a:t>
            </a:r>
            <a:r>
              <a:rPr lang="en-GB" dirty="0" smtClean="0"/>
              <a:t>history may have influenced the events that occurred.</a:t>
            </a:r>
          </a:p>
          <a:p>
            <a:endParaRPr lang="en-GB" dirty="0"/>
          </a:p>
          <a:p>
            <a:r>
              <a:rPr lang="en-GB" sz="2000" b="1" dirty="0" smtClean="0"/>
              <a:t>E.g:</a:t>
            </a:r>
          </a:p>
          <a:p>
            <a:r>
              <a:rPr lang="en-GB" b="1" dirty="0" smtClean="0"/>
              <a:t>1.</a:t>
            </a:r>
          </a:p>
          <a:p>
            <a:r>
              <a:rPr lang="en-GB" b="1" dirty="0" smtClean="0"/>
              <a:t>News Event:</a:t>
            </a:r>
          </a:p>
          <a:p>
            <a:r>
              <a:rPr lang="en-GB" b="1" dirty="0" smtClean="0"/>
              <a:t>Summary:</a:t>
            </a:r>
          </a:p>
          <a:p>
            <a:endParaRPr lang="en-GB" dirty="0"/>
          </a:p>
          <a:p>
            <a:endParaRPr lang="en-GB" dirty="0" smtClean="0"/>
          </a:p>
          <a:p>
            <a:endParaRPr lang="en-GB" dirty="0" smtClean="0"/>
          </a:p>
        </p:txBody>
      </p:sp>
      <p:sp>
        <p:nvSpPr>
          <p:cNvPr id="3" name="TextBox 2"/>
          <p:cNvSpPr txBox="1"/>
          <p:nvPr/>
        </p:nvSpPr>
        <p:spPr>
          <a:xfrm>
            <a:off x="5808712" y="6688832"/>
            <a:ext cx="2136294" cy="2015936"/>
          </a:xfrm>
          <a:prstGeom prst="rect">
            <a:avLst/>
          </a:prstGeom>
          <a:noFill/>
          <a:ln w="12700">
            <a:solidFill>
              <a:schemeClr val="tx1"/>
            </a:solidFill>
          </a:ln>
        </p:spPr>
        <p:txBody>
          <a:bodyPr wrap="square" rtlCol="0">
            <a:spAutoFit/>
          </a:bodyPr>
          <a:lstStyle/>
          <a:p>
            <a:pPr algn="ctr"/>
            <a:endParaRPr lang="en-GB" dirty="0" smtClean="0"/>
          </a:p>
          <a:p>
            <a:pPr algn="ctr"/>
            <a:r>
              <a:rPr lang="en-GB" dirty="0" smtClean="0"/>
              <a:t>RELATED IMAGE</a:t>
            </a:r>
          </a:p>
          <a:p>
            <a:pPr algn="ctr"/>
            <a:endParaRPr lang="en-GB" dirty="0"/>
          </a:p>
          <a:p>
            <a:pPr algn="ctr"/>
            <a:endParaRPr lang="en-GB" dirty="0"/>
          </a:p>
        </p:txBody>
      </p:sp>
    </p:spTree>
    <p:extLst>
      <p:ext uri="{BB962C8B-B14F-4D97-AF65-F5344CB8AC3E}">
        <p14:creationId xmlns:p14="http://schemas.microsoft.com/office/powerpoint/2010/main" val="35518048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smtClean="0"/>
              <a:t>Collaboration</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4" y="306114"/>
            <a:ext cx="2286005" cy="2286005"/>
          </a:xfrm>
          <a:prstGeom prst="rect">
            <a:avLst/>
          </a:prstGeom>
        </p:spPr>
      </p:pic>
      <p:sp>
        <p:nvSpPr>
          <p:cNvPr id="7" name="TextBox 6"/>
          <p:cNvSpPr txBox="1"/>
          <p:nvPr/>
        </p:nvSpPr>
        <p:spPr>
          <a:xfrm>
            <a:off x="984176" y="3013073"/>
            <a:ext cx="7632848" cy="8987076"/>
          </a:xfrm>
          <a:prstGeom prst="rect">
            <a:avLst/>
          </a:prstGeom>
          <a:noFill/>
        </p:spPr>
        <p:txBody>
          <a:bodyPr wrap="square" rtlCol="0">
            <a:spAutoFit/>
          </a:bodyPr>
          <a:lstStyle/>
          <a:p>
            <a:r>
              <a:rPr lang="en-GB" b="1" dirty="0" smtClean="0"/>
              <a:t>Working with others, or understanding that your work/contribution often builds on the contribution of other people, is an important skill in History.</a:t>
            </a:r>
          </a:p>
          <a:p>
            <a:endParaRPr lang="en-GB" b="1" dirty="0"/>
          </a:p>
          <a:p>
            <a:r>
              <a:rPr lang="en-GB" b="1" dirty="0" smtClean="0"/>
              <a:t>TASK:</a:t>
            </a:r>
            <a:endParaRPr lang="en-GB" b="1" dirty="0"/>
          </a:p>
          <a:p>
            <a:r>
              <a:rPr lang="en-GB" dirty="0" smtClean="0"/>
              <a:t>Complete </a:t>
            </a:r>
            <a:r>
              <a:rPr lang="en-GB" b="1" dirty="0" smtClean="0"/>
              <a:t>one</a:t>
            </a:r>
            <a:r>
              <a:rPr lang="en-GB" dirty="0" smtClean="0"/>
              <a:t> of the following tasks:</a:t>
            </a:r>
          </a:p>
          <a:p>
            <a:endParaRPr lang="en-GB" dirty="0"/>
          </a:p>
          <a:p>
            <a:r>
              <a:rPr lang="en-GB" dirty="0" smtClean="0"/>
              <a:t>1.  Using Zoom, Skype, Facetime, or another virtual meeting app, </a:t>
            </a:r>
            <a:r>
              <a:rPr lang="en-GB" b="1" dirty="0" smtClean="0"/>
              <a:t>work with a friend or relative to create a project on a period that you both find interesting.</a:t>
            </a:r>
            <a:r>
              <a:rPr lang="en-GB" dirty="0" smtClean="0"/>
              <a:t> You will need to think about what you want questions you would like to answer within your project and how you would like to present it. The project could be presented as a booklet, video, podcast or speech.</a:t>
            </a:r>
          </a:p>
          <a:p>
            <a:pPr marL="457200" indent="-457200">
              <a:buAutoNum type="arabicPeriod"/>
            </a:pPr>
            <a:endParaRPr lang="en-GB" sz="1400" dirty="0"/>
          </a:p>
          <a:p>
            <a:r>
              <a:rPr lang="en-GB" dirty="0" smtClean="0"/>
              <a:t>OR</a:t>
            </a:r>
          </a:p>
          <a:p>
            <a:pPr marL="457200" indent="-457200">
              <a:buAutoNum type="arabicPeriod"/>
            </a:pPr>
            <a:endParaRPr lang="en-GB" sz="1400" dirty="0"/>
          </a:p>
          <a:p>
            <a:r>
              <a:rPr lang="en-GB" dirty="0" smtClean="0"/>
              <a:t>2.  Build on the work of an existing historian and </a:t>
            </a:r>
            <a:r>
              <a:rPr lang="en-GB" b="1" dirty="0" smtClean="0"/>
              <a:t>try to add to their work</a:t>
            </a:r>
            <a:r>
              <a:rPr lang="en-GB" dirty="0" smtClean="0"/>
              <a:t>.  Use one of the articles you read on the Historical Association and write a piece that would add to that article but isn’t already included in it. E.g. if the article was about World War II but did not go into much detail about D-Day you could write a piece on D-Day.</a:t>
            </a:r>
          </a:p>
        </p:txBody>
      </p:sp>
    </p:spTree>
    <p:extLst>
      <p:ext uri="{BB962C8B-B14F-4D97-AF65-F5344CB8AC3E}">
        <p14:creationId xmlns:p14="http://schemas.microsoft.com/office/powerpoint/2010/main" val="508963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smtClean="0"/>
              <a:t>Independence</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4" y="306114"/>
            <a:ext cx="2286005" cy="2286005"/>
          </a:xfrm>
          <a:prstGeom prst="rect">
            <a:avLst/>
          </a:prstGeom>
        </p:spPr>
      </p:pic>
      <p:sp>
        <p:nvSpPr>
          <p:cNvPr id="5" name="TextBox 4"/>
          <p:cNvSpPr txBox="1"/>
          <p:nvPr/>
        </p:nvSpPr>
        <p:spPr>
          <a:xfrm>
            <a:off x="984176" y="2584376"/>
            <a:ext cx="7632848" cy="8171468"/>
          </a:xfrm>
          <a:prstGeom prst="rect">
            <a:avLst/>
          </a:prstGeom>
          <a:noFill/>
        </p:spPr>
        <p:txBody>
          <a:bodyPr wrap="square" rtlCol="0">
            <a:spAutoFit/>
          </a:bodyPr>
          <a:lstStyle/>
          <a:p>
            <a:r>
              <a:rPr lang="en-GB" b="1" dirty="0" smtClean="0"/>
              <a:t>One of the key things all of your teachers will aim to encourage at TBOWA is independent reading.</a:t>
            </a:r>
          </a:p>
          <a:p>
            <a:endParaRPr lang="en-GB" dirty="0"/>
          </a:p>
          <a:p>
            <a:r>
              <a:rPr lang="en-GB" dirty="0" smtClean="0"/>
              <a:t>When you have read a book or article or listened to a podcast or watched a documentary, it is always worth reflecting on that experience.  One way to do this is through writing a </a:t>
            </a:r>
            <a:r>
              <a:rPr lang="en-GB" b="1" dirty="0" smtClean="0"/>
              <a:t>review.</a:t>
            </a:r>
          </a:p>
          <a:p>
            <a:endParaRPr lang="en-GB" dirty="0"/>
          </a:p>
          <a:p>
            <a:r>
              <a:rPr lang="en-GB" dirty="0" smtClean="0"/>
              <a:t>Think about the interpretations of history that you have read, listened to, or watched, independently, this year.  Choose </a:t>
            </a:r>
            <a:r>
              <a:rPr lang="en-GB" b="1" dirty="0" smtClean="0"/>
              <a:t>one</a:t>
            </a:r>
            <a:r>
              <a:rPr lang="en-GB" dirty="0" smtClean="0"/>
              <a:t> of your favourites.</a:t>
            </a:r>
          </a:p>
          <a:p>
            <a:endParaRPr lang="en-GB" dirty="0" smtClean="0"/>
          </a:p>
          <a:p>
            <a:r>
              <a:rPr lang="en-GB" b="1" dirty="0" smtClean="0"/>
              <a:t>TASK:</a:t>
            </a:r>
            <a:endParaRPr lang="en-GB" b="1" dirty="0"/>
          </a:p>
          <a:p>
            <a:r>
              <a:rPr lang="en-GB" dirty="0" smtClean="0"/>
              <a:t>Write a review of this interpretation of history.  </a:t>
            </a:r>
          </a:p>
          <a:p>
            <a:r>
              <a:rPr lang="en-GB" dirty="0" smtClean="0"/>
              <a:t>-Did you enjoy finding out about it? Why?</a:t>
            </a:r>
          </a:p>
          <a:p>
            <a:r>
              <a:rPr lang="en-GB" dirty="0" smtClean="0"/>
              <a:t>-What would you like to learn more about?</a:t>
            </a:r>
          </a:p>
          <a:p>
            <a:r>
              <a:rPr lang="en-GB" dirty="0" smtClean="0"/>
              <a:t>-How have you tried to find out more about the subject?</a:t>
            </a:r>
          </a:p>
          <a:p>
            <a:r>
              <a:rPr lang="en-GB" dirty="0" smtClean="0"/>
              <a:t>-Do you think the presenter of the interpretation had an agenda in what he was saying?</a:t>
            </a:r>
          </a:p>
          <a:p>
            <a:endParaRPr lang="en-GB" dirty="0"/>
          </a:p>
          <a:p>
            <a:endParaRPr lang="en-GB" dirty="0"/>
          </a:p>
        </p:txBody>
      </p:sp>
    </p:spTree>
    <p:extLst>
      <p:ext uri="{BB962C8B-B14F-4D97-AF65-F5344CB8AC3E}">
        <p14:creationId xmlns:p14="http://schemas.microsoft.com/office/powerpoint/2010/main" val="937831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smtClean="0"/>
              <a:t>Creativity</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4" y="302562"/>
            <a:ext cx="2286005" cy="2286005"/>
          </a:xfrm>
          <a:prstGeom prst="rect">
            <a:avLst/>
          </a:prstGeom>
        </p:spPr>
      </p:pic>
      <p:sp>
        <p:nvSpPr>
          <p:cNvPr id="5" name="TextBox 4"/>
          <p:cNvSpPr txBox="1"/>
          <p:nvPr/>
        </p:nvSpPr>
        <p:spPr>
          <a:xfrm>
            <a:off x="984176" y="2504519"/>
            <a:ext cx="7632848" cy="6632585"/>
          </a:xfrm>
          <a:prstGeom prst="rect">
            <a:avLst/>
          </a:prstGeom>
          <a:noFill/>
        </p:spPr>
        <p:txBody>
          <a:bodyPr wrap="square" rtlCol="0">
            <a:spAutoFit/>
          </a:bodyPr>
          <a:lstStyle/>
          <a:p>
            <a:r>
              <a:rPr lang="en-GB" b="1" dirty="0" smtClean="0"/>
              <a:t>TASK:</a:t>
            </a:r>
          </a:p>
          <a:p>
            <a:r>
              <a:rPr lang="en-GB" b="1" dirty="0" smtClean="0"/>
              <a:t>Design a film trailer for a film based on a historical event.</a:t>
            </a:r>
          </a:p>
          <a:p>
            <a:endParaRPr lang="en-GB" dirty="0"/>
          </a:p>
          <a:p>
            <a:r>
              <a:rPr lang="en-GB" dirty="0" smtClean="0"/>
              <a:t>You could present this as a storyboard to show what would be in each section of the trailer, or using a phone/camera/animation you could try to create the trailer for the film.</a:t>
            </a:r>
          </a:p>
          <a:p>
            <a:endParaRPr lang="en-GB" dirty="0"/>
          </a:p>
          <a:p>
            <a:endParaRPr lang="en-GB" dirty="0" smtClean="0"/>
          </a:p>
          <a:p>
            <a:r>
              <a:rPr lang="en-GB" dirty="0" smtClean="0"/>
              <a:t>You should include:</a:t>
            </a:r>
          </a:p>
          <a:p>
            <a:pPr marL="342900" indent="-342900">
              <a:buFontTx/>
              <a:buChar char="-"/>
            </a:pPr>
            <a:r>
              <a:rPr lang="en-GB" dirty="0" smtClean="0"/>
              <a:t>The title of the film.</a:t>
            </a:r>
          </a:p>
          <a:p>
            <a:pPr marL="342900" indent="-342900">
              <a:buFontTx/>
              <a:buChar char="-"/>
            </a:pPr>
            <a:r>
              <a:rPr lang="en-GB" dirty="0" smtClean="0"/>
              <a:t>What the film is going to be about</a:t>
            </a:r>
          </a:p>
          <a:p>
            <a:pPr marL="342900" indent="-342900">
              <a:buFontTx/>
              <a:buChar char="-"/>
            </a:pPr>
            <a:r>
              <a:rPr lang="en-GB" dirty="0" smtClean="0"/>
              <a:t>Why people should go and see it.</a:t>
            </a:r>
          </a:p>
          <a:p>
            <a:endParaRPr lang="en-GB" dirty="0" smtClean="0"/>
          </a:p>
          <a:p>
            <a:r>
              <a:rPr lang="en-GB" dirty="0" smtClean="0"/>
              <a:t>This can be completed using hand-written/hand-drawn materials, or using ICT.</a:t>
            </a:r>
            <a:endParaRPr lang="en-GB" dirty="0"/>
          </a:p>
        </p:txBody>
      </p:sp>
    </p:spTree>
    <p:extLst>
      <p:ext uri="{BB962C8B-B14F-4D97-AF65-F5344CB8AC3E}">
        <p14:creationId xmlns:p14="http://schemas.microsoft.com/office/powerpoint/2010/main" val="41114530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1335</TotalTime>
  <Words>698</Words>
  <Application>Microsoft Office PowerPoint</Application>
  <PresentationFormat>A3 Paper (297x420 mm)</PresentationFormat>
  <Paragraphs>83</Paragraphs>
  <Slides>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Calibri</vt:lpstr>
      <vt:lpstr>Office Theme</vt:lpstr>
      <vt:lpstr>Year 6 to 7 Transition Project   History </vt:lpstr>
      <vt:lpstr>PowerPoint Presentation</vt:lpstr>
      <vt:lpstr>Resilience</vt:lpstr>
      <vt:lpstr>Empathy</vt:lpstr>
      <vt:lpstr>Awareness</vt:lpstr>
      <vt:lpstr>Collaboration</vt:lpstr>
      <vt:lpstr>Independence</vt:lpstr>
      <vt:lpstr>Creativity</vt:lpstr>
    </vt:vector>
  </TitlesOfParts>
  <Company>The Bishop of Wnchester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Mac</dc:creator>
  <cp:lastModifiedBy>Work From Home</cp:lastModifiedBy>
  <cp:revision>45</cp:revision>
  <dcterms:created xsi:type="dcterms:W3CDTF">2014-09-22T20:40:35Z</dcterms:created>
  <dcterms:modified xsi:type="dcterms:W3CDTF">2020-06-24T08:48:04Z</dcterms:modified>
</cp:coreProperties>
</file>