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322" r:id="rId3"/>
    <p:sldId id="271" r:id="rId4"/>
    <p:sldId id="279" r:id="rId5"/>
    <p:sldId id="275" r:id="rId6"/>
    <p:sldId id="311" r:id="rId7"/>
    <p:sldId id="313" r:id="rId8"/>
    <p:sldId id="289" r:id="rId9"/>
    <p:sldId id="314" r:id="rId10"/>
    <p:sldId id="287" r:id="rId11"/>
    <p:sldId id="312" r:id="rId12"/>
    <p:sldId id="267" r:id="rId13"/>
    <p:sldId id="274" r:id="rId14"/>
    <p:sldId id="323" r:id="rId15"/>
    <p:sldId id="261" r:id="rId16"/>
    <p:sldId id="27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98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80298D-5080-4C06-B11E-88A98AAD36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C812612-D493-4F58-A8F1-A709AA9B9BD5}">
      <dgm:prSet/>
      <dgm:spPr/>
      <dgm:t>
        <a:bodyPr/>
        <a:lstStyle/>
        <a:p>
          <a:r>
            <a:rPr lang="en-US"/>
            <a:t>Don’t know what course to do</a:t>
          </a:r>
        </a:p>
      </dgm:t>
    </dgm:pt>
    <dgm:pt modelId="{52F764F4-9665-4DC1-989C-7F5F3B151C8D}" type="parTrans" cxnId="{7D50DF53-6512-4CD9-977C-CF8C98D5A604}">
      <dgm:prSet/>
      <dgm:spPr/>
      <dgm:t>
        <a:bodyPr/>
        <a:lstStyle/>
        <a:p>
          <a:endParaRPr lang="en-US"/>
        </a:p>
      </dgm:t>
    </dgm:pt>
    <dgm:pt modelId="{0310B70B-58D1-40C6-A4BF-C5FE7F89FAE8}" type="sibTrans" cxnId="{7D50DF53-6512-4CD9-977C-CF8C98D5A604}">
      <dgm:prSet/>
      <dgm:spPr/>
      <dgm:t>
        <a:bodyPr/>
        <a:lstStyle/>
        <a:p>
          <a:endParaRPr lang="en-US"/>
        </a:p>
      </dgm:t>
    </dgm:pt>
    <dgm:pt modelId="{50413640-EC1A-4B27-A6D8-8061ED0E7286}">
      <dgm:prSet/>
      <dgm:spPr/>
      <dgm:t>
        <a:bodyPr/>
        <a:lstStyle/>
        <a:p>
          <a:r>
            <a:rPr lang="en-US"/>
            <a:t>Worried about finances and student debt</a:t>
          </a:r>
        </a:p>
      </dgm:t>
    </dgm:pt>
    <dgm:pt modelId="{D8CC137F-7A91-4CEE-BB50-D582ABAEB5EA}" type="parTrans" cxnId="{8057AB18-FEBE-4A55-BBB2-785D2212E701}">
      <dgm:prSet/>
      <dgm:spPr/>
      <dgm:t>
        <a:bodyPr/>
        <a:lstStyle/>
        <a:p>
          <a:endParaRPr lang="en-US"/>
        </a:p>
      </dgm:t>
    </dgm:pt>
    <dgm:pt modelId="{965E5B85-0657-4B6B-A9E8-117AB8CB4DC9}" type="sibTrans" cxnId="{8057AB18-FEBE-4A55-BBB2-785D2212E701}">
      <dgm:prSet/>
      <dgm:spPr/>
      <dgm:t>
        <a:bodyPr/>
        <a:lstStyle/>
        <a:p>
          <a:endParaRPr lang="en-US"/>
        </a:p>
      </dgm:t>
    </dgm:pt>
    <dgm:pt modelId="{334BC4AA-4EDD-4D25-9F92-999262EE803B}">
      <dgm:prSet/>
      <dgm:spPr/>
      <dgm:t>
        <a:bodyPr/>
        <a:lstStyle/>
        <a:p>
          <a:r>
            <a:rPr lang="en-US"/>
            <a:t>Don’t think I'm clever enough or will not get the grades needed</a:t>
          </a:r>
        </a:p>
      </dgm:t>
    </dgm:pt>
    <dgm:pt modelId="{726276FB-0926-40D2-892B-D87EDE8A42C2}" type="parTrans" cxnId="{ED95A1BD-2957-4294-8779-137D48ABB3EC}">
      <dgm:prSet/>
      <dgm:spPr/>
      <dgm:t>
        <a:bodyPr/>
        <a:lstStyle/>
        <a:p>
          <a:endParaRPr lang="en-US"/>
        </a:p>
      </dgm:t>
    </dgm:pt>
    <dgm:pt modelId="{B42224E1-4C9A-44E3-ADB1-643A5398E65E}" type="sibTrans" cxnId="{ED95A1BD-2957-4294-8779-137D48ABB3EC}">
      <dgm:prSet/>
      <dgm:spPr/>
      <dgm:t>
        <a:bodyPr/>
        <a:lstStyle/>
        <a:p>
          <a:endParaRPr lang="en-US"/>
        </a:p>
      </dgm:t>
    </dgm:pt>
    <dgm:pt modelId="{9ED8E42C-200D-4731-9B80-510B61F44733}" type="pres">
      <dgm:prSet presAssocID="{B880298D-5080-4C06-B11E-88A98AAD3669}" presName="linear" presStyleCnt="0">
        <dgm:presLayoutVars>
          <dgm:animLvl val="lvl"/>
          <dgm:resizeHandles val="exact"/>
        </dgm:presLayoutVars>
      </dgm:prSet>
      <dgm:spPr/>
    </dgm:pt>
    <dgm:pt modelId="{DC0F51AC-1AFF-448E-96E6-23DF1A38F2FF}" type="pres">
      <dgm:prSet presAssocID="{CC812612-D493-4F58-A8F1-A709AA9B9BD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523E313-3E61-4BED-9069-E97A00BC92B4}" type="pres">
      <dgm:prSet presAssocID="{0310B70B-58D1-40C6-A4BF-C5FE7F89FAE8}" presName="spacer" presStyleCnt="0"/>
      <dgm:spPr/>
    </dgm:pt>
    <dgm:pt modelId="{0038BB7F-AE70-48D1-8CF8-44AF6C4183ED}" type="pres">
      <dgm:prSet presAssocID="{50413640-EC1A-4B27-A6D8-8061ED0E728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F3D02A1-63A7-4385-976A-CE308AF7EE92}" type="pres">
      <dgm:prSet presAssocID="{965E5B85-0657-4B6B-A9E8-117AB8CB4DC9}" presName="spacer" presStyleCnt="0"/>
      <dgm:spPr/>
    </dgm:pt>
    <dgm:pt modelId="{84469399-FB57-439E-8FFA-551E5BAB6359}" type="pres">
      <dgm:prSet presAssocID="{334BC4AA-4EDD-4D25-9F92-999262EE803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057AB18-FEBE-4A55-BBB2-785D2212E701}" srcId="{B880298D-5080-4C06-B11E-88A98AAD3669}" destId="{50413640-EC1A-4B27-A6D8-8061ED0E7286}" srcOrd="1" destOrd="0" parTransId="{D8CC137F-7A91-4CEE-BB50-D582ABAEB5EA}" sibTransId="{965E5B85-0657-4B6B-A9E8-117AB8CB4DC9}"/>
    <dgm:cxn modelId="{5855CE18-27B3-45F0-B513-17BE84A782D2}" type="presOf" srcId="{B880298D-5080-4C06-B11E-88A98AAD3669}" destId="{9ED8E42C-200D-4731-9B80-510B61F44733}" srcOrd="0" destOrd="0" presId="urn:microsoft.com/office/officeart/2005/8/layout/vList2"/>
    <dgm:cxn modelId="{7D50DF53-6512-4CD9-977C-CF8C98D5A604}" srcId="{B880298D-5080-4C06-B11E-88A98AAD3669}" destId="{CC812612-D493-4F58-A8F1-A709AA9B9BD5}" srcOrd="0" destOrd="0" parTransId="{52F764F4-9665-4DC1-989C-7F5F3B151C8D}" sibTransId="{0310B70B-58D1-40C6-A4BF-C5FE7F89FAE8}"/>
    <dgm:cxn modelId="{5DC5779E-07B9-4360-B323-6AC98BC37411}" type="presOf" srcId="{CC812612-D493-4F58-A8F1-A709AA9B9BD5}" destId="{DC0F51AC-1AFF-448E-96E6-23DF1A38F2FF}" srcOrd="0" destOrd="0" presId="urn:microsoft.com/office/officeart/2005/8/layout/vList2"/>
    <dgm:cxn modelId="{ED95A1BD-2957-4294-8779-137D48ABB3EC}" srcId="{B880298D-5080-4C06-B11E-88A98AAD3669}" destId="{334BC4AA-4EDD-4D25-9F92-999262EE803B}" srcOrd="2" destOrd="0" parTransId="{726276FB-0926-40D2-892B-D87EDE8A42C2}" sibTransId="{B42224E1-4C9A-44E3-ADB1-643A5398E65E}"/>
    <dgm:cxn modelId="{D5704CD6-711A-4C4D-AF24-18D16981F046}" type="presOf" srcId="{50413640-EC1A-4B27-A6D8-8061ED0E7286}" destId="{0038BB7F-AE70-48D1-8CF8-44AF6C4183ED}" srcOrd="0" destOrd="0" presId="urn:microsoft.com/office/officeart/2005/8/layout/vList2"/>
    <dgm:cxn modelId="{AE93AAE0-C1F7-4859-A22D-5617DF7D9E67}" type="presOf" srcId="{334BC4AA-4EDD-4D25-9F92-999262EE803B}" destId="{84469399-FB57-439E-8FFA-551E5BAB6359}" srcOrd="0" destOrd="0" presId="urn:microsoft.com/office/officeart/2005/8/layout/vList2"/>
    <dgm:cxn modelId="{0E4E362D-D9A8-4C3E-9849-58A099DFEBB5}" type="presParOf" srcId="{9ED8E42C-200D-4731-9B80-510B61F44733}" destId="{DC0F51AC-1AFF-448E-96E6-23DF1A38F2FF}" srcOrd="0" destOrd="0" presId="urn:microsoft.com/office/officeart/2005/8/layout/vList2"/>
    <dgm:cxn modelId="{E030299E-4D21-4FE6-9441-4C1587F64020}" type="presParOf" srcId="{9ED8E42C-200D-4731-9B80-510B61F44733}" destId="{F523E313-3E61-4BED-9069-E97A00BC92B4}" srcOrd="1" destOrd="0" presId="urn:microsoft.com/office/officeart/2005/8/layout/vList2"/>
    <dgm:cxn modelId="{CAE37B74-405D-47AC-9F43-7675E42856B4}" type="presParOf" srcId="{9ED8E42C-200D-4731-9B80-510B61F44733}" destId="{0038BB7F-AE70-48D1-8CF8-44AF6C4183ED}" srcOrd="2" destOrd="0" presId="urn:microsoft.com/office/officeart/2005/8/layout/vList2"/>
    <dgm:cxn modelId="{D5FCE1F6-AC2B-4369-83CB-7A78031CCA05}" type="presParOf" srcId="{9ED8E42C-200D-4731-9B80-510B61F44733}" destId="{5F3D02A1-63A7-4385-976A-CE308AF7EE92}" srcOrd="3" destOrd="0" presId="urn:microsoft.com/office/officeart/2005/8/layout/vList2"/>
    <dgm:cxn modelId="{B0C46BD7-25EF-4148-A651-EC6283BAC3C3}" type="presParOf" srcId="{9ED8E42C-200D-4731-9B80-510B61F44733}" destId="{84469399-FB57-439E-8FFA-551E5BAB635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A11489-28E0-4D8A-9CB3-C165CBE8AE1F}" type="doc">
      <dgm:prSet loTypeId="urn:microsoft.com/office/officeart/2005/8/layout/list1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920D4FD-A0CF-4636-B66B-C59B13FED328}">
      <dgm:prSet/>
      <dgm:spPr/>
      <dgm:t>
        <a:bodyPr/>
        <a:lstStyle/>
        <a:p>
          <a:r>
            <a:rPr lang="en-US"/>
            <a:t>Foundation Year</a:t>
          </a:r>
        </a:p>
      </dgm:t>
    </dgm:pt>
    <dgm:pt modelId="{AE36E0B3-2CFB-4BC0-B12A-784F18D90D85}" type="parTrans" cxnId="{38F095EB-53E3-4762-B5FD-DAD7D036CDF8}">
      <dgm:prSet/>
      <dgm:spPr/>
      <dgm:t>
        <a:bodyPr/>
        <a:lstStyle/>
        <a:p>
          <a:endParaRPr lang="en-US"/>
        </a:p>
      </dgm:t>
    </dgm:pt>
    <dgm:pt modelId="{32385B57-F33A-4D96-9AB3-C8B7EC624293}" type="sibTrans" cxnId="{38F095EB-53E3-4762-B5FD-DAD7D036CDF8}">
      <dgm:prSet/>
      <dgm:spPr/>
      <dgm:t>
        <a:bodyPr/>
        <a:lstStyle/>
        <a:p>
          <a:endParaRPr lang="en-US"/>
        </a:p>
      </dgm:t>
    </dgm:pt>
    <dgm:pt modelId="{A2B2EA92-34C7-4352-9DE2-65467E45B6FE}">
      <dgm:prSet/>
      <dgm:spPr/>
      <dgm:t>
        <a:bodyPr/>
        <a:lstStyle/>
        <a:p>
          <a:r>
            <a:rPr lang="en-US"/>
            <a:t>Higher National Certificate and Diploma</a:t>
          </a:r>
        </a:p>
      </dgm:t>
    </dgm:pt>
    <dgm:pt modelId="{9286C71C-DC0F-44F5-A87F-A581F6097794}" type="parTrans" cxnId="{17F96A69-1D0B-477C-B0BF-E2104BA2AD97}">
      <dgm:prSet/>
      <dgm:spPr/>
      <dgm:t>
        <a:bodyPr/>
        <a:lstStyle/>
        <a:p>
          <a:endParaRPr lang="en-US"/>
        </a:p>
      </dgm:t>
    </dgm:pt>
    <dgm:pt modelId="{A09D1432-DC51-4565-9456-2F6AAF5B657D}" type="sibTrans" cxnId="{17F96A69-1D0B-477C-B0BF-E2104BA2AD97}">
      <dgm:prSet/>
      <dgm:spPr/>
      <dgm:t>
        <a:bodyPr/>
        <a:lstStyle/>
        <a:p>
          <a:endParaRPr lang="en-US"/>
        </a:p>
      </dgm:t>
    </dgm:pt>
    <dgm:pt modelId="{68B400E3-1BA8-4549-83A5-7F5BEA31A360}">
      <dgm:prSet/>
      <dgm:spPr/>
      <dgm:t>
        <a:bodyPr/>
        <a:lstStyle/>
        <a:p>
          <a:r>
            <a:rPr lang="en-US"/>
            <a:t>Foundation degree</a:t>
          </a:r>
        </a:p>
      </dgm:t>
    </dgm:pt>
    <dgm:pt modelId="{C6E228D1-D0B2-4379-8702-0A5623D3639C}" type="parTrans" cxnId="{BB845728-9534-4A24-9A8A-D24882094A1A}">
      <dgm:prSet/>
      <dgm:spPr/>
      <dgm:t>
        <a:bodyPr/>
        <a:lstStyle/>
        <a:p>
          <a:endParaRPr lang="en-US"/>
        </a:p>
      </dgm:t>
    </dgm:pt>
    <dgm:pt modelId="{F02FF03F-1AB8-4F59-8809-180DE1518684}" type="sibTrans" cxnId="{BB845728-9534-4A24-9A8A-D24882094A1A}">
      <dgm:prSet/>
      <dgm:spPr/>
      <dgm:t>
        <a:bodyPr/>
        <a:lstStyle/>
        <a:p>
          <a:endParaRPr lang="en-US"/>
        </a:p>
      </dgm:t>
    </dgm:pt>
    <dgm:pt modelId="{5037FE5B-6BD9-4014-A8EA-F5E0C4DE3E80}">
      <dgm:prSet/>
      <dgm:spPr/>
      <dgm:t>
        <a:bodyPr/>
        <a:lstStyle/>
        <a:p>
          <a:r>
            <a:rPr lang="en-US" dirty="0"/>
            <a:t>Degree apprenticeship</a:t>
          </a:r>
        </a:p>
      </dgm:t>
    </dgm:pt>
    <dgm:pt modelId="{6CFEB9D3-7EF1-45D1-A8D3-6C47965E469F}" type="parTrans" cxnId="{80EB625C-7C4D-417C-8855-9329CF2C9B4D}">
      <dgm:prSet/>
      <dgm:spPr/>
      <dgm:t>
        <a:bodyPr/>
        <a:lstStyle/>
        <a:p>
          <a:endParaRPr lang="en-US"/>
        </a:p>
      </dgm:t>
    </dgm:pt>
    <dgm:pt modelId="{4B16AA83-903D-4068-BAE0-03D7C556E5D9}" type="sibTrans" cxnId="{80EB625C-7C4D-417C-8855-9329CF2C9B4D}">
      <dgm:prSet/>
      <dgm:spPr/>
      <dgm:t>
        <a:bodyPr/>
        <a:lstStyle/>
        <a:p>
          <a:endParaRPr lang="en-US"/>
        </a:p>
      </dgm:t>
    </dgm:pt>
    <dgm:pt modelId="{E9F00986-2534-4875-8BCD-D6D055959688}">
      <dgm:prSet/>
      <dgm:spPr/>
      <dgm:t>
        <a:bodyPr/>
        <a:lstStyle/>
        <a:p>
          <a:r>
            <a:rPr lang="en-US"/>
            <a:t>Access to Higher Education</a:t>
          </a:r>
        </a:p>
      </dgm:t>
    </dgm:pt>
    <dgm:pt modelId="{4202C149-D7F5-43F8-BEC4-E652F5073D0C}" type="parTrans" cxnId="{28569414-863E-4D89-B403-DAE5C90215EB}">
      <dgm:prSet/>
      <dgm:spPr/>
      <dgm:t>
        <a:bodyPr/>
        <a:lstStyle/>
        <a:p>
          <a:endParaRPr lang="en-US"/>
        </a:p>
      </dgm:t>
    </dgm:pt>
    <dgm:pt modelId="{C34EE8F6-EF09-455D-9182-7FDF6B8B399D}" type="sibTrans" cxnId="{28569414-863E-4D89-B403-DAE5C90215EB}">
      <dgm:prSet/>
      <dgm:spPr/>
      <dgm:t>
        <a:bodyPr/>
        <a:lstStyle/>
        <a:p>
          <a:endParaRPr lang="en-US"/>
        </a:p>
      </dgm:t>
    </dgm:pt>
    <dgm:pt modelId="{DA01B362-92C6-4285-9068-CB71150F447E}" type="pres">
      <dgm:prSet presAssocID="{DEA11489-28E0-4D8A-9CB3-C165CBE8AE1F}" presName="linear" presStyleCnt="0">
        <dgm:presLayoutVars>
          <dgm:dir/>
          <dgm:animLvl val="lvl"/>
          <dgm:resizeHandles val="exact"/>
        </dgm:presLayoutVars>
      </dgm:prSet>
      <dgm:spPr/>
    </dgm:pt>
    <dgm:pt modelId="{8BE543FE-2AB7-49E4-9605-37C2A8A358B7}" type="pres">
      <dgm:prSet presAssocID="{6920D4FD-A0CF-4636-B66B-C59B13FED328}" presName="parentLin" presStyleCnt="0"/>
      <dgm:spPr/>
    </dgm:pt>
    <dgm:pt modelId="{294FF87F-D315-4BD0-AAFC-F0359D10FE61}" type="pres">
      <dgm:prSet presAssocID="{6920D4FD-A0CF-4636-B66B-C59B13FED328}" presName="parentLeftMargin" presStyleLbl="node1" presStyleIdx="0" presStyleCnt="5"/>
      <dgm:spPr/>
    </dgm:pt>
    <dgm:pt modelId="{970C7FF0-E25D-4FAF-B254-B6F25C9C43F1}" type="pres">
      <dgm:prSet presAssocID="{6920D4FD-A0CF-4636-B66B-C59B13FED32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9CB9BA3-A146-4750-BC91-18CFDD133E51}" type="pres">
      <dgm:prSet presAssocID="{6920D4FD-A0CF-4636-B66B-C59B13FED328}" presName="negativeSpace" presStyleCnt="0"/>
      <dgm:spPr/>
    </dgm:pt>
    <dgm:pt modelId="{AEFC6A29-99E6-4FD4-8057-6D295927CA2D}" type="pres">
      <dgm:prSet presAssocID="{6920D4FD-A0CF-4636-B66B-C59B13FED328}" presName="childText" presStyleLbl="conFgAcc1" presStyleIdx="0" presStyleCnt="5">
        <dgm:presLayoutVars>
          <dgm:bulletEnabled val="1"/>
        </dgm:presLayoutVars>
      </dgm:prSet>
      <dgm:spPr/>
    </dgm:pt>
    <dgm:pt modelId="{CA44D0A2-2A55-4410-9DDC-D5A16617AE05}" type="pres">
      <dgm:prSet presAssocID="{32385B57-F33A-4D96-9AB3-C8B7EC624293}" presName="spaceBetweenRectangles" presStyleCnt="0"/>
      <dgm:spPr/>
    </dgm:pt>
    <dgm:pt modelId="{E088B9B1-07B6-4559-9813-832D811EFF86}" type="pres">
      <dgm:prSet presAssocID="{A2B2EA92-34C7-4352-9DE2-65467E45B6FE}" presName="parentLin" presStyleCnt="0"/>
      <dgm:spPr/>
    </dgm:pt>
    <dgm:pt modelId="{0808507C-3753-40F1-AC4C-19FB4EC6C6E4}" type="pres">
      <dgm:prSet presAssocID="{A2B2EA92-34C7-4352-9DE2-65467E45B6FE}" presName="parentLeftMargin" presStyleLbl="node1" presStyleIdx="0" presStyleCnt="5"/>
      <dgm:spPr/>
    </dgm:pt>
    <dgm:pt modelId="{5D6CB8B4-36A3-487E-9193-313A9DAA098B}" type="pres">
      <dgm:prSet presAssocID="{A2B2EA92-34C7-4352-9DE2-65467E45B6F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6EC9F85-1EF7-4EC9-96B6-F00CA4D7D19F}" type="pres">
      <dgm:prSet presAssocID="{A2B2EA92-34C7-4352-9DE2-65467E45B6FE}" presName="negativeSpace" presStyleCnt="0"/>
      <dgm:spPr/>
    </dgm:pt>
    <dgm:pt modelId="{583EC265-B32B-423A-B70D-FC19DD36C461}" type="pres">
      <dgm:prSet presAssocID="{A2B2EA92-34C7-4352-9DE2-65467E45B6FE}" presName="childText" presStyleLbl="conFgAcc1" presStyleIdx="1" presStyleCnt="5">
        <dgm:presLayoutVars>
          <dgm:bulletEnabled val="1"/>
        </dgm:presLayoutVars>
      </dgm:prSet>
      <dgm:spPr/>
    </dgm:pt>
    <dgm:pt modelId="{2D37751C-E90B-44DE-8048-3FEFCF557897}" type="pres">
      <dgm:prSet presAssocID="{A09D1432-DC51-4565-9456-2F6AAF5B657D}" presName="spaceBetweenRectangles" presStyleCnt="0"/>
      <dgm:spPr/>
    </dgm:pt>
    <dgm:pt modelId="{101B0ABA-9710-474C-A506-50984FCC75A6}" type="pres">
      <dgm:prSet presAssocID="{68B400E3-1BA8-4549-83A5-7F5BEA31A360}" presName="parentLin" presStyleCnt="0"/>
      <dgm:spPr/>
    </dgm:pt>
    <dgm:pt modelId="{D92521BC-A05C-4DBA-A05B-8839D93C0F15}" type="pres">
      <dgm:prSet presAssocID="{68B400E3-1BA8-4549-83A5-7F5BEA31A360}" presName="parentLeftMargin" presStyleLbl="node1" presStyleIdx="1" presStyleCnt="5"/>
      <dgm:spPr/>
    </dgm:pt>
    <dgm:pt modelId="{F5F5C444-4EB3-4F9D-AB16-E2380CE962F5}" type="pres">
      <dgm:prSet presAssocID="{68B400E3-1BA8-4549-83A5-7F5BEA31A36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AC455B09-C2C3-425B-BDC5-51E1368CD7CC}" type="pres">
      <dgm:prSet presAssocID="{68B400E3-1BA8-4549-83A5-7F5BEA31A360}" presName="negativeSpace" presStyleCnt="0"/>
      <dgm:spPr/>
    </dgm:pt>
    <dgm:pt modelId="{4A2D1F0F-1C56-4CD4-A86B-11086554F4BC}" type="pres">
      <dgm:prSet presAssocID="{68B400E3-1BA8-4549-83A5-7F5BEA31A360}" presName="childText" presStyleLbl="conFgAcc1" presStyleIdx="2" presStyleCnt="5">
        <dgm:presLayoutVars>
          <dgm:bulletEnabled val="1"/>
        </dgm:presLayoutVars>
      </dgm:prSet>
      <dgm:spPr/>
    </dgm:pt>
    <dgm:pt modelId="{BD0CB93F-5A1C-40FF-822A-D737B06803E9}" type="pres">
      <dgm:prSet presAssocID="{F02FF03F-1AB8-4F59-8809-180DE1518684}" presName="spaceBetweenRectangles" presStyleCnt="0"/>
      <dgm:spPr/>
    </dgm:pt>
    <dgm:pt modelId="{6B6B6EA3-3F5D-4377-BCA6-47EA70E49E0E}" type="pres">
      <dgm:prSet presAssocID="{5037FE5B-6BD9-4014-A8EA-F5E0C4DE3E80}" presName="parentLin" presStyleCnt="0"/>
      <dgm:spPr/>
    </dgm:pt>
    <dgm:pt modelId="{D36E4CE4-5AB6-414C-8545-73AD2B593D6D}" type="pres">
      <dgm:prSet presAssocID="{5037FE5B-6BD9-4014-A8EA-F5E0C4DE3E80}" presName="parentLeftMargin" presStyleLbl="node1" presStyleIdx="2" presStyleCnt="5"/>
      <dgm:spPr/>
    </dgm:pt>
    <dgm:pt modelId="{3A855A48-A95D-42E2-87A9-EF1B7EF584E1}" type="pres">
      <dgm:prSet presAssocID="{5037FE5B-6BD9-4014-A8EA-F5E0C4DE3E8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5246C38-E2E6-4D63-ADE0-5704B5D30DDF}" type="pres">
      <dgm:prSet presAssocID="{5037FE5B-6BD9-4014-A8EA-F5E0C4DE3E80}" presName="negativeSpace" presStyleCnt="0"/>
      <dgm:spPr/>
    </dgm:pt>
    <dgm:pt modelId="{2969F6E3-0F11-47E2-89F4-391A984B3977}" type="pres">
      <dgm:prSet presAssocID="{5037FE5B-6BD9-4014-A8EA-F5E0C4DE3E80}" presName="childText" presStyleLbl="conFgAcc1" presStyleIdx="3" presStyleCnt="5">
        <dgm:presLayoutVars>
          <dgm:bulletEnabled val="1"/>
        </dgm:presLayoutVars>
      </dgm:prSet>
      <dgm:spPr/>
    </dgm:pt>
    <dgm:pt modelId="{7E72A361-340D-42F3-B0AD-7ADE5F62A7E5}" type="pres">
      <dgm:prSet presAssocID="{4B16AA83-903D-4068-BAE0-03D7C556E5D9}" presName="spaceBetweenRectangles" presStyleCnt="0"/>
      <dgm:spPr/>
    </dgm:pt>
    <dgm:pt modelId="{92E97F6F-21E6-422D-92A0-1DA50BBE37B0}" type="pres">
      <dgm:prSet presAssocID="{E9F00986-2534-4875-8BCD-D6D055959688}" presName="parentLin" presStyleCnt="0"/>
      <dgm:spPr/>
    </dgm:pt>
    <dgm:pt modelId="{8A50D65A-EF96-45DF-8DB4-570525371EE9}" type="pres">
      <dgm:prSet presAssocID="{E9F00986-2534-4875-8BCD-D6D055959688}" presName="parentLeftMargin" presStyleLbl="node1" presStyleIdx="3" presStyleCnt="5"/>
      <dgm:spPr/>
    </dgm:pt>
    <dgm:pt modelId="{7990E0EB-4523-426C-A129-DF9B1FA358F9}" type="pres">
      <dgm:prSet presAssocID="{E9F00986-2534-4875-8BCD-D6D055959688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BF6D494A-9550-4794-AB74-57C741920D4A}" type="pres">
      <dgm:prSet presAssocID="{E9F00986-2534-4875-8BCD-D6D055959688}" presName="negativeSpace" presStyleCnt="0"/>
      <dgm:spPr/>
    </dgm:pt>
    <dgm:pt modelId="{0A221183-41D9-4307-8ACE-D01B2372FD57}" type="pres">
      <dgm:prSet presAssocID="{E9F00986-2534-4875-8BCD-D6D055959688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F6EAF07-22D0-4B91-ACFE-957721A8EDB7}" type="presOf" srcId="{68B400E3-1BA8-4549-83A5-7F5BEA31A360}" destId="{D92521BC-A05C-4DBA-A05B-8839D93C0F15}" srcOrd="0" destOrd="0" presId="urn:microsoft.com/office/officeart/2005/8/layout/list1"/>
    <dgm:cxn modelId="{24999114-7477-42E9-A214-655D1844BDFE}" type="presOf" srcId="{E9F00986-2534-4875-8BCD-D6D055959688}" destId="{8A50D65A-EF96-45DF-8DB4-570525371EE9}" srcOrd="0" destOrd="0" presId="urn:microsoft.com/office/officeart/2005/8/layout/list1"/>
    <dgm:cxn modelId="{28569414-863E-4D89-B403-DAE5C90215EB}" srcId="{DEA11489-28E0-4D8A-9CB3-C165CBE8AE1F}" destId="{E9F00986-2534-4875-8BCD-D6D055959688}" srcOrd="4" destOrd="0" parTransId="{4202C149-D7F5-43F8-BEC4-E652F5073D0C}" sibTransId="{C34EE8F6-EF09-455D-9182-7FDF6B8B399D}"/>
    <dgm:cxn modelId="{BB845728-9534-4A24-9A8A-D24882094A1A}" srcId="{DEA11489-28E0-4D8A-9CB3-C165CBE8AE1F}" destId="{68B400E3-1BA8-4549-83A5-7F5BEA31A360}" srcOrd="2" destOrd="0" parTransId="{C6E228D1-D0B2-4379-8702-0A5623D3639C}" sibTransId="{F02FF03F-1AB8-4F59-8809-180DE1518684}"/>
    <dgm:cxn modelId="{80EB625C-7C4D-417C-8855-9329CF2C9B4D}" srcId="{DEA11489-28E0-4D8A-9CB3-C165CBE8AE1F}" destId="{5037FE5B-6BD9-4014-A8EA-F5E0C4DE3E80}" srcOrd="3" destOrd="0" parTransId="{6CFEB9D3-7EF1-45D1-A8D3-6C47965E469F}" sibTransId="{4B16AA83-903D-4068-BAE0-03D7C556E5D9}"/>
    <dgm:cxn modelId="{F54BAF48-3CF2-44B6-9F3F-3F30D0AA41CB}" type="presOf" srcId="{A2B2EA92-34C7-4352-9DE2-65467E45B6FE}" destId="{5D6CB8B4-36A3-487E-9193-313A9DAA098B}" srcOrd="1" destOrd="0" presId="urn:microsoft.com/office/officeart/2005/8/layout/list1"/>
    <dgm:cxn modelId="{17F96A69-1D0B-477C-B0BF-E2104BA2AD97}" srcId="{DEA11489-28E0-4D8A-9CB3-C165CBE8AE1F}" destId="{A2B2EA92-34C7-4352-9DE2-65467E45B6FE}" srcOrd="1" destOrd="0" parTransId="{9286C71C-DC0F-44F5-A87F-A581F6097794}" sibTransId="{A09D1432-DC51-4565-9456-2F6AAF5B657D}"/>
    <dgm:cxn modelId="{4B9BEA6F-9603-4977-840A-89D27BBFCB79}" type="presOf" srcId="{6920D4FD-A0CF-4636-B66B-C59B13FED328}" destId="{294FF87F-D315-4BD0-AAFC-F0359D10FE61}" srcOrd="0" destOrd="0" presId="urn:microsoft.com/office/officeart/2005/8/layout/list1"/>
    <dgm:cxn modelId="{13BDC074-EC90-4175-BEEB-BC590B9757DA}" type="presOf" srcId="{5037FE5B-6BD9-4014-A8EA-F5E0C4DE3E80}" destId="{3A855A48-A95D-42E2-87A9-EF1B7EF584E1}" srcOrd="1" destOrd="0" presId="urn:microsoft.com/office/officeart/2005/8/layout/list1"/>
    <dgm:cxn modelId="{8A317B8E-749F-4A38-A43B-F3833238EEE9}" type="presOf" srcId="{6920D4FD-A0CF-4636-B66B-C59B13FED328}" destId="{970C7FF0-E25D-4FAF-B254-B6F25C9C43F1}" srcOrd="1" destOrd="0" presId="urn:microsoft.com/office/officeart/2005/8/layout/list1"/>
    <dgm:cxn modelId="{AB02129C-1355-44DE-A1F2-47878F3B9260}" type="presOf" srcId="{68B400E3-1BA8-4549-83A5-7F5BEA31A360}" destId="{F5F5C444-4EB3-4F9D-AB16-E2380CE962F5}" srcOrd="1" destOrd="0" presId="urn:microsoft.com/office/officeart/2005/8/layout/list1"/>
    <dgm:cxn modelId="{267592A2-57C4-4922-976A-90656150DDA8}" type="presOf" srcId="{DEA11489-28E0-4D8A-9CB3-C165CBE8AE1F}" destId="{DA01B362-92C6-4285-9068-CB71150F447E}" srcOrd="0" destOrd="0" presId="urn:microsoft.com/office/officeart/2005/8/layout/list1"/>
    <dgm:cxn modelId="{D52330DA-CA0C-4AE6-A5AA-A9CA8639AC02}" type="presOf" srcId="{E9F00986-2534-4875-8BCD-D6D055959688}" destId="{7990E0EB-4523-426C-A129-DF9B1FA358F9}" srcOrd="1" destOrd="0" presId="urn:microsoft.com/office/officeart/2005/8/layout/list1"/>
    <dgm:cxn modelId="{BD928CEB-1483-4ACB-B8B7-34FA707E42A6}" type="presOf" srcId="{A2B2EA92-34C7-4352-9DE2-65467E45B6FE}" destId="{0808507C-3753-40F1-AC4C-19FB4EC6C6E4}" srcOrd="0" destOrd="0" presId="urn:microsoft.com/office/officeart/2005/8/layout/list1"/>
    <dgm:cxn modelId="{38F095EB-53E3-4762-B5FD-DAD7D036CDF8}" srcId="{DEA11489-28E0-4D8A-9CB3-C165CBE8AE1F}" destId="{6920D4FD-A0CF-4636-B66B-C59B13FED328}" srcOrd="0" destOrd="0" parTransId="{AE36E0B3-2CFB-4BC0-B12A-784F18D90D85}" sibTransId="{32385B57-F33A-4D96-9AB3-C8B7EC624293}"/>
    <dgm:cxn modelId="{D4B29DF1-11AC-47C9-99F0-EB692EFC293D}" type="presOf" srcId="{5037FE5B-6BD9-4014-A8EA-F5E0C4DE3E80}" destId="{D36E4CE4-5AB6-414C-8545-73AD2B593D6D}" srcOrd="0" destOrd="0" presId="urn:microsoft.com/office/officeart/2005/8/layout/list1"/>
    <dgm:cxn modelId="{A8E7330D-8BDB-4BA3-AFBA-B7242352C4CD}" type="presParOf" srcId="{DA01B362-92C6-4285-9068-CB71150F447E}" destId="{8BE543FE-2AB7-49E4-9605-37C2A8A358B7}" srcOrd="0" destOrd="0" presId="urn:microsoft.com/office/officeart/2005/8/layout/list1"/>
    <dgm:cxn modelId="{B5F4FEC5-159B-44FF-BBAC-DD6B659FF2EC}" type="presParOf" srcId="{8BE543FE-2AB7-49E4-9605-37C2A8A358B7}" destId="{294FF87F-D315-4BD0-AAFC-F0359D10FE61}" srcOrd="0" destOrd="0" presId="urn:microsoft.com/office/officeart/2005/8/layout/list1"/>
    <dgm:cxn modelId="{1ACEB3AB-2AB6-498F-B786-0232EB6C7E8E}" type="presParOf" srcId="{8BE543FE-2AB7-49E4-9605-37C2A8A358B7}" destId="{970C7FF0-E25D-4FAF-B254-B6F25C9C43F1}" srcOrd="1" destOrd="0" presId="urn:microsoft.com/office/officeart/2005/8/layout/list1"/>
    <dgm:cxn modelId="{4217AA09-AA90-4D4B-B868-9F184FDC3A52}" type="presParOf" srcId="{DA01B362-92C6-4285-9068-CB71150F447E}" destId="{19CB9BA3-A146-4750-BC91-18CFDD133E51}" srcOrd="1" destOrd="0" presId="urn:microsoft.com/office/officeart/2005/8/layout/list1"/>
    <dgm:cxn modelId="{314B8241-1607-4657-8DE7-72C28F45506C}" type="presParOf" srcId="{DA01B362-92C6-4285-9068-CB71150F447E}" destId="{AEFC6A29-99E6-4FD4-8057-6D295927CA2D}" srcOrd="2" destOrd="0" presId="urn:microsoft.com/office/officeart/2005/8/layout/list1"/>
    <dgm:cxn modelId="{21CB3622-3D1E-4503-A7EF-660E56D05E3F}" type="presParOf" srcId="{DA01B362-92C6-4285-9068-CB71150F447E}" destId="{CA44D0A2-2A55-4410-9DDC-D5A16617AE05}" srcOrd="3" destOrd="0" presId="urn:microsoft.com/office/officeart/2005/8/layout/list1"/>
    <dgm:cxn modelId="{9097B421-6F5B-4EF8-9250-65FC1F99A76E}" type="presParOf" srcId="{DA01B362-92C6-4285-9068-CB71150F447E}" destId="{E088B9B1-07B6-4559-9813-832D811EFF86}" srcOrd="4" destOrd="0" presId="urn:microsoft.com/office/officeart/2005/8/layout/list1"/>
    <dgm:cxn modelId="{03B539BC-669E-4C0C-A023-AEAB4125730E}" type="presParOf" srcId="{E088B9B1-07B6-4559-9813-832D811EFF86}" destId="{0808507C-3753-40F1-AC4C-19FB4EC6C6E4}" srcOrd="0" destOrd="0" presId="urn:microsoft.com/office/officeart/2005/8/layout/list1"/>
    <dgm:cxn modelId="{5551B994-DF2C-467D-B96D-8C812A43DED4}" type="presParOf" srcId="{E088B9B1-07B6-4559-9813-832D811EFF86}" destId="{5D6CB8B4-36A3-487E-9193-313A9DAA098B}" srcOrd="1" destOrd="0" presId="urn:microsoft.com/office/officeart/2005/8/layout/list1"/>
    <dgm:cxn modelId="{7084531F-40DE-47EA-98DA-7C95E1E18E4C}" type="presParOf" srcId="{DA01B362-92C6-4285-9068-CB71150F447E}" destId="{96EC9F85-1EF7-4EC9-96B6-F00CA4D7D19F}" srcOrd="5" destOrd="0" presId="urn:microsoft.com/office/officeart/2005/8/layout/list1"/>
    <dgm:cxn modelId="{135B4916-1EEA-4106-8F08-4B239929BCD9}" type="presParOf" srcId="{DA01B362-92C6-4285-9068-CB71150F447E}" destId="{583EC265-B32B-423A-B70D-FC19DD36C461}" srcOrd="6" destOrd="0" presId="urn:microsoft.com/office/officeart/2005/8/layout/list1"/>
    <dgm:cxn modelId="{4CCBC9FB-0198-4037-9337-290A082375A5}" type="presParOf" srcId="{DA01B362-92C6-4285-9068-CB71150F447E}" destId="{2D37751C-E90B-44DE-8048-3FEFCF557897}" srcOrd="7" destOrd="0" presId="urn:microsoft.com/office/officeart/2005/8/layout/list1"/>
    <dgm:cxn modelId="{C2206A01-A93A-42F0-950B-3825068C0A35}" type="presParOf" srcId="{DA01B362-92C6-4285-9068-CB71150F447E}" destId="{101B0ABA-9710-474C-A506-50984FCC75A6}" srcOrd="8" destOrd="0" presId="urn:microsoft.com/office/officeart/2005/8/layout/list1"/>
    <dgm:cxn modelId="{93852036-548A-4847-BE10-A1DCEABEE379}" type="presParOf" srcId="{101B0ABA-9710-474C-A506-50984FCC75A6}" destId="{D92521BC-A05C-4DBA-A05B-8839D93C0F15}" srcOrd="0" destOrd="0" presId="urn:microsoft.com/office/officeart/2005/8/layout/list1"/>
    <dgm:cxn modelId="{F95D7C47-F7AB-41B9-AD74-1051AA8DB551}" type="presParOf" srcId="{101B0ABA-9710-474C-A506-50984FCC75A6}" destId="{F5F5C444-4EB3-4F9D-AB16-E2380CE962F5}" srcOrd="1" destOrd="0" presId="urn:microsoft.com/office/officeart/2005/8/layout/list1"/>
    <dgm:cxn modelId="{2472AB72-B204-429B-ADD3-7DAFAB543495}" type="presParOf" srcId="{DA01B362-92C6-4285-9068-CB71150F447E}" destId="{AC455B09-C2C3-425B-BDC5-51E1368CD7CC}" srcOrd="9" destOrd="0" presId="urn:microsoft.com/office/officeart/2005/8/layout/list1"/>
    <dgm:cxn modelId="{C16ABED3-A68D-47B7-BA11-0BC804662E96}" type="presParOf" srcId="{DA01B362-92C6-4285-9068-CB71150F447E}" destId="{4A2D1F0F-1C56-4CD4-A86B-11086554F4BC}" srcOrd="10" destOrd="0" presId="urn:microsoft.com/office/officeart/2005/8/layout/list1"/>
    <dgm:cxn modelId="{1EF9E19A-A1A2-421C-9279-F3672B347508}" type="presParOf" srcId="{DA01B362-92C6-4285-9068-CB71150F447E}" destId="{BD0CB93F-5A1C-40FF-822A-D737B06803E9}" srcOrd="11" destOrd="0" presId="urn:microsoft.com/office/officeart/2005/8/layout/list1"/>
    <dgm:cxn modelId="{B8CEB2BC-5B91-41A0-935E-11E53FE4C9CF}" type="presParOf" srcId="{DA01B362-92C6-4285-9068-CB71150F447E}" destId="{6B6B6EA3-3F5D-4377-BCA6-47EA70E49E0E}" srcOrd="12" destOrd="0" presId="urn:microsoft.com/office/officeart/2005/8/layout/list1"/>
    <dgm:cxn modelId="{6FF685B4-95AB-4163-97B4-770A57F0EF5B}" type="presParOf" srcId="{6B6B6EA3-3F5D-4377-BCA6-47EA70E49E0E}" destId="{D36E4CE4-5AB6-414C-8545-73AD2B593D6D}" srcOrd="0" destOrd="0" presId="urn:microsoft.com/office/officeart/2005/8/layout/list1"/>
    <dgm:cxn modelId="{D85C7F70-F99D-4D98-AEB9-A9CD7CF7CAD7}" type="presParOf" srcId="{6B6B6EA3-3F5D-4377-BCA6-47EA70E49E0E}" destId="{3A855A48-A95D-42E2-87A9-EF1B7EF584E1}" srcOrd="1" destOrd="0" presId="urn:microsoft.com/office/officeart/2005/8/layout/list1"/>
    <dgm:cxn modelId="{D04A3993-8E66-40C7-8986-D3B0322EB98E}" type="presParOf" srcId="{DA01B362-92C6-4285-9068-CB71150F447E}" destId="{85246C38-E2E6-4D63-ADE0-5704B5D30DDF}" srcOrd="13" destOrd="0" presId="urn:microsoft.com/office/officeart/2005/8/layout/list1"/>
    <dgm:cxn modelId="{2C6B73D7-B284-48E5-AAB5-F171C2956ED3}" type="presParOf" srcId="{DA01B362-92C6-4285-9068-CB71150F447E}" destId="{2969F6E3-0F11-47E2-89F4-391A984B3977}" srcOrd="14" destOrd="0" presId="urn:microsoft.com/office/officeart/2005/8/layout/list1"/>
    <dgm:cxn modelId="{92E64849-E23D-439B-BF3F-2223DC39BB49}" type="presParOf" srcId="{DA01B362-92C6-4285-9068-CB71150F447E}" destId="{7E72A361-340D-42F3-B0AD-7ADE5F62A7E5}" srcOrd="15" destOrd="0" presId="urn:microsoft.com/office/officeart/2005/8/layout/list1"/>
    <dgm:cxn modelId="{AD646391-E12F-4633-8617-5298A9C4A32A}" type="presParOf" srcId="{DA01B362-92C6-4285-9068-CB71150F447E}" destId="{92E97F6F-21E6-422D-92A0-1DA50BBE37B0}" srcOrd="16" destOrd="0" presId="urn:microsoft.com/office/officeart/2005/8/layout/list1"/>
    <dgm:cxn modelId="{6B2D5FE8-DBFB-4FF5-88ED-56C777864123}" type="presParOf" srcId="{92E97F6F-21E6-422D-92A0-1DA50BBE37B0}" destId="{8A50D65A-EF96-45DF-8DB4-570525371EE9}" srcOrd="0" destOrd="0" presId="urn:microsoft.com/office/officeart/2005/8/layout/list1"/>
    <dgm:cxn modelId="{0E9B65C3-C49D-40E7-821B-D61D9BA7AD37}" type="presParOf" srcId="{92E97F6F-21E6-422D-92A0-1DA50BBE37B0}" destId="{7990E0EB-4523-426C-A129-DF9B1FA358F9}" srcOrd="1" destOrd="0" presId="urn:microsoft.com/office/officeart/2005/8/layout/list1"/>
    <dgm:cxn modelId="{BA613BC9-04A1-4C12-ABF0-75091FE84C13}" type="presParOf" srcId="{DA01B362-92C6-4285-9068-CB71150F447E}" destId="{BF6D494A-9550-4794-AB74-57C741920D4A}" srcOrd="17" destOrd="0" presId="urn:microsoft.com/office/officeart/2005/8/layout/list1"/>
    <dgm:cxn modelId="{AC16A91A-EB0E-4FFB-BD34-D787353581B0}" type="presParOf" srcId="{DA01B362-92C6-4285-9068-CB71150F447E}" destId="{0A221183-41D9-4307-8ACE-D01B2372FD57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CD6E3B5-3FE7-4A20-972E-B05D218EECF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DE8412C-AACF-40A1-A34D-5DBB55688873}">
      <dgm:prSet/>
      <dgm:spPr/>
      <dgm:t>
        <a:bodyPr/>
        <a:lstStyle/>
        <a:p>
          <a:r>
            <a:rPr lang="en-US" b="1" dirty="0"/>
            <a:t>Small group, High Quality teaching from qualified teachers with industry experience </a:t>
          </a:r>
        </a:p>
      </dgm:t>
    </dgm:pt>
    <dgm:pt modelId="{F9D4B235-C597-4EA2-B989-453FD4985E39}" type="parTrans" cxnId="{E7DCE7FB-B6A1-490A-B76D-21C22763FB01}">
      <dgm:prSet/>
      <dgm:spPr/>
      <dgm:t>
        <a:bodyPr/>
        <a:lstStyle/>
        <a:p>
          <a:endParaRPr lang="en-US"/>
        </a:p>
      </dgm:t>
    </dgm:pt>
    <dgm:pt modelId="{86D3AD7D-0CA3-4A27-870C-354F4DFED44D}" type="sibTrans" cxnId="{E7DCE7FB-B6A1-490A-B76D-21C22763FB01}">
      <dgm:prSet/>
      <dgm:spPr/>
      <dgm:t>
        <a:bodyPr/>
        <a:lstStyle/>
        <a:p>
          <a:endParaRPr lang="en-US"/>
        </a:p>
      </dgm:t>
    </dgm:pt>
    <dgm:pt modelId="{3F8DCD13-93ED-496A-B4DB-752532740FBA}">
      <dgm:prSet/>
      <dgm:spPr/>
      <dgm:t>
        <a:bodyPr/>
        <a:lstStyle/>
        <a:p>
          <a:pPr rtl="0"/>
          <a:r>
            <a:rPr lang="en-US" b="1" dirty="0"/>
            <a:t>High percentage of face to face teaching and 1-1 </a:t>
          </a:r>
          <a:r>
            <a:rPr lang="en-US" b="1" dirty="0">
              <a:latin typeface="Calibri Light" panose="020F0302020204030204"/>
            </a:rPr>
            <a:t>tutorials with</a:t>
          </a:r>
          <a:r>
            <a:rPr lang="en-US" b="1" dirty="0"/>
            <a:t> </a:t>
          </a:r>
          <a:r>
            <a:rPr lang="en-US" b="1" dirty="0">
              <a:latin typeface="Calibri Light" panose="020F0302020204030204"/>
            </a:rPr>
            <a:t>academic staff </a:t>
          </a:r>
          <a:r>
            <a:rPr lang="en-US" b="1" dirty="0"/>
            <a:t>to monitor progress</a:t>
          </a:r>
        </a:p>
      </dgm:t>
    </dgm:pt>
    <dgm:pt modelId="{9193DBCF-9208-463C-8636-920094AA04B9}" type="parTrans" cxnId="{C61C22FC-06A2-411E-BADE-7445A3BF2754}">
      <dgm:prSet/>
      <dgm:spPr/>
      <dgm:t>
        <a:bodyPr/>
        <a:lstStyle/>
        <a:p>
          <a:endParaRPr lang="en-US"/>
        </a:p>
      </dgm:t>
    </dgm:pt>
    <dgm:pt modelId="{1AC7A561-CF9E-4C41-9B90-B60817F328A4}" type="sibTrans" cxnId="{C61C22FC-06A2-411E-BADE-7445A3BF2754}">
      <dgm:prSet/>
      <dgm:spPr/>
      <dgm:t>
        <a:bodyPr/>
        <a:lstStyle/>
        <a:p>
          <a:endParaRPr lang="en-US"/>
        </a:p>
      </dgm:t>
    </dgm:pt>
    <dgm:pt modelId="{CB1619EA-5739-47EE-A0CB-E2F5ADC307C6}">
      <dgm:prSet/>
      <dgm:spPr/>
      <dgm:t>
        <a:bodyPr/>
        <a:lstStyle/>
        <a:p>
          <a:pPr rtl="0"/>
          <a:r>
            <a:rPr lang="en-US" b="1" dirty="0"/>
            <a:t>Extensive </a:t>
          </a:r>
          <a:r>
            <a:rPr lang="en-US" b="1" dirty="0">
              <a:latin typeface="Calibri Light" panose="020F0302020204030204"/>
            </a:rPr>
            <a:t>student services</a:t>
          </a:r>
          <a:r>
            <a:rPr lang="en-US" b="1" dirty="0"/>
            <a:t> including study </a:t>
          </a:r>
          <a:r>
            <a:rPr lang="en-US" b="1" dirty="0">
              <a:latin typeface="Calibri Light" panose="020F0302020204030204"/>
            </a:rPr>
            <a:t>and</a:t>
          </a:r>
          <a:r>
            <a:rPr lang="en-US" b="1" dirty="0"/>
            <a:t> well-being</a:t>
          </a:r>
          <a:r>
            <a:rPr lang="en-US" b="1" dirty="0">
              <a:latin typeface="Calibri Light" panose="020F0302020204030204"/>
            </a:rPr>
            <a:t> support </a:t>
          </a:r>
          <a:r>
            <a:rPr lang="en-US" b="1" dirty="0"/>
            <a:t> from</a:t>
          </a:r>
          <a:r>
            <a:rPr lang="en-US" b="1" dirty="0">
              <a:latin typeface="Calibri Light" panose="020F0302020204030204"/>
            </a:rPr>
            <a:t> specialist staff</a:t>
          </a:r>
          <a:endParaRPr lang="en-US" b="1" dirty="0"/>
        </a:p>
      </dgm:t>
    </dgm:pt>
    <dgm:pt modelId="{0164152C-2E75-414B-91E9-5EB6826E6D42}" type="parTrans" cxnId="{2DC8752F-70A6-4ACF-80CD-A1D6847FB54E}">
      <dgm:prSet/>
      <dgm:spPr/>
      <dgm:t>
        <a:bodyPr/>
        <a:lstStyle/>
        <a:p>
          <a:endParaRPr lang="en-US"/>
        </a:p>
      </dgm:t>
    </dgm:pt>
    <dgm:pt modelId="{184BB559-18E6-46D7-9FDA-8695DF9DB221}" type="sibTrans" cxnId="{2DC8752F-70A6-4ACF-80CD-A1D6847FB54E}">
      <dgm:prSet/>
      <dgm:spPr/>
      <dgm:t>
        <a:bodyPr/>
        <a:lstStyle/>
        <a:p>
          <a:endParaRPr lang="en-US"/>
        </a:p>
      </dgm:t>
    </dgm:pt>
    <dgm:pt modelId="{C85A1C31-29C7-456C-877B-B8C235DEBD42}">
      <dgm:prSet/>
      <dgm:spPr/>
      <dgm:t>
        <a:bodyPr/>
        <a:lstStyle/>
        <a:p>
          <a:pPr rtl="0"/>
          <a:r>
            <a:rPr lang="en-US" b="1" dirty="0"/>
            <a:t>Extensive links with</a:t>
          </a:r>
          <a:r>
            <a:rPr lang="en-US" b="1" dirty="0">
              <a:latin typeface="Calibri Light" panose="020F0302020204030204"/>
            </a:rPr>
            <a:t> </a:t>
          </a:r>
          <a:r>
            <a:rPr lang="en-US" b="1" dirty="0"/>
            <a:t> local businesses</a:t>
          </a:r>
        </a:p>
      </dgm:t>
    </dgm:pt>
    <dgm:pt modelId="{D23DF61E-D9CF-4086-A136-E9DBDBC2A798}" type="parTrans" cxnId="{9B82B3FA-BFFD-4BDB-A84A-7A4642DA1096}">
      <dgm:prSet/>
      <dgm:spPr/>
      <dgm:t>
        <a:bodyPr/>
        <a:lstStyle/>
        <a:p>
          <a:endParaRPr lang="en-US"/>
        </a:p>
      </dgm:t>
    </dgm:pt>
    <dgm:pt modelId="{3B58D102-F4D1-4DA9-A2F9-989DE70AD1A2}" type="sibTrans" cxnId="{9B82B3FA-BFFD-4BDB-A84A-7A4642DA1096}">
      <dgm:prSet/>
      <dgm:spPr/>
      <dgm:t>
        <a:bodyPr/>
        <a:lstStyle/>
        <a:p>
          <a:endParaRPr lang="en-US"/>
        </a:p>
      </dgm:t>
    </dgm:pt>
    <dgm:pt modelId="{F6B9E900-530D-4C4E-8C63-B85D157DA825}">
      <dgm:prSet phldr="0" custT="1"/>
      <dgm:spPr/>
      <dgm:t>
        <a:bodyPr/>
        <a:lstStyle/>
        <a:p>
          <a:pPr rtl="0"/>
          <a:r>
            <a:rPr lang="en-US" sz="4000" b="1" dirty="0">
              <a:latin typeface="Calibri Light" panose="020F0302020204030204"/>
            </a:rPr>
            <a:t>Stay</a:t>
          </a:r>
          <a:r>
            <a:rPr lang="en-US" sz="4000" b="1" baseline="0" dirty="0">
              <a:latin typeface="Calibri Light" panose="020F0302020204030204"/>
            </a:rPr>
            <a:t> local,  save money</a:t>
          </a:r>
          <a:endParaRPr lang="en-US" sz="4000" b="1" dirty="0">
            <a:latin typeface="Calibri Light" panose="020F0302020204030204"/>
          </a:endParaRPr>
        </a:p>
      </dgm:t>
    </dgm:pt>
    <dgm:pt modelId="{172614FF-05FB-46DE-B33B-C3E1E3BEC447}" type="parTrans" cxnId="{914B60CD-C6B8-4257-BA2E-747CC435BCA0}">
      <dgm:prSet/>
      <dgm:spPr/>
      <dgm:t>
        <a:bodyPr/>
        <a:lstStyle/>
        <a:p>
          <a:endParaRPr lang="en-GB"/>
        </a:p>
      </dgm:t>
    </dgm:pt>
    <dgm:pt modelId="{25592E15-F9F8-437C-A9DF-25A1B2CE2984}" type="sibTrans" cxnId="{914B60CD-C6B8-4257-BA2E-747CC435BCA0}">
      <dgm:prSet/>
      <dgm:spPr/>
      <dgm:t>
        <a:bodyPr/>
        <a:lstStyle/>
        <a:p>
          <a:endParaRPr lang="en-GB"/>
        </a:p>
      </dgm:t>
    </dgm:pt>
    <dgm:pt modelId="{07294262-8E9A-4518-B208-F77799A2D628}">
      <dgm:prSet phldr="0"/>
      <dgm:spPr/>
      <dgm:t>
        <a:bodyPr/>
        <a:lstStyle/>
        <a:p>
          <a:pPr rtl="0"/>
          <a:r>
            <a:rPr lang="en-US" b="1" dirty="0">
              <a:latin typeface="Calibri Light" panose="020F0302020204030204"/>
            </a:rPr>
            <a:t>Financial Bursaries available</a:t>
          </a:r>
        </a:p>
      </dgm:t>
    </dgm:pt>
    <dgm:pt modelId="{0D8D928E-83F7-48F4-87FB-1E970E064909}" type="parTrans" cxnId="{8D4BF2F7-40B7-4BC1-9073-4318E968BC62}">
      <dgm:prSet/>
      <dgm:spPr/>
      <dgm:t>
        <a:bodyPr/>
        <a:lstStyle/>
        <a:p>
          <a:endParaRPr lang="en-GB"/>
        </a:p>
      </dgm:t>
    </dgm:pt>
    <dgm:pt modelId="{96659901-4070-45A8-B964-DAA7EA6A9152}" type="sibTrans" cxnId="{8D4BF2F7-40B7-4BC1-9073-4318E968BC62}">
      <dgm:prSet/>
      <dgm:spPr/>
      <dgm:t>
        <a:bodyPr/>
        <a:lstStyle/>
        <a:p>
          <a:endParaRPr lang="en-GB"/>
        </a:p>
      </dgm:t>
    </dgm:pt>
    <dgm:pt modelId="{E13E5CBF-9904-41E2-9684-94AEB07A54D2}" type="pres">
      <dgm:prSet presAssocID="{7CD6E3B5-3FE7-4A20-972E-B05D218EECF4}" presName="diagram" presStyleCnt="0">
        <dgm:presLayoutVars>
          <dgm:dir/>
          <dgm:resizeHandles val="exact"/>
        </dgm:presLayoutVars>
      </dgm:prSet>
      <dgm:spPr/>
    </dgm:pt>
    <dgm:pt modelId="{A440AD0F-7BC0-49F5-8B5B-5FA23C23AEC7}" type="pres">
      <dgm:prSet presAssocID="{ADE8412C-AACF-40A1-A34D-5DBB55688873}" presName="node" presStyleLbl="node1" presStyleIdx="0" presStyleCnt="6">
        <dgm:presLayoutVars>
          <dgm:bulletEnabled val="1"/>
        </dgm:presLayoutVars>
      </dgm:prSet>
      <dgm:spPr/>
    </dgm:pt>
    <dgm:pt modelId="{1F0D2BB9-CB4A-4467-B8D5-933A4AFDCF37}" type="pres">
      <dgm:prSet presAssocID="{86D3AD7D-0CA3-4A27-870C-354F4DFED44D}" presName="sibTrans" presStyleCnt="0"/>
      <dgm:spPr/>
    </dgm:pt>
    <dgm:pt modelId="{978DEBEE-3C11-4DEB-86F6-48494E84E472}" type="pres">
      <dgm:prSet presAssocID="{3F8DCD13-93ED-496A-B4DB-752532740FBA}" presName="node" presStyleLbl="node1" presStyleIdx="1" presStyleCnt="6">
        <dgm:presLayoutVars>
          <dgm:bulletEnabled val="1"/>
        </dgm:presLayoutVars>
      </dgm:prSet>
      <dgm:spPr/>
    </dgm:pt>
    <dgm:pt modelId="{2547A331-27B9-49CE-9B0B-B2BC3FF8CD51}" type="pres">
      <dgm:prSet presAssocID="{1AC7A561-CF9E-4C41-9B90-B60817F328A4}" presName="sibTrans" presStyleCnt="0"/>
      <dgm:spPr/>
    </dgm:pt>
    <dgm:pt modelId="{07E4175B-D996-418B-91A0-14A085DB40B1}" type="pres">
      <dgm:prSet presAssocID="{CB1619EA-5739-47EE-A0CB-E2F5ADC307C6}" presName="node" presStyleLbl="node1" presStyleIdx="2" presStyleCnt="6">
        <dgm:presLayoutVars>
          <dgm:bulletEnabled val="1"/>
        </dgm:presLayoutVars>
      </dgm:prSet>
      <dgm:spPr/>
    </dgm:pt>
    <dgm:pt modelId="{0CAAC022-FDD7-4FBD-AA23-BB3713B3E42A}" type="pres">
      <dgm:prSet presAssocID="{184BB559-18E6-46D7-9FDA-8695DF9DB221}" presName="sibTrans" presStyleCnt="0"/>
      <dgm:spPr/>
    </dgm:pt>
    <dgm:pt modelId="{B250961D-5FBA-4993-9FDD-E8783A0C3E1F}" type="pres">
      <dgm:prSet presAssocID="{C85A1C31-29C7-456C-877B-B8C235DEBD42}" presName="node" presStyleLbl="node1" presStyleIdx="3" presStyleCnt="6">
        <dgm:presLayoutVars>
          <dgm:bulletEnabled val="1"/>
        </dgm:presLayoutVars>
      </dgm:prSet>
      <dgm:spPr/>
    </dgm:pt>
    <dgm:pt modelId="{F391886D-3216-44FF-8811-C8800E908CD1}" type="pres">
      <dgm:prSet presAssocID="{3B58D102-F4D1-4DA9-A2F9-989DE70AD1A2}" presName="sibTrans" presStyleCnt="0"/>
      <dgm:spPr/>
    </dgm:pt>
    <dgm:pt modelId="{3854ADDD-BCCB-4E88-BC06-D65A3E369FDF}" type="pres">
      <dgm:prSet presAssocID="{F6B9E900-530D-4C4E-8C63-B85D157DA825}" presName="node" presStyleLbl="node1" presStyleIdx="4" presStyleCnt="6">
        <dgm:presLayoutVars>
          <dgm:bulletEnabled val="1"/>
        </dgm:presLayoutVars>
      </dgm:prSet>
      <dgm:spPr/>
    </dgm:pt>
    <dgm:pt modelId="{4C2D8C6C-0379-44F3-9697-15B4842CA00A}" type="pres">
      <dgm:prSet presAssocID="{25592E15-F9F8-437C-A9DF-25A1B2CE2984}" presName="sibTrans" presStyleCnt="0"/>
      <dgm:spPr/>
    </dgm:pt>
    <dgm:pt modelId="{D71E9F99-DF52-4A79-A40D-06CFA2EE5DCC}" type="pres">
      <dgm:prSet presAssocID="{07294262-8E9A-4518-B208-F77799A2D628}" presName="node" presStyleLbl="node1" presStyleIdx="5" presStyleCnt="6">
        <dgm:presLayoutVars>
          <dgm:bulletEnabled val="1"/>
        </dgm:presLayoutVars>
      </dgm:prSet>
      <dgm:spPr/>
    </dgm:pt>
  </dgm:ptLst>
  <dgm:cxnLst>
    <dgm:cxn modelId="{65FFC21A-399D-460A-8CBD-233527A17655}" type="presOf" srcId="{3F8DCD13-93ED-496A-B4DB-752532740FBA}" destId="{978DEBEE-3C11-4DEB-86F6-48494E84E472}" srcOrd="0" destOrd="0" presId="urn:microsoft.com/office/officeart/2005/8/layout/default"/>
    <dgm:cxn modelId="{97349820-B503-45CD-B24D-27E56AA67898}" type="presOf" srcId="{7CD6E3B5-3FE7-4A20-972E-B05D218EECF4}" destId="{E13E5CBF-9904-41E2-9684-94AEB07A54D2}" srcOrd="0" destOrd="0" presId="urn:microsoft.com/office/officeart/2005/8/layout/default"/>
    <dgm:cxn modelId="{2DC8752F-70A6-4ACF-80CD-A1D6847FB54E}" srcId="{7CD6E3B5-3FE7-4A20-972E-B05D218EECF4}" destId="{CB1619EA-5739-47EE-A0CB-E2F5ADC307C6}" srcOrd="2" destOrd="0" parTransId="{0164152C-2E75-414B-91E9-5EB6826E6D42}" sibTransId="{184BB559-18E6-46D7-9FDA-8695DF9DB221}"/>
    <dgm:cxn modelId="{55557D34-666E-474F-BA7B-9EAA369F4AE1}" type="presOf" srcId="{07294262-8E9A-4518-B208-F77799A2D628}" destId="{D71E9F99-DF52-4A79-A40D-06CFA2EE5DCC}" srcOrd="0" destOrd="0" presId="urn:microsoft.com/office/officeart/2005/8/layout/default"/>
    <dgm:cxn modelId="{D99A3164-295C-448C-A9CE-DB80EA53630F}" type="presOf" srcId="{CB1619EA-5739-47EE-A0CB-E2F5ADC307C6}" destId="{07E4175B-D996-418B-91A0-14A085DB40B1}" srcOrd="0" destOrd="0" presId="urn:microsoft.com/office/officeart/2005/8/layout/default"/>
    <dgm:cxn modelId="{C70C1182-FF72-43BB-9D68-B8A9F1772668}" type="presOf" srcId="{ADE8412C-AACF-40A1-A34D-5DBB55688873}" destId="{A440AD0F-7BC0-49F5-8B5B-5FA23C23AEC7}" srcOrd="0" destOrd="0" presId="urn:microsoft.com/office/officeart/2005/8/layout/default"/>
    <dgm:cxn modelId="{3109EDA8-9DCD-4D0B-9306-2B373DCA42F2}" type="presOf" srcId="{F6B9E900-530D-4C4E-8C63-B85D157DA825}" destId="{3854ADDD-BCCB-4E88-BC06-D65A3E369FDF}" srcOrd="0" destOrd="0" presId="urn:microsoft.com/office/officeart/2005/8/layout/default"/>
    <dgm:cxn modelId="{914B60CD-C6B8-4257-BA2E-747CC435BCA0}" srcId="{7CD6E3B5-3FE7-4A20-972E-B05D218EECF4}" destId="{F6B9E900-530D-4C4E-8C63-B85D157DA825}" srcOrd="4" destOrd="0" parTransId="{172614FF-05FB-46DE-B33B-C3E1E3BEC447}" sibTransId="{25592E15-F9F8-437C-A9DF-25A1B2CE2984}"/>
    <dgm:cxn modelId="{BE0717E9-8249-45BE-9614-10312E8F345B}" type="presOf" srcId="{C85A1C31-29C7-456C-877B-B8C235DEBD42}" destId="{B250961D-5FBA-4993-9FDD-E8783A0C3E1F}" srcOrd="0" destOrd="0" presId="urn:microsoft.com/office/officeart/2005/8/layout/default"/>
    <dgm:cxn modelId="{8D4BF2F7-40B7-4BC1-9073-4318E968BC62}" srcId="{7CD6E3B5-3FE7-4A20-972E-B05D218EECF4}" destId="{07294262-8E9A-4518-B208-F77799A2D628}" srcOrd="5" destOrd="0" parTransId="{0D8D928E-83F7-48F4-87FB-1E970E064909}" sibTransId="{96659901-4070-45A8-B964-DAA7EA6A9152}"/>
    <dgm:cxn modelId="{9B82B3FA-BFFD-4BDB-A84A-7A4642DA1096}" srcId="{7CD6E3B5-3FE7-4A20-972E-B05D218EECF4}" destId="{C85A1C31-29C7-456C-877B-B8C235DEBD42}" srcOrd="3" destOrd="0" parTransId="{D23DF61E-D9CF-4086-A136-E9DBDBC2A798}" sibTransId="{3B58D102-F4D1-4DA9-A2F9-989DE70AD1A2}"/>
    <dgm:cxn modelId="{E7DCE7FB-B6A1-490A-B76D-21C22763FB01}" srcId="{7CD6E3B5-3FE7-4A20-972E-B05D218EECF4}" destId="{ADE8412C-AACF-40A1-A34D-5DBB55688873}" srcOrd="0" destOrd="0" parTransId="{F9D4B235-C597-4EA2-B989-453FD4985E39}" sibTransId="{86D3AD7D-0CA3-4A27-870C-354F4DFED44D}"/>
    <dgm:cxn modelId="{C61C22FC-06A2-411E-BADE-7445A3BF2754}" srcId="{7CD6E3B5-3FE7-4A20-972E-B05D218EECF4}" destId="{3F8DCD13-93ED-496A-B4DB-752532740FBA}" srcOrd="1" destOrd="0" parTransId="{9193DBCF-9208-463C-8636-920094AA04B9}" sibTransId="{1AC7A561-CF9E-4C41-9B90-B60817F328A4}"/>
    <dgm:cxn modelId="{060AB73E-23DE-43AD-8F55-B35019A3393D}" type="presParOf" srcId="{E13E5CBF-9904-41E2-9684-94AEB07A54D2}" destId="{A440AD0F-7BC0-49F5-8B5B-5FA23C23AEC7}" srcOrd="0" destOrd="0" presId="urn:microsoft.com/office/officeart/2005/8/layout/default"/>
    <dgm:cxn modelId="{6BD4F5F9-9CB0-47B0-82A1-4068A690E2D4}" type="presParOf" srcId="{E13E5CBF-9904-41E2-9684-94AEB07A54D2}" destId="{1F0D2BB9-CB4A-4467-B8D5-933A4AFDCF37}" srcOrd="1" destOrd="0" presId="urn:microsoft.com/office/officeart/2005/8/layout/default"/>
    <dgm:cxn modelId="{1F9FBE8F-8B58-4D15-9D4B-83DFC55B3D9F}" type="presParOf" srcId="{E13E5CBF-9904-41E2-9684-94AEB07A54D2}" destId="{978DEBEE-3C11-4DEB-86F6-48494E84E472}" srcOrd="2" destOrd="0" presId="urn:microsoft.com/office/officeart/2005/8/layout/default"/>
    <dgm:cxn modelId="{DC519CEE-20E9-47A6-95CB-5C24B29D8E17}" type="presParOf" srcId="{E13E5CBF-9904-41E2-9684-94AEB07A54D2}" destId="{2547A331-27B9-49CE-9B0B-B2BC3FF8CD51}" srcOrd="3" destOrd="0" presId="urn:microsoft.com/office/officeart/2005/8/layout/default"/>
    <dgm:cxn modelId="{759DE82D-300B-419C-AE5F-EC15A2850DE5}" type="presParOf" srcId="{E13E5CBF-9904-41E2-9684-94AEB07A54D2}" destId="{07E4175B-D996-418B-91A0-14A085DB40B1}" srcOrd="4" destOrd="0" presId="urn:microsoft.com/office/officeart/2005/8/layout/default"/>
    <dgm:cxn modelId="{9354C436-6E33-410C-B99C-A674E8E4FC93}" type="presParOf" srcId="{E13E5CBF-9904-41E2-9684-94AEB07A54D2}" destId="{0CAAC022-FDD7-4FBD-AA23-BB3713B3E42A}" srcOrd="5" destOrd="0" presId="urn:microsoft.com/office/officeart/2005/8/layout/default"/>
    <dgm:cxn modelId="{57ACAA0D-8F34-46ED-8F39-4A36F2172661}" type="presParOf" srcId="{E13E5CBF-9904-41E2-9684-94AEB07A54D2}" destId="{B250961D-5FBA-4993-9FDD-E8783A0C3E1F}" srcOrd="6" destOrd="0" presId="urn:microsoft.com/office/officeart/2005/8/layout/default"/>
    <dgm:cxn modelId="{459BAE70-D139-4416-B6A9-E5978049DE94}" type="presParOf" srcId="{E13E5CBF-9904-41E2-9684-94AEB07A54D2}" destId="{F391886D-3216-44FF-8811-C8800E908CD1}" srcOrd="7" destOrd="0" presId="urn:microsoft.com/office/officeart/2005/8/layout/default"/>
    <dgm:cxn modelId="{852BE703-CBF4-4668-9E2A-FD642FC6F86A}" type="presParOf" srcId="{E13E5CBF-9904-41E2-9684-94AEB07A54D2}" destId="{3854ADDD-BCCB-4E88-BC06-D65A3E369FDF}" srcOrd="8" destOrd="0" presId="urn:microsoft.com/office/officeart/2005/8/layout/default"/>
    <dgm:cxn modelId="{FC84B932-4B16-4B85-8C92-5BDA20E48177}" type="presParOf" srcId="{E13E5CBF-9904-41E2-9684-94AEB07A54D2}" destId="{4C2D8C6C-0379-44F3-9697-15B4842CA00A}" srcOrd="9" destOrd="0" presId="urn:microsoft.com/office/officeart/2005/8/layout/default"/>
    <dgm:cxn modelId="{C2968A68-6075-48C7-97A7-A186F07695A6}" type="presParOf" srcId="{E13E5CBF-9904-41E2-9684-94AEB07A54D2}" destId="{D71E9F99-DF52-4A79-A40D-06CFA2EE5DC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F51AC-1AFF-448E-96E6-23DF1A38F2FF}">
      <dsp:nvSpPr>
        <dsp:cNvPr id="0" name=""/>
        <dsp:cNvSpPr/>
      </dsp:nvSpPr>
      <dsp:spPr>
        <a:xfrm>
          <a:off x="0" y="415653"/>
          <a:ext cx="6666833" cy="14698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Don’t know what course to do</a:t>
          </a:r>
        </a:p>
      </dsp:txBody>
      <dsp:txXfrm>
        <a:off x="71751" y="487404"/>
        <a:ext cx="6523331" cy="1326328"/>
      </dsp:txXfrm>
    </dsp:sp>
    <dsp:sp modelId="{0038BB7F-AE70-48D1-8CF8-44AF6C4183ED}">
      <dsp:nvSpPr>
        <dsp:cNvPr id="0" name=""/>
        <dsp:cNvSpPr/>
      </dsp:nvSpPr>
      <dsp:spPr>
        <a:xfrm>
          <a:off x="0" y="1992044"/>
          <a:ext cx="6666833" cy="1469830"/>
        </a:xfrm>
        <a:prstGeom prst="round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Worried about finances and student debt</a:t>
          </a:r>
        </a:p>
      </dsp:txBody>
      <dsp:txXfrm>
        <a:off x="71751" y="2063795"/>
        <a:ext cx="6523331" cy="1326328"/>
      </dsp:txXfrm>
    </dsp:sp>
    <dsp:sp modelId="{84469399-FB57-439E-8FFA-551E5BAB6359}">
      <dsp:nvSpPr>
        <dsp:cNvPr id="0" name=""/>
        <dsp:cNvSpPr/>
      </dsp:nvSpPr>
      <dsp:spPr>
        <a:xfrm>
          <a:off x="0" y="3568435"/>
          <a:ext cx="6666833" cy="1469830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Don’t think I'm clever enough or will not get the grades needed</a:t>
          </a:r>
        </a:p>
      </dsp:txBody>
      <dsp:txXfrm>
        <a:off x="71751" y="3640186"/>
        <a:ext cx="6523331" cy="13263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FC6A29-99E6-4FD4-8057-6D295927CA2D}">
      <dsp:nvSpPr>
        <dsp:cNvPr id="0" name=""/>
        <dsp:cNvSpPr/>
      </dsp:nvSpPr>
      <dsp:spPr>
        <a:xfrm>
          <a:off x="0" y="937336"/>
          <a:ext cx="7519956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0C7FF0-E25D-4FAF-B254-B6F25C9C43F1}">
      <dsp:nvSpPr>
        <dsp:cNvPr id="0" name=""/>
        <dsp:cNvSpPr/>
      </dsp:nvSpPr>
      <dsp:spPr>
        <a:xfrm>
          <a:off x="375997" y="597856"/>
          <a:ext cx="5263969" cy="678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966" tIns="0" rIns="198966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Foundation Year</a:t>
          </a:r>
        </a:p>
      </dsp:txBody>
      <dsp:txXfrm>
        <a:off x="409141" y="631000"/>
        <a:ext cx="5197681" cy="612672"/>
      </dsp:txXfrm>
    </dsp:sp>
    <dsp:sp modelId="{583EC265-B32B-423A-B70D-FC19DD36C461}">
      <dsp:nvSpPr>
        <dsp:cNvPr id="0" name=""/>
        <dsp:cNvSpPr/>
      </dsp:nvSpPr>
      <dsp:spPr>
        <a:xfrm>
          <a:off x="0" y="1980616"/>
          <a:ext cx="7519956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CB8B4-36A3-487E-9193-313A9DAA098B}">
      <dsp:nvSpPr>
        <dsp:cNvPr id="0" name=""/>
        <dsp:cNvSpPr/>
      </dsp:nvSpPr>
      <dsp:spPr>
        <a:xfrm>
          <a:off x="375997" y="1641136"/>
          <a:ext cx="5263969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966" tIns="0" rIns="198966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Higher National Certificate and Diploma</a:t>
          </a:r>
        </a:p>
      </dsp:txBody>
      <dsp:txXfrm>
        <a:off x="409141" y="1674280"/>
        <a:ext cx="5197681" cy="612672"/>
      </dsp:txXfrm>
    </dsp:sp>
    <dsp:sp modelId="{4A2D1F0F-1C56-4CD4-A86B-11086554F4BC}">
      <dsp:nvSpPr>
        <dsp:cNvPr id="0" name=""/>
        <dsp:cNvSpPr/>
      </dsp:nvSpPr>
      <dsp:spPr>
        <a:xfrm>
          <a:off x="0" y="3023896"/>
          <a:ext cx="7519956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F5C444-4EB3-4F9D-AB16-E2380CE962F5}">
      <dsp:nvSpPr>
        <dsp:cNvPr id="0" name=""/>
        <dsp:cNvSpPr/>
      </dsp:nvSpPr>
      <dsp:spPr>
        <a:xfrm>
          <a:off x="375997" y="2684416"/>
          <a:ext cx="5263969" cy="6789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966" tIns="0" rIns="198966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Foundation degree</a:t>
          </a:r>
        </a:p>
      </dsp:txBody>
      <dsp:txXfrm>
        <a:off x="409141" y="2717560"/>
        <a:ext cx="5197681" cy="612672"/>
      </dsp:txXfrm>
    </dsp:sp>
    <dsp:sp modelId="{2969F6E3-0F11-47E2-89F4-391A984B3977}">
      <dsp:nvSpPr>
        <dsp:cNvPr id="0" name=""/>
        <dsp:cNvSpPr/>
      </dsp:nvSpPr>
      <dsp:spPr>
        <a:xfrm>
          <a:off x="0" y="4067176"/>
          <a:ext cx="7519956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855A48-A95D-42E2-87A9-EF1B7EF584E1}">
      <dsp:nvSpPr>
        <dsp:cNvPr id="0" name=""/>
        <dsp:cNvSpPr/>
      </dsp:nvSpPr>
      <dsp:spPr>
        <a:xfrm>
          <a:off x="375997" y="3727696"/>
          <a:ext cx="5263969" cy="6789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966" tIns="0" rIns="198966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Degree apprenticeship</a:t>
          </a:r>
        </a:p>
      </dsp:txBody>
      <dsp:txXfrm>
        <a:off x="409141" y="3760840"/>
        <a:ext cx="5197681" cy="612672"/>
      </dsp:txXfrm>
    </dsp:sp>
    <dsp:sp modelId="{0A221183-41D9-4307-8ACE-D01B2372FD57}">
      <dsp:nvSpPr>
        <dsp:cNvPr id="0" name=""/>
        <dsp:cNvSpPr/>
      </dsp:nvSpPr>
      <dsp:spPr>
        <a:xfrm>
          <a:off x="0" y="5110456"/>
          <a:ext cx="7519956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90E0EB-4523-426C-A129-DF9B1FA358F9}">
      <dsp:nvSpPr>
        <dsp:cNvPr id="0" name=""/>
        <dsp:cNvSpPr/>
      </dsp:nvSpPr>
      <dsp:spPr>
        <a:xfrm>
          <a:off x="375997" y="4770976"/>
          <a:ext cx="5263969" cy="6789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966" tIns="0" rIns="198966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Access to Higher Education</a:t>
          </a:r>
        </a:p>
      </dsp:txBody>
      <dsp:txXfrm>
        <a:off x="409141" y="4804120"/>
        <a:ext cx="5197681" cy="6126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40AD0F-7BC0-49F5-8B5B-5FA23C23AEC7}">
      <dsp:nvSpPr>
        <dsp:cNvPr id="0" name=""/>
        <dsp:cNvSpPr/>
      </dsp:nvSpPr>
      <dsp:spPr>
        <a:xfrm>
          <a:off x="0" y="40290"/>
          <a:ext cx="3286125" cy="1971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Small group, High Quality teaching from qualified teachers with industry experience </a:t>
          </a:r>
        </a:p>
      </dsp:txBody>
      <dsp:txXfrm>
        <a:off x="0" y="40290"/>
        <a:ext cx="3286125" cy="1971675"/>
      </dsp:txXfrm>
    </dsp:sp>
    <dsp:sp modelId="{978DEBEE-3C11-4DEB-86F6-48494E84E472}">
      <dsp:nvSpPr>
        <dsp:cNvPr id="0" name=""/>
        <dsp:cNvSpPr/>
      </dsp:nvSpPr>
      <dsp:spPr>
        <a:xfrm>
          <a:off x="3614737" y="40290"/>
          <a:ext cx="3286125" cy="197167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High percentage of face to face teaching and 1-1 </a:t>
          </a:r>
          <a:r>
            <a:rPr lang="en-US" sz="2500" b="1" kern="1200" dirty="0">
              <a:latin typeface="Calibri Light" panose="020F0302020204030204"/>
            </a:rPr>
            <a:t>tutorials with</a:t>
          </a:r>
          <a:r>
            <a:rPr lang="en-US" sz="2500" b="1" kern="1200" dirty="0"/>
            <a:t> </a:t>
          </a:r>
          <a:r>
            <a:rPr lang="en-US" sz="2500" b="1" kern="1200" dirty="0">
              <a:latin typeface="Calibri Light" panose="020F0302020204030204"/>
            </a:rPr>
            <a:t>academic staff </a:t>
          </a:r>
          <a:r>
            <a:rPr lang="en-US" sz="2500" b="1" kern="1200" dirty="0"/>
            <a:t>to monitor progress</a:t>
          </a:r>
        </a:p>
      </dsp:txBody>
      <dsp:txXfrm>
        <a:off x="3614737" y="40290"/>
        <a:ext cx="3286125" cy="1971675"/>
      </dsp:txXfrm>
    </dsp:sp>
    <dsp:sp modelId="{07E4175B-D996-418B-91A0-14A085DB40B1}">
      <dsp:nvSpPr>
        <dsp:cNvPr id="0" name=""/>
        <dsp:cNvSpPr/>
      </dsp:nvSpPr>
      <dsp:spPr>
        <a:xfrm>
          <a:off x="7229475" y="40290"/>
          <a:ext cx="3286125" cy="197167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Extensive </a:t>
          </a:r>
          <a:r>
            <a:rPr lang="en-US" sz="2500" b="1" kern="1200" dirty="0">
              <a:latin typeface="Calibri Light" panose="020F0302020204030204"/>
            </a:rPr>
            <a:t>student services</a:t>
          </a:r>
          <a:r>
            <a:rPr lang="en-US" sz="2500" b="1" kern="1200" dirty="0"/>
            <a:t> including study </a:t>
          </a:r>
          <a:r>
            <a:rPr lang="en-US" sz="2500" b="1" kern="1200" dirty="0">
              <a:latin typeface="Calibri Light" panose="020F0302020204030204"/>
            </a:rPr>
            <a:t>and</a:t>
          </a:r>
          <a:r>
            <a:rPr lang="en-US" sz="2500" b="1" kern="1200" dirty="0"/>
            <a:t> well-being</a:t>
          </a:r>
          <a:r>
            <a:rPr lang="en-US" sz="2500" b="1" kern="1200" dirty="0">
              <a:latin typeface="Calibri Light" panose="020F0302020204030204"/>
            </a:rPr>
            <a:t> support </a:t>
          </a:r>
          <a:r>
            <a:rPr lang="en-US" sz="2500" b="1" kern="1200" dirty="0"/>
            <a:t> from</a:t>
          </a:r>
          <a:r>
            <a:rPr lang="en-US" sz="2500" b="1" kern="1200" dirty="0">
              <a:latin typeface="Calibri Light" panose="020F0302020204030204"/>
            </a:rPr>
            <a:t> specialist staff</a:t>
          </a:r>
          <a:endParaRPr lang="en-US" sz="2500" b="1" kern="1200" dirty="0"/>
        </a:p>
      </dsp:txBody>
      <dsp:txXfrm>
        <a:off x="7229475" y="40290"/>
        <a:ext cx="3286125" cy="1971675"/>
      </dsp:txXfrm>
    </dsp:sp>
    <dsp:sp modelId="{B250961D-5FBA-4993-9FDD-E8783A0C3E1F}">
      <dsp:nvSpPr>
        <dsp:cNvPr id="0" name=""/>
        <dsp:cNvSpPr/>
      </dsp:nvSpPr>
      <dsp:spPr>
        <a:xfrm>
          <a:off x="0" y="2340578"/>
          <a:ext cx="3286125" cy="19716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Extensive links with</a:t>
          </a:r>
          <a:r>
            <a:rPr lang="en-US" sz="2500" b="1" kern="1200" dirty="0">
              <a:latin typeface="Calibri Light" panose="020F0302020204030204"/>
            </a:rPr>
            <a:t> </a:t>
          </a:r>
          <a:r>
            <a:rPr lang="en-US" sz="2500" b="1" kern="1200" dirty="0"/>
            <a:t> local businesses</a:t>
          </a:r>
        </a:p>
      </dsp:txBody>
      <dsp:txXfrm>
        <a:off x="0" y="2340578"/>
        <a:ext cx="3286125" cy="1971675"/>
      </dsp:txXfrm>
    </dsp:sp>
    <dsp:sp modelId="{3854ADDD-BCCB-4E88-BC06-D65A3E369FDF}">
      <dsp:nvSpPr>
        <dsp:cNvPr id="0" name=""/>
        <dsp:cNvSpPr/>
      </dsp:nvSpPr>
      <dsp:spPr>
        <a:xfrm>
          <a:off x="3614737" y="2340578"/>
          <a:ext cx="3286125" cy="197167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latin typeface="Calibri Light" panose="020F0302020204030204"/>
            </a:rPr>
            <a:t>Stay</a:t>
          </a:r>
          <a:r>
            <a:rPr lang="en-US" sz="4000" b="1" kern="1200" baseline="0" dirty="0">
              <a:latin typeface="Calibri Light" panose="020F0302020204030204"/>
            </a:rPr>
            <a:t> local,  save money</a:t>
          </a:r>
          <a:endParaRPr lang="en-US" sz="4000" b="1" kern="1200" dirty="0">
            <a:latin typeface="Calibri Light" panose="020F0302020204030204"/>
          </a:endParaRPr>
        </a:p>
      </dsp:txBody>
      <dsp:txXfrm>
        <a:off x="3614737" y="2340578"/>
        <a:ext cx="3286125" cy="1971675"/>
      </dsp:txXfrm>
    </dsp:sp>
    <dsp:sp modelId="{D71E9F99-DF52-4A79-A40D-06CFA2EE5DCC}">
      <dsp:nvSpPr>
        <dsp:cNvPr id="0" name=""/>
        <dsp:cNvSpPr/>
      </dsp:nvSpPr>
      <dsp:spPr>
        <a:xfrm>
          <a:off x="7229475" y="2340578"/>
          <a:ext cx="3286125" cy="1971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latin typeface="Calibri Light" panose="020F0302020204030204"/>
            </a:rPr>
            <a:t>Financial Bursaries available</a:t>
          </a:r>
        </a:p>
      </dsp:txBody>
      <dsp:txXfrm>
        <a:off x="7229475" y="2340578"/>
        <a:ext cx="3286125" cy="19716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canvas-shoes-choices-opposites-2646532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hyperlink" Target="https://youtu.be/7S-p9msQ-4E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dreflections.blogspot.com/2015/04/micro-learning-as-workplace-learning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d3Y2f5YBJM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flatworldknowledge.lardbucket.org/books/individual-finance/s22-career-planning.html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penlab.citytech.cuny.edu/connect-days-career-and-technology-teacher-education/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s://creativecommons.org/licenses/by-nc-sa/3.0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2950E-91A5-4083-8537-B2DC72673D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8313" y="2082223"/>
            <a:ext cx="9144000" cy="4126665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Transforming futures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>
                <a:solidFill>
                  <a:srgbClr val="0070C0"/>
                </a:solidFill>
              </a:rPr>
              <a:t>One student at a time!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>
                <a:solidFill>
                  <a:srgbClr val="0070C0"/>
                </a:solidFill>
              </a:rPr>
              <a:t>Post 18 Options</a:t>
            </a:r>
            <a:br>
              <a:rPr lang="en-GB" b="1" dirty="0">
                <a:solidFill>
                  <a:srgbClr val="0070C0"/>
                </a:solidFill>
              </a:rPr>
            </a:b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49243-424A-449E-93C6-36136D58F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2450" y="738902"/>
            <a:ext cx="38957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27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EC78D-79AF-6EF3-E29F-E4A2A0072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588" y="1106576"/>
            <a:ext cx="608188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>
                <a:solidFill>
                  <a:srgbClr val="0070C0"/>
                </a:solidFill>
              </a:rPr>
              <a:t>How many of your students are confident   about their choices when they leave school?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CE7585-BB36-40CE-AEFC-22629D504A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83111" y="1106576"/>
            <a:ext cx="5667022" cy="377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61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59F5D7-3460-FA64-5386-DDE0B559D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 b="1" dirty="0">
                <a:solidFill>
                  <a:srgbClr val="0070C0"/>
                </a:solidFill>
              </a:rPr>
              <a:t>Let’s talk about your options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B42D7-A68F-3162-1C5E-3CA83274F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710314" cy="385406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400" dirty="0">
              <a:ea typeface="Calibri"/>
              <a:cs typeface="Calibri"/>
            </a:endParaRPr>
          </a:p>
          <a:p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  <p:pic>
        <p:nvPicPr>
          <p:cNvPr id="4" name="Picture 4" descr="A picture containing text, person, indoor, computer&#10;&#10;Description automatically generated">
            <a:extLst>
              <a:ext uri="{FF2B5EF4-FFF2-40B4-BE49-F238E27FC236}">
                <a16:creationId xmlns:a16="http://schemas.microsoft.com/office/drawing/2014/main" id="{E3FE71F9-7AC3-BBB2-F738-CD4119991D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61" r="18286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032B94-E341-4922-9141-06EE7969B74B}"/>
              </a:ext>
            </a:extLst>
          </p:cNvPr>
          <p:cNvSpPr txBox="1"/>
          <p:nvPr/>
        </p:nvSpPr>
        <p:spPr>
          <a:xfrm>
            <a:off x="542925" y="2872899"/>
            <a:ext cx="42957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1"/>
                </a:solidFill>
              </a:rPr>
              <a:t>Students may not be ready to leave home or may not get the grades they need.  </a:t>
            </a:r>
          </a:p>
          <a:p>
            <a:r>
              <a:rPr lang="en-GB" sz="2400" b="1" dirty="0">
                <a:solidFill>
                  <a:schemeClr val="accent1"/>
                </a:solidFill>
              </a:rPr>
              <a:t>There may be pressure on students to get a job.  Many simply don’t know what they want to do therefore aren’t keen to invest 50k plus.</a:t>
            </a:r>
          </a:p>
        </p:txBody>
      </p:sp>
    </p:spTree>
    <p:extLst>
      <p:ext uri="{BB962C8B-B14F-4D97-AF65-F5344CB8AC3E}">
        <p14:creationId xmlns:p14="http://schemas.microsoft.com/office/powerpoint/2010/main" val="931575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96EAE6-630E-7F75-58E3-351D14D48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204472" cy="2773944"/>
          </a:xfrm>
        </p:spPr>
        <p:txBody>
          <a:bodyPr anchor="b">
            <a:normAutofit/>
          </a:bodyPr>
          <a:lstStyle/>
          <a:p>
            <a:pPr algn="r"/>
            <a:r>
              <a:rPr lang="en-US" sz="4800" b="1" dirty="0">
                <a:solidFill>
                  <a:srgbClr val="FFFFFF"/>
                </a:solidFill>
                <a:cs typeface="Calibri Light"/>
              </a:rPr>
              <a:t>Do any of these apply to your students?</a:t>
            </a:r>
            <a:endParaRPr lang="en-US" sz="4800" b="1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422396-5E57-97C0-3115-73197EE679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216172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C1914B5-1F67-41EB-A709-7E830F1DFE35}"/>
              </a:ext>
            </a:extLst>
          </p:cNvPr>
          <p:cNvSpPr/>
          <p:nvPr/>
        </p:nvSpPr>
        <p:spPr>
          <a:xfrm>
            <a:off x="5066036" y="6107560"/>
            <a:ext cx="3097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7"/>
              </a:rPr>
              <a:t>https://youtu.be/7S-p9msQ-4E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042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90A152-96F4-99E2-1BB2-2DBC36992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822" y="1703960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cs typeface="Calibri Light"/>
              </a:rPr>
              <a:t>Other options after level 3 </a:t>
            </a:r>
            <a:endParaRPr lang="en-US" sz="4000" b="1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954115-35B3-855E-C4E7-6535B1D5A9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9370191"/>
              </p:ext>
            </p:extLst>
          </p:nvPr>
        </p:nvGraphicFramePr>
        <p:xfrm>
          <a:off x="4288222" y="259644"/>
          <a:ext cx="7519956" cy="6287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1341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8AEF5-59BD-4AA1-BD0D-2448FF7D8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257" y="1383174"/>
            <a:ext cx="6123039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A  Foundation year is a 1 year pre- degree level course</a:t>
            </a:r>
          </a:p>
          <a:p>
            <a:r>
              <a:rPr lang="en-GB" dirty="0">
                <a:solidFill>
                  <a:srgbClr val="0070C0"/>
                </a:solidFill>
              </a:rPr>
              <a:t>During the first year you will study the subject you applied for along with general academic skills</a:t>
            </a:r>
          </a:p>
          <a:p>
            <a:r>
              <a:rPr lang="en-GB" dirty="0">
                <a:solidFill>
                  <a:srgbClr val="0070C0"/>
                </a:solidFill>
              </a:rPr>
              <a:t>It is funded by student loans in the same way as all university courses</a:t>
            </a:r>
          </a:p>
          <a:p>
            <a:r>
              <a:rPr lang="en-GB" dirty="0">
                <a:solidFill>
                  <a:srgbClr val="0070C0"/>
                </a:solidFill>
              </a:rPr>
              <a:t>It will use up 1 year of your student loan so you will not have a safety net</a:t>
            </a:r>
          </a:p>
          <a:p>
            <a:r>
              <a:rPr lang="en-GB" dirty="0">
                <a:solidFill>
                  <a:srgbClr val="0070C0"/>
                </a:solidFill>
              </a:rPr>
              <a:t>It does not accrue UCAS points so you cannot transfer to another University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8BCCA6-A131-4E0D-9111-83EFFC0FA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592529" y="1592097"/>
            <a:ext cx="5174226" cy="35572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506F1E-9341-4770-970F-21CEBF6F7E2F}"/>
              </a:ext>
            </a:extLst>
          </p:cNvPr>
          <p:cNvSpPr txBox="1"/>
          <p:nvPr/>
        </p:nvSpPr>
        <p:spPr>
          <a:xfrm>
            <a:off x="7391401" y="4930835"/>
            <a:ext cx="5174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idreflections.blogspot.com/2015/04/micro-learning-as-workplace-learning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sa/3.0/"/>
              </a:rPr>
              <a:t>CC BY-SA-NC</a:t>
            </a:r>
            <a:endParaRPr lang="en-GB" sz="9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6E8711-A906-4DE7-A001-B45CCC2C61FC}"/>
              </a:ext>
            </a:extLst>
          </p:cNvPr>
          <p:cNvSpPr txBox="1"/>
          <p:nvPr/>
        </p:nvSpPr>
        <p:spPr>
          <a:xfrm>
            <a:off x="501445" y="381086"/>
            <a:ext cx="93308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C000"/>
                </a:solidFill>
              </a:rPr>
              <a:t>Foundation Year</a:t>
            </a:r>
          </a:p>
        </p:txBody>
      </p:sp>
    </p:spTree>
    <p:extLst>
      <p:ext uri="{BB962C8B-B14F-4D97-AF65-F5344CB8AC3E}">
        <p14:creationId xmlns:p14="http://schemas.microsoft.com/office/powerpoint/2010/main" val="1914700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C63A5-CAC1-434A-AD51-7AC07D9D1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4"/>
                </a:solidFill>
              </a:rPr>
              <a:t>Foundation Degree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EFD7B-BD6E-422F-9758-6812E56C4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Not the same as a Foundation Year</a:t>
            </a:r>
          </a:p>
          <a:p>
            <a:r>
              <a:rPr lang="en-GB" dirty="0">
                <a:solidFill>
                  <a:srgbClr val="0070C0"/>
                </a:solidFill>
              </a:rPr>
              <a:t>A 2 year qualification which is the same as the first 2 years of a degree programme</a:t>
            </a:r>
          </a:p>
          <a:p>
            <a:r>
              <a:rPr lang="en-GB" dirty="0">
                <a:solidFill>
                  <a:srgbClr val="0070C0"/>
                </a:solidFill>
              </a:rPr>
              <a:t>So level 4 and level 5 or 2/3rds of a full honour degree</a:t>
            </a:r>
          </a:p>
          <a:p>
            <a:r>
              <a:rPr lang="en-GB" dirty="0">
                <a:solidFill>
                  <a:srgbClr val="0070C0"/>
                </a:solidFill>
              </a:rPr>
              <a:t>‘Top-up’ the Foundation degree for a third year to achieve a full Bachelors degree</a:t>
            </a:r>
          </a:p>
          <a:p>
            <a:r>
              <a:rPr lang="en-GB" dirty="0">
                <a:solidFill>
                  <a:srgbClr val="0070C0"/>
                </a:solidFill>
              </a:rPr>
              <a:t>Good if you don’t need a full degree for the job you want or if you don’t want to commit to 3 years of study</a:t>
            </a:r>
          </a:p>
          <a:p>
            <a:r>
              <a:rPr lang="en-GB" dirty="0">
                <a:solidFill>
                  <a:srgbClr val="0070C0"/>
                </a:solidFill>
              </a:rPr>
              <a:t>Cheaper - Student loans work in the same way – you just borrow less because you are only studying for 2 years</a:t>
            </a:r>
          </a:p>
        </p:txBody>
      </p:sp>
    </p:spTree>
    <p:extLst>
      <p:ext uri="{BB962C8B-B14F-4D97-AF65-F5344CB8AC3E}">
        <p14:creationId xmlns:p14="http://schemas.microsoft.com/office/powerpoint/2010/main" val="3589059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B6214-C276-42BC-9374-CCEC908B2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Access to HE Courses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D8929-3313-4028-BCA4-787077192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489" y="1825625"/>
            <a:ext cx="10631311" cy="466725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1 Year full time programme</a:t>
            </a:r>
          </a:p>
          <a:p>
            <a:r>
              <a:rPr lang="en-GB" dirty="0">
                <a:solidFill>
                  <a:srgbClr val="0070C0"/>
                </a:solidFill>
              </a:rPr>
              <a:t>GCSE or Level 2 maths and English required – the College runs free intensive maths and English FS courses during the Summer</a:t>
            </a:r>
          </a:p>
          <a:p>
            <a:r>
              <a:rPr lang="en-GB" dirty="0">
                <a:solidFill>
                  <a:srgbClr val="0070C0"/>
                </a:solidFill>
              </a:rPr>
              <a:t>A wide range of subject areas including Science, Humanities and Healthcare</a:t>
            </a:r>
          </a:p>
          <a:p>
            <a:r>
              <a:rPr lang="en-GB" dirty="0">
                <a:solidFill>
                  <a:srgbClr val="0070C0"/>
                </a:solidFill>
              </a:rPr>
              <a:t>Excellent for adults wanting to retrain but who don’t have the UCAS points or the right subjects</a:t>
            </a:r>
          </a:p>
          <a:p>
            <a:r>
              <a:rPr lang="en-GB" dirty="0">
                <a:solidFill>
                  <a:srgbClr val="0070C0"/>
                </a:solidFill>
              </a:rPr>
              <a:t>Recognised by all Universities including Russel Group</a:t>
            </a:r>
          </a:p>
          <a:p>
            <a:r>
              <a:rPr lang="en-GB" dirty="0">
                <a:solidFill>
                  <a:srgbClr val="0070C0"/>
                </a:solidFill>
              </a:rPr>
              <a:t>Funded with an adult learner loan </a:t>
            </a:r>
          </a:p>
          <a:p>
            <a:r>
              <a:rPr lang="en-GB" dirty="0">
                <a:solidFill>
                  <a:srgbClr val="0070C0"/>
                </a:solidFill>
              </a:rPr>
              <a:t>If you pass the course and go onto complete a level 4 course – you don’t have to pay it back!</a:t>
            </a:r>
          </a:p>
          <a:p>
            <a:r>
              <a:rPr lang="en-GB" dirty="0">
                <a:solidFill>
                  <a:srgbClr val="0070C0"/>
                </a:solidFill>
              </a:rPr>
              <a:t>Adults aged 19-24 who left school at 16 or did not get any level 3 qualifications are fully funded</a:t>
            </a:r>
          </a:p>
        </p:txBody>
      </p:sp>
    </p:spTree>
    <p:extLst>
      <p:ext uri="{BB962C8B-B14F-4D97-AF65-F5344CB8AC3E}">
        <p14:creationId xmlns:p14="http://schemas.microsoft.com/office/powerpoint/2010/main" val="1278673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iemens UK Apprenticeships – Manufacturing, Poole">
            <a:hlinkClick r:id="" action="ppaction://media"/>
            <a:extLst>
              <a:ext uri="{FF2B5EF4-FFF2-40B4-BE49-F238E27FC236}">
                <a16:creationId xmlns:a16="http://schemas.microsoft.com/office/drawing/2014/main" id="{16909C77-D09F-4C2F-9280-1810F056DEC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6142" y="0"/>
            <a:ext cx="11739715" cy="660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7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600F8-6919-4881-AFE7-6EAE34F30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Degree Apprenticeship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E3254-A5F7-4F62-A080-ABBEC5ED28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Earn whilst you learn!</a:t>
            </a:r>
          </a:p>
          <a:p>
            <a:r>
              <a:rPr lang="en-GB" dirty="0">
                <a:solidFill>
                  <a:srgbClr val="0070C0"/>
                </a:solidFill>
              </a:rPr>
              <a:t>No need to take out a loan.  </a:t>
            </a:r>
          </a:p>
          <a:p>
            <a:r>
              <a:rPr lang="en-GB" dirty="0">
                <a:solidFill>
                  <a:srgbClr val="0070C0"/>
                </a:solidFill>
              </a:rPr>
              <a:t>You apply for an apprenticeship with an employer and you receive a salary to work and to study</a:t>
            </a:r>
          </a:p>
          <a:p>
            <a:r>
              <a:rPr lang="en-GB" dirty="0">
                <a:solidFill>
                  <a:srgbClr val="0070C0"/>
                </a:solidFill>
              </a:rPr>
              <a:t>Apprentices usually spend 4 days in the workplace and one day at College</a:t>
            </a:r>
          </a:p>
          <a:p>
            <a:r>
              <a:rPr lang="en-GB" dirty="0">
                <a:solidFill>
                  <a:srgbClr val="0070C0"/>
                </a:solidFill>
              </a:rPr>
              <a:t>The employer decides on the amount you will be paid and it varies widely at level 4 and above</a:t>
            </a:r>
          </a:p>
          <a:p>
            <a:r>
              <a:rPr lang="en-GB" dirty="0">
                <a:solidFill>
                  <a:srgbClr val="0070C0"/>
                </a:solidFill>
              </a:rPr>
              <a:t>It takes about 6 years to complete a full degree via the Apprenticeship route.</a:t>
            </a:r>
          </a:p>
          <a:p>
            <a:r>
              <a:rPr lang="en-GB" dirty="0">
                <a:solidFill>
                  <a:srgbClr val="0070C0"/>
                </a:solidFill>
              </a:rPr>
              <a:t>Limited subject/career routes available currently but these are expanding rapidly</a:t>
            </a:r>
          </a:p>
        </p:txBody>
      </p:sp>
    </p:spTree>
    <p:extLst>
      <p:ext uri="{BB962C8B-B14F-4D97-AF65-F5344CB8AC3E}">
        <p14:creationId xmlns:p14="http://schemas.microsoft.com/office/powerpoint/2010/main" val="387167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5097A-0203-4CC1-B152-29A52D57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80" y="353298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Higher National Certificate and Diploma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EDE70-9C46-46A8-BE29-1E1E61D6C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380" y="1540744"/>
            <a:ext cx="10515600" cy="4351338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Commonly know as HNC’s and HND’s</a:t>
            </a:r>
          </a:p>
          <a:p>
            <a:r>
              <a:rPr lang="en-GB" dirty="0">
                <a:solidFill>
                  <a:srgbClr val="0070C0"/>
                </a:solidFill>
              </a:rPr>
              <a:t>Level 4 and Level 5</a:t>
            </a:r>
          </a:p>
          <a:p>
            <a:r>
              <a:rPr lang="en-GB" dirty="0">
                <a:solidFill>
                  <a:srgbClr val="0070C0"/>
                </a:solidFill>
              </a:rPr>
              <a:t>Huge range of vocational courses</a:t>
            </a:r>
          </a:p>
          <a:p>
            <a:r>
              <a:rPr lang="en-GB" dirty="0">
                <a:solidFill>
                  <a:srgbClr val="0070C0"/>
                </a:solidFill>
              </a:rPr>
              <a:t>Often part time and full time options</a:t>
            </a:r>
          </a:p>
          <a:p>
            <a:r>
              <a:rPr lang="en-GB" dirty="0">
                <a:solidFill>
                  <a:srgbClr val="0070C0"/>
                </a:solidFill>
              </a:rPr>
              <a:t>Often cheaper than a degree</a:t>
            </a:r>
          </a:p>
          <a:p>
            <a:r>
              <a:rPr lang="en-GB" dirty="0">
                <a:solidFill>
                  <a:srgbClr val="0070C0"/>
                </a:solidFill>
              </a:rPr>
              <a:t>Delivered in many Colleges</a:t>
            </a:r>
          </a:p>
          <a:p>
            <a:r>
              <a:rPr lang="en-GB" dirty="0">
                <a:solidFill>
                  <a:srgbClr val="0070C0"/>
                </a:solidFill>
              </a:rPr>
              <a:t>Employers sometimes pay for these courses </a:t>
            </a:r>
          </a:p>
          <a:p>
            <a:r>
              <a:rPr lang="en-GB" dirty="0">
                <a:solidFill>
                  <a:srgbClr val="0070C0"/>
                </a:solidFill>
              </a:rPr>
              <a:t>Some on-line study options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93F80D-8253-4E80-966E-D9833EC6FB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19530" y="1458095"/>
            <a:ext cx="2934990" cy="3200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919C10-5EE7-4024-B810-9F0FE5059E33}"/>
              </a:ext>
            </a:extLst>
          </p:cNvPr>
          <p:cNvSpPr txBox="1"/>
          <p:nvPr/>
        </p:nvSpPr>
        <p:spPr>
          <a:xfrm>
            <a:off x="8965546" y="4809807"/>
            <a:ext cx="2643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flatworldknowledge.lardbucket.org/books/individual-finance/s22-career-planning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F9BA0D-9A65-47C5-868B-2CC42269B56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270210" y="4029025"/>
            <a:ext cx="3636655" cy="24256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0DBB78-D8B1-4BA4-BB3E-52B653DA6240}"/>
              </a:ext>
            </a:extLst>
          </p:cNvPr>
          <p:cNvSpPr txBox="1"/>
          <p:nvPr/>
        </p:nvSpPr>
        <p:spPr>
          <a:xfrm>
            <a:off x="5703991" y="6650403"/>
            <a:ext cx="36366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openlab.citytech.cuny.edu/connect-days-career-and-technology-teacher-education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120956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DD88C-1291-2A94-1240-7F238A068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195" y="4757891"/>
            <a:ext cx="10918574" cy="92196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Early Years, Digital and Computing, </a:t>
            </a:r>
            <a:r>
              <a:rPr lang="en-US" sz="4000" b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Engineering, CGI, Performing Arts, Music, Built Environment, Criminology, Health Nutrition and Strength and Conditioning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A309DF89-5039-49F9-77B4-F626C00C53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80" r="30924" b="-1"/>
          <a:stretch/>
        </p:blipFill>
        <p:spPr>
          <a:xfrm>
            <a:off x="1087394" y="320511"/>
            <a:ext cx="3028993" cy="313772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4163F34A-BCDB-C496-2827-EED422956ED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64" r="28040" b="-1"/>
          <a:stretch/>
        </p:blipFill>
        <p:spPr>
          <a:xfrm>
            <a:off x="4476410" y="320511"/>
            <a:ext cx="3272864" cy="3390348"/>
          </a:xfrm>
          <a:prstGeom prst="rect">
            <a:avLst/>
          </a:prstGeom>
        </p:spPr>
      </p:pic>
      <p:pic>
        <p:nvPicPr>
          <p:cNvPr id="4" name="Picture 4" descr="A picture containing text, person, indoor, window&#10;&#10;Description automatically generated">
            <a:extLst>
              <a:ext uri="{FF2B5EF4-FFF2-40B4-BE49-F238E27FC236}">
                <a16:creationId xmlns:a16="http://schemas.microsoft.com/office/drawing/2014/main" id="{1CE36693-9FC1-6FF6-55B4-944D0B6431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5163" r="20640" b="-1"/>
          <a:stretch/>
        </p:blipFill>
        <p:spPr>
          <a:xfrm>
            <a:off x="8275904" y="221657"/>
            <a:ext cx="3272865" cy="339034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0188E89-AF78-40F6-B787-E9BD9C6256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5778706"/>
            <a:ext cx="9144000" cy="0"/>
          </a:xfrm>
          <a:prstGeom prst="line">
            <a:avLst/>
          </a:prstGeom>
          <a:ln w="19050">
            <a:solidFill>
              <a:srgbClr val="F952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662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363E31-0724-9AFD-4378-907A1B55B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b="1" dirty="0">
                <a:solidFill>
                  <a:srgbClr val="FFFFFF"/>
                </a:solidFill>
                <a:ea typeface="Calibri Light"/>
                <a:cs typeface="Calibri Light"/>
              </a:rPr>
              <a:t>We work with over 2000 employers</a:t>
            </a:r>
            <a:endParaRPr lang="en-US" sz="4000" b="1" kern="1200" dirty="0">
              <a:solidFill>
                <a:srgbClr val="FFFFFF"/>
              </a:solidFill>
              <a:latin typeface="+mj-lt"/>
              <a:ea typeface="Calibri Light"/>
              <a:cs typeface="Calibri Light"/>
            </a:endParaRPr>
          </a:p>
        </p:txBody>
      </p:sp>
      <p:pic>
        <p:nvPicPr>
          <p:cNvPr id="4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EDABCDFA-1097-8F0D-090A-5F58B4AF3D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93065" y="467208"/>
            <a:ext cx="6044474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74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950B8-9266-46BA-9489-15B7235F9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Quality Assurance</a:t>
            </a:r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379B654E-B8C9-4670-8FEE-5D1E6E80B9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458" y="1801598"/>
            <a:ext cx="3901440" cy="1441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35C871-6D7B-44FE-A2FF-10C86DFF3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788" y="169190"/>
            <a:ext cx="2219136" cy="23532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6D17E30-C4A1-44C3-A55D-CE4FD7345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825" y="3614699"/>
            <a:ext cx="5156694" cy="19800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53792A-02F9-418E-9912-F17A8E7B96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3902" y="2153014"/>
            <a:ext cx="3647823" cy="1831121"/>
          </a:xfrm>
          <a:prstGeom prst="rect">
            <a:avLst/>
          </a:prstGeom>
        </p:spPr>
      </p:pic>
      <p:pic>
        <p:nvPicPr>
          <p:cNvPr id="1030" name="Picture 6" descr="Image result for ofsted">
            <a:extLst>
              <a:ext uri="{FF2B5EF4-FFF2-40B4-BE49-F238E27FC236}">
                <a16:creationId xmlns:a16="http://schemas.microsoft.com/office/drawing/2014/main" id="{2283BF3D-C483-4396-AC8A-DC445AB1C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540" y="4791569"/>
            <a:ext cx="3557572" cy="160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094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35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F9B33A-B15D-BD41-D05C-23C0F2253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US" sz="5200" b="1" dirty="0">
                <a:solidFill>
                  <a:srgbClr val="0070C0"/>
                </a:solidFill>
                <a:cs typeface="Calibri Light"/>
              </a:rPr>
              <a:t>Why study at the College?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B5C371B-29DD-93BF-D5A1-3FC87A0F60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176232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2803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26E0BFB-CDF1-4990-8C11-AC849311E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rson with idea concept">
            <a:extLst>
              <a:ext uri="{FF2B5EF4-FFF2-40B4-BE49-F238E27FC236}">
                <a16:creationId xmlns:a16="http://schemas.microsoft.com/office/drawing/2014/main" id="{9731C5D4-CB48-8813-8392-55764C23AD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11" t="4841" r="8" b="4256"/>
          <a:stretch/>
        </p:blipFill>
        <p:spPr>
          <a:xfrm>
            <a:off x="6097" y="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69A1F8-9BEB-4786-9694-FC48B2D7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88244" y="0"/>
            <a:ext cx="940375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0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606A43-1F4F-8323-2BDA-DFB8F4480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7160" y="905398"/>
            <a:ext cx="4023360" cy="320413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100" b="1" dirty="0"/>
              <a:t>Any questions?</a:t>
            </a:r>
            <a:br>
              <a:rPr lang="en-US" sz="4100" b="1" dirty="0"/>
            </a:br>
            <a:br>
              <a:rPr lang="en-US" sz="4100" b="1" dirty="0"/>
            </a:br>
            <a:r>
              <a:rPr lang="en-US" sz="4100" b="1" dirty="0"/>
              <a:t>What do you think would be helpful in making decisions about your future?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71996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29435</TotalTime>
  <Words>716</Words>
  <Application>Microsoft Office PowerPoint</Application>
  <PresentationFormat>Widescreen</PresentationFormat>
  <Paragraphs>72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Transforming futures One student at a time! Post 18 Options </vt:lpstr>
      <vt:lpstr>PowerPoint Presentation</vt:lpstr>
      <vt:lpstr>Let’s talk about your options</vt:lpstr>
      <vt:lpstr>Do any of these apply to your students?</vt:lpstr>
      <vt:lpstr>Other options after level 3 </vt:lpstr>
      <vt:lpstr>PowerPoint Presentation</vt:lpstr>
      <vt:lpstr>Foundation Degree</vt:lpstr>
      <vt:lpstr>Access to HE Courses</vt:lpstr>
      <vt:lpstr>PowerPoint Presentation</vt:lpstr>
      <vt:lpstr>Degree Apprenticeship</vt:lpstr>
      <vt:lpstr>Higher National Certificate and Diploma</vt:lpstr>
      <vt:lpstr>Early Years, Digital and Computing, Engineering, CGI, Performing Arts, Music, Built Environment, Criminology, Health Nutrition and Strength and Conditioning</vt:lpstr>
      <vt:lpstr>We work with over 2000 employers</vt:lpstr>
      <vt:lpstr>Quality Assurance</vt:lpstr>
      <vt:lpstr>Why study at the College?</vt:lpstr>
      <vt:lpstr>Any questions?  What do you think would be helpful in making decisions about your future?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Howes</dc:creator>
  <cp:lastModifiedBy>Kirsten Bryan-Brown</cp:lastModifiedBy>
  <cp:revision>398</cp:revision>
  <dcterms:created xsi:type="dcterms:W3CDTF">2022-04-26T17:51:47Z</dcterms:created>
  <dcterms:modified xsi:type="dcterms:W3CDTF">2022-07-15T13:45:40Z</dcterms:modified>
</cp:coreProperties>
</file>