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10"/>
  </p:notesMasterIdLst>
  <p:handoutMasterIdLst>
    <p:handoutMasterId r:id="rId11"/>
  </p:handoutMasterIdLst>
  <p:sldIdLst>
    <p:sldId id="258" r:id="rId2"/>
    <p:sldId id="259" r:id="rId3"/>
    <p:sldId id="262" r:id="rId4"/>
    <p:sldId id="274" r:id="rId5"/>
    <p:sldId id="260" r:id="rId6"/>
    <p:sldId id="275" r:id="rId7"/>
    <p:sldId id="276" r:id="rId8"/>
    <p:sldId id="277" r:id="rId9"/>
  </p:sldIdLst>
  <p:sldSz cx="12190413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llie Bird" initials="KB" lastIdx="1" clrIdx="0">
    <p:extLst>
      <p:ext uri="{19B8F6BF-5375-455C-9EA6-DF929625EA0E}">
        <p15:presenceInfo xmlns:p15="http://schemas.microsoft.com/office/powerpoint/2012/main" userId="S-1-5-21-2947753006-4191439954-4112475728-369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FF6600"/>
    <a:srgbClr val="FF3300"/>
    <a:srgbClr val="FFCCCC"/>
    <a:srgbClr val="FF99CC"/>
    <a:srgbClr val="A80057"/>
    <a:srgbClr val="A40000"/>
    <a:srgbClr val="880E45"/>
    <a:srgbClr val="9933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814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84EFDC-47AC-4F83-B4D0-8ADEDED71E6C}" type="datetimeFigureOut">
              <a:rPr lang="en-GB" smtClean="0"/>
              <a:t>11/02/2019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862DDE-E910-45A7-B686-ECA0D74F69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7256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4F2A72-CE1F-43E5-BB02-3961EF67241D}" type="datetimeFigureOut">
              <a:rPr lang="en-GB" smtClean="0"/>
              <a:t>11/02/2019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4AC676-4031-4702-A7A9-4C1F61E7CDD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6901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95298" y="126780"/>
            <a:ext cx="10463800" cy="565919"/>
          </a:xfrm>
          <a:prstGeom prst="rect">
            <a:avLst/>
          </a:prstGeom>
        </p:spPr>
        <p:txBody>
          <a:bodyPr anchor="b"/>
          <a:lstStyle>
            <a:lvl1pPr algn="ctr">
              <a:defRPr sz="3600" b="1">
                <a:ln>
                  <a:noFill/>
                </a:ln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Lesson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764704"/>
            <a:ext cx="10463800" cy="504056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931400" y="1340771"/>
            <a:ext cx="8827699" cy="576263"/>
          </a:xfrm>
          <a:prstGeom prst="rect">
            <a:avLst/>
          </a:prstGeom>
        </p:spPr>
        <p:txBody>
          <a:bodyPr lIns="0">
            <a:noAutofit/>
          </a:bodyPr>
          <a:lstStyle>
            <a:lvl1pPr marL="114300" indent="0">
              <a:buNone/>
              <a:defRPr sz="2800" b="1" baseline="0"/>
            </a:lvl1pPr>
          </a:lstStyle>
          <a:p>
            <a:pPr lvl="0"/>
            <a:r>
              <a:rPr lang="en-GB" dirty="0"/>
              <a:t>Starter Title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14344" y="1340769"/>
            <a:ext cx="1996916" cy="523220"/>
          </a:xfrm>
          <a:prstGeom prst="rect">
            <a:avLst/>
          </a:prstGeom>
          <a:noFill/>
        </p:spPr>
        <p:txBody>
          <a:bodyPr wrap="square" lIns="108000" rtlCol="0">
            <a:spAutoFit/>
          </a:bodyPr>
          <a:lstStyle/>
          <a:p>
            <a:r>
              <a:rPr lang="en-GB" sz="2800" b="1" dirty="0">
                <a:solidFill>
                  <a:srgbClr val="2F2B20"/>
                </a:solidFill>
              </a:rPr>
              <a:t>Starter: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1295561" y="1987826"/>
            <a:ext cx="10463438" cy="4681537"/>
          </a:xfrm>
          <a:prstGeom prst="rect">
            <a:avLst/>
          </a:prstGeom>
        </p:spPr>
        <p:txBody>
          <a:bodyPr lIns="0"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911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arning Pyram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99300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/>
          <a:p>
            <a:pPr algn="ctr"/>
            <a:fld id="{6DC3214A-211A-4A7D-8030-F3E6DC29A2FE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674" y="-3288"/>
            <a:ext cx="8335468" cy="681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237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033" y="549277"/>
            <a:ext cx="10463438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570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565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299" y="549277"/>
            <a:ext cx="2928209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368299" y="549276"/>
            <a:ext cx="7390438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748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033" y="549277"/>
            <a:ext cx="10464066" cy="1007517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able Placeholder 4"/>
          <p:cNvSpPr>
            <a:spLocks noGrp="1"/>
          </p:cNvSpPr>
          <p:nvPr>
            <p:ph type="tbl" sz="quarter" idx="17"/>
          </p:nvPr>
        </p:nvSpPr>
        <p:spPr>
          <a:xfrm>
            <a:off x="1295033" y="1628777"/>
            <a:ext cx="10463438" cy="496857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table</a:t>
            </a:r>
            <a:endParaRPr lang="en-GB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851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Qui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391031" y="569913"/>
            <a:ext cx="10463438" cy="2055300"/>
          </a:xfrm>
          <a:prstGeom prst="rect">
            <a:avLst/>
          </a:prstGeom>
        </p:spPr>
        <p:txBody>
          <a:bodyPr anchor="ctr" anchorCtr="0"/>
          <a:lstStyle>
            <a:lvl1pPr marL="114300" indent="0" algn="ctr">
              <a:buNone/>
              <a:defRPr sz="4000"/>
            </a:lvl1pPr>
          </a:lstStyle>
          <a:p>
            <a:pPr lvl="0"/>
            <a:r>
              <a:rPr lang="en-GB" dirty="0"/>
              <a:t>Question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2" hasCustomPrompt="1"/>
          </p:nvPr>
        </p:nvSpPr>
        <p:spPr>
          <a:xfrm>
            <a:off x="1463039" y="2861852"/>
            <a:ext cx="4673056" cy="1503362"/>
          </a:xfrm>
          <a:prstGeom prst="rect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6894758" y="2861852"/>
            <a:ext cx="4673056" cy="1503362"/>
          </a:xfrm>
          <a:prstGeom prst="rect">
            <a:avLst/>
          </a:prstGeom>
          <a:solidFill>
            <a:srgbClr val="0000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8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1463038" y="4718959"/>
            <a:ext cx="4673056" cy="1503362"/>
          </a:xfrm>
          <a:prstGeom prst="rect">
            <a:avLst/>
          </a:prstGeom>
          <a:solidFill>
            <a:srgbClr val="9933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894758" y="4718959"/>
            <a:ext cx="4673056" cy="1503362"/>
          </a:xfrm>
          <a:prstGeom prst="rect">
            <a:avLst/>
          </a:prstGeom>
          <a:solidFill>
            <a:srgbClr val="00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6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19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Oth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1"/>
          </p:nvPr>
        </p:nvSpPr>
        <p:spPr>
          <a:xfrm>
            <a:off x="1295033" y="548680"/>
            <a:ext cx="10463438" cy="60486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5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Confid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23241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Rate your confidence: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861283" y="2129666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0328" y="2129666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12239" y="2129666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003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29529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5341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41153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21236" y="764705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87340" y="764705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79356" y="764705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/>
          </p:nvPr>
        </p:nvSpPr>
        <p:spPr>
          <a:xfrm>
            <a:off x="1421466" y="1502305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Font typeface="+mj-lt"/>
              <a:buNone/>
              <a:defRPr sz="2800"/>
            </a:lvl1pPr>
            <a:lvl2pPr marL="352425" indent="-238125">
              <a:buFont typeface="+mj-lt"/>
              <a:buAutoNum type="arabicPeriod"/>
              <a:defRPr/>
            </a:lvl2pPr>
            <a:lvl3pPr marL="352425" indent="-238125">
              <a:buFont typeface="+mj-lt"/>
              <a:buAutoNum type="arabicPeriod"/>
              <a:defRPr/>
            </a:lvl3pPr>
            <a:lvl4pPr marL="352425" indent="-238125">
              <a:buFont typeface="+mj-lt"/>
              <a:buAutoNum type="arabicPeriod"/>
              <a:defRPr/>
            </a:lvl4pPr>
            <a:lvl5pPr marL="352425" indent="-238125">
              <a:buFont typeface="+mj-lt"/>
              <a:buAutoNum type="arabicPeriod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7"/>
          </p:nvPr>
        </p:nvSpPr>
        <p:spPr>
          <a:xfrm>
            <a:off x="4979586" y="1502305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8540330" y="1498852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15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Performa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19239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57282" y="2129666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06326" y="2129666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08237" y="2129666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824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19239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19239" y="2944117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9239" y="2123857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14347" y="3768319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4895228" y="217274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4887846" y="299695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18"/>
          </p:nvPr>
        </p:nvSpPr>
        <p:spPr>
          <a:xfrm>
            <a:off x="4887846" y="382116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/>
          <a:p>
            <a:pPr algn="ctr"/>
            <a:fld id="{6DC3214A-211A-4A7D-8030-F3E6DC29A2FE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5325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Work + Fast Tr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23241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pic>
        <p:nvPicPr>
          <p:cNvPr id="1026" name="Picture 2" descr="http://4vector.com/i/free-vector-blue-car-clip-art_111362_Blue_Car_clip_art_high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261" y="5445224"/>
            <a:ext cx="2516863" cy="115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5951208" y="5445224"/>
            <a:ext cx="3335766" cy="523220"/>
          </a:xfrm>
          <a:prstGeom prst="rect">
            <a:avLst/>
          </a:prstGeom>
          <a:noFill/>
        </p:spPr>
        <p:txBody>
          <a:bodyPr wrap="square" lIns="144000" rtlCol="0">
            <a:spAutoFit/>
          </a:bodyPr>
          <a:lstStyle/>
          <a:p>
            <a:r>
              <a:rPr lang="en-GB" sz="2800" b="1" dirty="0">
                <a:solidFill>
                  <a:srgbClr val="2F2B20"/>
                </a:solidFill>
              </a:rPr>
              <a:t>Fast Track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9"/>
          </p:nvPr>
        </p:nvSpPr>
        <p:spPr>
          <a:xfrm>
            <a:off x="5951208" y="5982364"/>
            <a:ext cx="5488909" cy="513461"/>
          </a:xfrm>
          <a:prstGeom prst="rect">
            <a:avLst/>
          </a:prstGeom>
        </p:spPr>
        <p:txBody>
          <a:bodyPr lIns="0">
            <a:no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23241" y="2944117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23241" y="2123857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18348" y="3768319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23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4799230" y="217274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4791848" y="299695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6"/>
          <p:cNvSpPr>
            <a:spLocks noGrp="1"/>
          </p:cNvSpPr>
          <p:nvPr>
            <p:ph type="body" sz="quarter" idx="18"/>
          </p:nvPr>
        </p:nvSpPr>
        <p:spPr>
          <a:xfrm>
            <a:off x="4791848" y="382116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5719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ctr"/>
            <a:fld id="{9EF24218-CF50-4DEE-A2C8-93D7C48C851B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pic>
        <p:nvPicPr>
          <p:cNvPr id="5" name="Picture 4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59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584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566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59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584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566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 userDrawn="1"/>
        </p:nvSpPr>
        <p:spPr>
          <a:xfrm>
            <a:off x="2638822" y="476672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Which Learning APP(s) did you use today?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1633947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Resilience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5018072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Empathy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8542054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Awareness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1633947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Collaboration</a:t>
            </a:r>
          </a:p>
        </p:txBody>
      </p:sp>
      <p:sp>
        <p:nvSpPr>
          <p:cNvPr id="22" name="TextBox 21"/>
          <p:cNvSpPr txBox="1"/>
          <p:nvPr userDrawn="1"/>
        </p:nvSpPr>
        <p:spPr>
          <a:xfrm>
            <a:off x="5018072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Creativity</a:t>
            </a:r>
          </a:p>
        </p:txBody>
      </p:sp>
      <p:sp>
        <p:nvSpPr>
          <p:cNvPr id="23" name="TextBox 22"/>
          <p:cNvSpPr txBox="1"/>
          <p:nvPr userDrawn="1"/>
        </p:nvSpPr>
        <p:spPr>
          <a:xfrm>
            <a:off x="8542054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Independence</a:t>
            </a:r>
          </a:p>
        </p:txBody>
      </p:sp>
    </p:spTree>
    <p:extLst>
      <p:ext uri="{BB962C8B-B14F-4D97-AF65-F5344CB8AC3E}">
        <p14:creationId xmlns:p14="http://schemas.microsoft.com/office/powerpoint/2010/main" val="11573210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Plen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195617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57283" y="2529048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06328" y="2529048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08237" y="2529048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1927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09831" y="359898"/>
            <a:ext cx="9874235" cy="1472184"/>
          </a:xfrm>
          <a:prstGeom prst="rect">
            <a:avLst/>
          </a:prstGeo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09831" y="1850064"/>
            <a:ext cx="9874235" cy="1752600"/>
          </a:xfrm>
          <a:prstGeom prst="rect">
            <a:avLst/>
          </a:prstGeo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74578" y="6305550"/>
            <a:ext cx="2844430" cy="476250"/>
          </a:xfrm>
          <a:prstGeom prst="rect">
            <a:avLst/>
          </a:prstGeom>
        </p:spPr>
        <p:txBody>
          <a:bodyPr/>
          <a:lstStyle/>
          <a:p>
            <a:fld id="{BEDBB917-1DED-47EB-A08B-8DEAEA4421FC}" type="datetimeFigureOut">
              <a:rPr lang="en-GB" smtClean="0"/>
              <a:pPr/>
              <a:t>11/02/2019</a:t>
            </a:fld>
            <a:endParaRPr lang="en-GB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>
          <a:xfrm>
            <a:off x="7619008" y="6305550"/>
            <a:ext cx="3860297" cy="4762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D0C-CA63-43DA-A3B0-BE1BBD585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17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312" y="8885"/>
            <a:ext cx="95930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75" y="5597889"/>
            <a:ext cx="959306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0484350" y="5940789"/>
            <a:ext cx="1562743" cy="800579"/>
            <a:chOff x="0" y="0"/>
            <a:chExt cx="2378562" cy="1138793"/>
          </a:xfrm>
        </p:grpSpPr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638" t="48219" r="35910" b="44736"/>
            <a:stretch/>
          </p:blipFill>
          <p:spPr bwMode="auto">
            <a:xfrm>
              <a:off x="0" y="639519"/>
              <a:ext cx="1688555" cy="25244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3" name="Picture 12"/>
            <p:cNvPicPr>
              <a:picLocks noChangeAspect="1"/>
            </p:cNvPicPr>
            <p:nvPr userDrawn="1"/>
          </p:nvPicPr>
          <p:blipFill rotWithShape="1">
            <a:blip r:embed="rId1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801" t="11115" r="4403" b="57104"/>
            <a:stretch/>
          </p:blipFill>
          <p:spPr bwMode="auto">
            <a:xfrm>
              <a:off x="1587578" y="0"/>
              <a:ext cx="790984" cy="1138793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14" name="TextBox 13"/>
          <p:cNvSpPr txBox="1"/>
          <p:nvPr/>
        </p:nvSpPr>
        <p:spPr>
          <a:xfrm rot="16200000">
            <a:off x="-1738987" y="2976917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34D29993-F7E6-4123-B670-CE221344C87E}" type="datetime2">
              <a:rPr lang="en-GB" sz="2000" smtClean="0">
                <a:solidFill>
                  <a:srgbClr val="FFFFFF"/>
                </a:solidFill>
              </a:rPr>
              <a:pPr/>
              <a:t>Monday, 11 February 2019</a:t>
            </a:fld>
            <a:endParaRPr lang="en-GB" sz="2000" dirty="0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186985" y="5758226"/>
            <a:ext cx="5405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chemeClr val="bg1"/>
                </a:solidFill>
              </a:defRPr>
            </a:lvl1pPr>
          </a:lstStyle>
          <a:p>
            <a:pPr algn="ctr"/>
            <a:fld id="{9EF24218-CF50-4DEE-A2C8-93D7C48C851B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211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2" r:id="rId15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670" y="1700808"/>
            <a:ext cx="10657184" cy="1472184"/>
          </a:xfrm>
        </p:spPr>
        <p:txBody>
          <a:bodyPr/>
          <a:lstStyle/>
          <a:p>
            <a:pPr algn="ctr"/>
            <a:r>
              <a:rPr lang="en-GB" sz="5400" dirty="0"/>
              <a:t>Bishop of Winchester Academy</a:t>
            </a:r>
            <a:br>
              <a:rPr lang="en-GB" sz="5400" dirty="0"/>
            </a:br>
            <a:r>
              <a:rPr lang="en-GB" sz="5400" dirty="0"/>
              <a:t>Maths Department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9470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2679" y="548680"/>
            <a:ext cx="10441388" cy="1224136"/>
          </a:xfrm>
        </p:spPr>
        <p:txBody>
          <a:bodyPr/>
          <a:lstStyle/>
          <a:p>
            <a:pPr algn="ctr"/>
            <a:r>
              <a:rPr lang="en-GB" sz="6600" dirty="0"/>
              <a:t>We offer two GCSEs to Y11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D0C-CA63-43DA-A3B0-BE1BBD585C4C}" type="slidenum">
              <a:rPr lang="en-GB" smtClean="0"/>
              <a:pPr/>
              <a:t>2</a:t>
            </a:fld>
            <a:endParaRPr lang="en-GB"/>
          </a:p>
        </p:txBody>
      </p:sp>
      <p:sp>
        <p:nvSpPr>
          <p:cNvPr id="6" name="Text Box 2"/>
          <p:cNvSpPr txBox="1"/>
          <p:nvPr/>
        </p:nvSpPr>
        <p:spPr>
          <a:xfrm>
            <a:off x="1666829" y="2276873"/>
            <a:ext cx="3204241" cy="3846478"/>
          </a:xfrm>
          <a:prstGeom prst="rect">
            <a:avLst/>
          </a:prstGeom>
          <a:solidFill>
            <a:srgbClr val="92D05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GCSE Maths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Higher &amp; Foundation </a:t>
            </a:r>
            <a:b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tiers available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Sets 1-4: Higher tier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Sets 5-9: Foundation tier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Tiers reviewed regularly, final decision made shortly</a:t>
            </a:r>
            <a:endParaRPr lang="en-GB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5"/>
          <p:cNvSpPr txBox="1"/>
          <p:nvPr/>
        </p:nvSpPr>
        <p:spPr>
          <a:xfrm>
            <a:off x="8327454" y="2276872"/>
            <a:ext cx="3096344" cy="3846478"/>
          </a:xfrm>
          <a:prstGeom prst="rect">
            <a:avLst/>
          </a:prstGeom>
          <a:solidFill>
            <a:srgbClr val="00B0F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Level 2 Certificate in Further Maths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Entry made for some 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 1 students only</a:t>
            </a:r>
          </a:p>
        </p:txBody>
      </p:sp>
      <p:sp>
        <p:nvSpPr>
          <p:cNvPr id="8" name="Text Box 2"/>
          <p:cNvSpPr txBox="1"/>
          <p:nvPr/>
        </p:nvSpPr>
        <p:spPr>
          <a:xfrm>
            <a:off x="4991927" y="2276872"/>
            <a:ext cx="3204241" cy="3846478"/>
          </a:xfrm>
          <a:prstGeom prst="rect">
            <a:avLst/>
          </a:prstGeom>
          <a:solidFill>
            <a:srgbClr val="FFC00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GCSE Statistics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Higher &amp; Foundation </a:t>
            </a:r>
            <a:b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tiers available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to certain students who are missing one or more options</a:t>
            </a:r>
            <a:endParaRPr lang="en-GB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587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3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2206774" y="188640"/>
            <a:ext cx="7920880" cy="1080120"/>
          </a:xfrm>
          <a:prstGeom prst="rect">
            <a:avLst/>
          </a:prstGeom>
          <a:solidFill>
            <a:srgbClr val="CC99FF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Maths Homework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06774" y="1916832"/>
            <a:ext cx="7920880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/>
              <a:t>Students are set a weekly past exam paper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Will take around 90 minutes to complete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Compulsory, after-school catch-up sessions if homework is not submitted on time or is of an unacceptable standard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algn="ctr"/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 expectations – no excuses!</a:t>
            </a:r>
          </a:p>
          <a:p>
            <a:pPr algn="ctr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384050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4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2206774" y="188640"/>
            <a:ext cx="7920880" cy="1080120"/>
          </a:xfrm>
          <a:prstGeom prst="rect">
            <a:avLst/>
          </a:prstGeom>
          <a:solidFill>
            <a:srgbClr val="FFFF0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Maths Equipment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6774" y="1772816"/>
            <a:ext cx="7920880" cy="44012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800" b="1" dirty="0"/>
              <a:t>Students need to arrive fully equipped with a </a:t>
            </a:r>
            <a:r>
              <a:rPr lang="en-GB" sz="2800" b="1" u="sng" dirty="0"/>
              <a:t>scientific </a:t>
            </a:r>
            <a:r>
              <a:rPr lang="en-GB" sz="2800" b="1" dirty="0"/>
              <a:t>calculator every Maths lesson. Students need a full set of maths equipment at home in order to be able to complete the weekly homework tasks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Calculators can be purchased through SQUID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Other maths equipment can be purchased in the department from your child’s Maths teacher at break or lunch time</a:t>
            </a:r>
            <a:endParaRPr lang="en-GB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12864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88640"/>
            <a:ext cx="8008305" cy="1080120"/>
          </a:xfrm>
          <a:prstGeom prst="rect">
            <a:avLst/>
          </a:prstGeom>
          <a:solidFill>
            <a:srgbClr val="92D05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 information (GCSE Maths only)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206774" y="1916832"/>
            <a:ext cx="7920880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/>
              <a:t>Mock exam dates: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Week beginning 25/02/2019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r>
              <a:rPr lang="en-GB" sz="2800" b="1" dirty="0"/>
              <a:t>Final exam dates: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Paper 1: 21/05/2019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Paper 2: 06/06/2019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Paper 1: 11/06/2019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736403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6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88640"/>
            <a:ext cx="8008305" cy="1080120"/>
          </a:xfrm>
          <a:prstGeom prst="rect">
            <a:avLst/>
          </a:prstGeom>
          <a:solidFill>
            <a:srgbClr val="00B0F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107000"/>
              </a:lnSpc>
              <a:spcAft>
                <a:spcPts val="800"/>
              </a:spcAft>
              <a:defRPr sz="20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n-GB" sz="2800" dirty="0">
                <a:latin typeface="+mn-lt"/>
                <a:ea typeface="+mn-ea"/>
                <a:cs typeface="+mn-cs"/>
              </a:rPr>
              <a:t>Revision Materials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206774" y="1916832"/>
            <a:ext cx="7920880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/>
              <a:t>Available on SQUID: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Revision guide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Workbook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Exam practice questions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r>
              <a:rPr lang="en-GB" sz="2800" i="1" dirty="0"/>
              <a:t>Ensure that the correct tier of entry is selected, ask your child’s Maths teacher for advice if you are unsure about this.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804072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7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88640"/>
            <a:ext cx="8008305" cy="1080120"/>
          </a:xfrm>
          <a:prstGeom prst="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4000" b="1"/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GB" sz="2800" dirty="0">
                <a:solidFill>
                  <a:schemeClr val="tx1"/>
                </a:solidFill>
              </a:rPr>
              <a:t>After - School Support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206774" y="1916832"/>
            <a:ext cx="7920880" cy="3539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/>
              <a:t>Thursdays in the Maths department: 3pm - 4pm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Help with homework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Support with revision plans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r>
              <a:rPr lang="en-GB" sz="2800" i="1" dirty="0"/>
              <a:t>Although your child’s teacher may not be ‘on duty’ there will always be several staff members available to help with Foundation and Higher tier questions</a:t>
            </a:r>
          </a:p>
          <a:p>
            <a:endParaRPr lang="en-GB" sz="2800" i="1" dirty="0"/>
          </a:p>
        </p:txBody>
      </p:sp>
    </p:spTree>
    <p:extLst>
      <p:ext uri="{BB962C8B-B14F-4D97-AF65-F5344CB8AC3E}">
        <p14:creationId xmlns:p14="http://schemas.microsoft.com/office/powerpoint/2010/main" val="2467499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8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2206774" y="188640"/>
            <a:ext cx="7920880" cy="1080120"/>
          </a:xfrm>
          <a:prstGeom prst="rect">
            <a:avLst/>
          </a:prstGeom>
          <a:solidFill>
            <a:srgbClr val="CC99FF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Revision Strategies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62758" y="1916832"/>
            <a:ext cx="8424936" cy="35548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500" b="1" dirty="0"/>
              <a:t>Ensure that your child attends every lesson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500" b="1" dirty="0"/>
              <a:t>Ensure that your child does their homework every week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500" b="1" dirty="0"/>
              <a:t>Support your child when catch-ups are necessary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500" b="1" dirty="0"/>
              <a:t>Encourage your child to attend on Thursdays at 3pm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500" b="1" dirty="0"/>
              <a:t>Buy the revision materials on </a:t>
            </a:r>
            <a:r>
              <a:rPr lang="en-GB" sz="2500" b="1" dirty="0" err="1"/>
              <a:t>sQuid</a:t>
            </a:r>
            <a:endParaRPr lang="en-GB" sz="2500" b="1" dirty="0"/>
          </a:p>
          <a:p>
            <a:pPr marL="514350" indent="-514350">
              <a:buFont typeface="+mj-lt"/>
              <a:buAutoNum type="arabicPeriod"/>
            </a:pPr>
            <a:r>
              <a:rPr lang="en-GB" sz="2500" b="1" dirty="0"/>
              <a:t>Work through the GCSE checklists (see website)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500" b="1" dirty="0"/>
              <a:t>Contact individual teachers with any questions/concerns</a:t>
            </a:r>
          </a:p>
          <a:p>
            <a:pPr marL="514350" indent="-514350">
              <a:buFont typeface="+mj-lt"/>
              <a:buAutoNum type="arabicPeriod"/>
            </a:pPr>
            <a:endParaRPr lang="en-GB" sz="2500" b="1" dirty="0"/>
          </a:p>
          <a:p>
            <a:pPr algn="ctr"/>
            <a:endParaRPr lang="en-GB" sz="2500" dirty="0"/>
          </a:p>
        </p:txBody>
      </p:sp>
    </p:spTree>
    <p:extLst>
      <p:ext uri="{BB962C8B-B14F-4D97-AF65-F5344CB8AC3E}">
        <p14:creationId xmlns:p14="http://schemas.microsoft.com/office/powerpoint/2010/main" val="271853341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BOWA CMO">
  <a:themeElements>
    <a:clrScheme name="TBOWA">
      <a:dk1>
        <a:srgbClr val="2F2B20"/>
      </a:dk1>
      <a:lt1>
        <a:srgbClr val="FFFFFF"/>
      </a:lt1>
      <a:dk2>
        <a:srgbClr val="660012"/>
      </a:dk2>
      <a:lt2>
        <a:srgbClr val="D8D8D8"/>
      </a:lt2>
      <a:accent1>
        <a:srgbClr val="7F7F7F"/>
      </a:accent1>
      <a:accent2>
        <a:srgbClr val="A5A5A5"/>
      </a:accent2>
      <a:accent3>
        <a:srgbClr val="BFBFBF"/>
      </a:accent3>
      <a:accent4>
        <a:srgbClr val="D8D8D8"/>
      </a:accent4>
      <a:accent5>
        <a:srgbClr val="F2F2F2"/>
      </a:accent5>
      <a:accent6>
        <a:srgbClr val="FFFFFF"/>
      </a:accent6>
      <a:hlink>
        <a:srgbClr val="7F7F7F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BOWA" id="{3E9224E0-F0EC-4F24-9B04-AE7778E27389}" vid="{467F5FCD-998E-4810-8B6E-C9321AEB08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TBOWA CMO</Template>
  <TotalTime>2489</TotalTime>
  <Words>312</Words>
  <Application>Microsoft Office PowerPoint</Application>
  <PresentationFormat>Custom</PresentationFormat>
  <Paragraphs>61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1_TBOWA CMO</vt:lpstr>
      <vt:lpstr>Bishop of Winchester Academy Maths Department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Bishop of Wnchester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Factorising Expressions</dc:title>
  <dc:creator>Toby Gilbert</dc:creator>
  <cp:lastModifiedBy>Louisa Peddle</cp:lastModifiedBy>
  <cp:revision>134</cp:revision>
  <dcterms:created xsi:type="dcterms:W3CDTF">2015-09-18T11:37:16Z</dcterms:created>
  <dcterms:modified xsi:type="dcterms:W3CDTF">2019-02-11T15:51:08Z</dcterms:modified>
</cp:coreProperties>
</file>