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324" r:id="rId4"/>
    <p:sldId id="351" r:id="rId5"/>
    <p:sldId id="350" r:id="rId6"/>
    <p:sldId id="353" r:id="rId7"/>
    <p:sldId id="357" r:id="rId8"/>
    <p:sldId id="354" r:id="rId9"/>
    <p:sldId id="352" r:id="rId10"/>
    <p:sldId id="370" r:id="rId11"/>
    <p:sldId id="359" r:id="rId12"/>
    <p:sldId id="363" r:id="rId13"/>
    <p:sldId id="372" r:id="rId14"/>
    <p:sldId id="367" r:id="rId15"/>
  </p:sldIdLst>
  <p:sldSz cx="6858000" cy="9144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444" autoAdjust="0"/>
  </p:normalViewPr>
  <p:slideViewPr>
    <p:cSldViewPr>
      <p:cViewPr varScale="1">
        <p:scale>
          <a:sx n="45" d="100"/>
          <a:sy n="45" d="100"/>
        </p:scale>
        <p:origin x="2424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4543B67-FE3B-4B74-8E04-E64AAC9EE7E8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71BBC30-DECB-4B80-AFC0-553252C58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6658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70097B-0CE0-4339-AB4B-51528D7E26B1}" type="slidenum">
              <a:rPr lang="en-GB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4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69802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DD06D24-7345-4507-966B-01B8AD34D246}" type="slidenum">
              <a:rPr lang="en-GB"/>
              <a:pPr>
                <a:spcBef>
                  <a:spcPct val="0"/>
                </a:spcBef>
              </a:pPr>
              <a:t>5</a:t>
            </a:fld>
            <a:endParaRPr lang="en-GB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07950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ED315-4C89-41DB-99B3-7DD5BCB1E943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D59A8-85A4-4A2B-8580-8B8B4F2965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165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60BF0-340B-4224-91C8-CF3D844A6339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DE31D-231C-4F6D-8AD8-3839979C21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726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C4922-2281-4E31-9530-C7B27BDE159C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44F33-7EFD-46A3-971C-866D892FE3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68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44FEB-71C5-4DE5-A79F-107FFD1C6C53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D5E0B-54F0-4C22-BA7C-C7E8D305E5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483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5361D-4BBF-4DAE-B0EA-AE79A1A30BB9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7A493-F0A6-4E9E-8F7E-5B0343F70E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386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B0948-2F9A-407C-82B2-1861F97D90F4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FE328-D10F-4198-8CEA-EF3AFA7AF4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59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6A1BF-FCDC-4F73-9109-6725BAF61B7F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6FC40-A4DF-4AA8-9F92-8DDB420E7C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30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F9F5D-3C0F-4DAC-9CB6-847717E27B7D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914F7-3776-4E01-9985-ADE0A3A515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73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C86A0-89D6-4866-9D59-2B142128A4AC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1C6C9-CD1F-4615-8243-8CEC11BF22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479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88137-7A93-439E-9532-0E3C38265F81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ECCAE-82CB-4DE4-AD00-7F5FF4B1F7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644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3F8DC-E961-408C-A1AC-37C883CCACE7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D4BB3-A406-4AAC-BCF3-874B25904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4573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446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7340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1981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7801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680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7091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088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5146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6907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3726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926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3E3369-F4E5-4CF8-A5B7-91D08BFE550E}" type="datetimeFigureOut">
              <a:rPr lang="en-US"/>
              <a:pPr>
                <a:defRPr/>
              </a:pPr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DBCB22A-5F88-49DD-A797-18AEF8BD2C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14D3CB84-EBA5-4CC3-A7E6-8D476275758B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28/06/2020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864D41C4-47E3-475F-AD42-476581AEA2D3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63249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ng.com/videos/search?q=Feliz+cumpleanos+song&amp;&amp;view=detail&amp;mid=9DF8E9DCACE98519CFA39DF8E9DCACE98519CFA3&amp;rvsmid=A2C2ECEAF2B5A2AAAE4BA2C2ECEAF2B5A2AAAE4B&amp;FORM=VDQVAP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50069" y="3498057"/>
            <a:ext cx="5829300" cy="1960562"/>
          </a:xfrm>
          <a:prstGeom prst="rect">
            <a:avLst/>
          </a:prstGeo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10000" dirty="0" err="1">
                <a:latin typeface="Showcard Gothic" panose="04020904020102020604" pitchFamily="82" charset="0"/>
                <a:ea typeface="+mj-ea"/>
                <a:cs typeface="+mj-cs"/>
              </a:rPr>
              <a:t>Espa</a:t>
            </a:r>
            <a:r>
              <a:rPr lang="en-US" sz="10000" dirty="0" err="1">
                <a:latin typeface="Showcard Gothic" panose="04020904020102020604" pitchFamily="82" charset="0"/>
                <a:ea typeface="+mj-ea"/>
                <a:cs typeface="Arial" charset="0"/>
              </a:rPr>
              <a:t>ñol</a:t>
            </a:r>
            <a:endParaRPr lang="en-US" sz="10000" dirty="0">
              <a:latin typeface="Showcard Gothic" panose="04020904020102020604" pitchFamily="82" charset="0"/>
              <a:ea typeface="+mj-ea"/>
              <a:cs typeface="Arial" charset="0"/>
            </a:endParaRPr>
          </a:p>
        </p:txBody>
      </p:sp>
      <p:sp>
        <p:nvSpPr>
          <p:cNvPr id="3075" name="Rectangle 3"/>
          <p:cNvSpPr txBox="1">
            <a:spLocks noChangeArrowheads="1"/>
          </p:cNvSpPr>
          <p:nvPr/>
        </p:nvSpPr>
        <p:spPr bwMode="auto">
          <a:xfrm>
            <a:off x="550069" y="5181600"/>
            <a:ext cx="5279231" cy="126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dirty="0" smtClean="0">
                <a:latin typeface="Kristen ITC" panose="03050502040202030202" pitchFamily="66" charset="0"/>
              </a:rPr>
              <a:t>Year 6 Spanish transition booklet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652963" y="8675688"/>
            <a:ext cx="22050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sz="1800">
                <a:cs typeface="Arial" panose="020B0604020202020204" pitchFamily="34" charset="0"/>
              </a:rPr>
              <a:t>© </a:t>
            </a:r>
            <a:r>
              <a:rPr lang="en-US" sz="1800" b="1">
                <a:latin typeface="Bradley Hand ITC" panose="03070402050302030203" pitchFamily="66" charset="0"/>
                <a:cs typeface="Arial" panose="020B0604020202020204" pitchFamily="34" charset="0"/>
              </a:rPr>
              <a:t>Rha</a:t>
            </a: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912" y="7674408"/>
            <a:ext cx="1656184" cy="1405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768" y="167994"/>
            <a:ext cx="4615671" cy="3266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423" name="Group 2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9401324"/>
              </p:ext>
            </p:extLst>
          </p:nvPr>
        </p:nvGraphicFramePr>
        <p:xfrm>
          <a:off x="260648" y="179512"/>
          <a:ext cx="6264696" cy="4720344"/>
        </p:xfrm>
        <a:graphic>
          <a:graphicData uri="http://schemas.openxmlformats.org/drawingml/2006/table">
            <a:tbl>
              <a:tblPr/>
              <a:tblGrid>
                <a:gridCol w="5304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0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16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Table of Contents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Slide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6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Cómo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saludar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(Greetings)</a:t>
                      </a: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3-4</a:t>
                      </a: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6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Los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números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1-31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(Numbers 1-31)</a:t>
                      </a: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5-6</a:t>
                      </a: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6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¿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Cuántos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años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tienes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? 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(How old are you?)</a:t>
                      </a: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911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Los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meses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del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año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(The months of the year)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y los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días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de la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semana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(The days of the week)</a:t>
                      </a: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1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Los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días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de la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semana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(The days of the week) 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y los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números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1-31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(Numbers 1-31)</a:t>
                      </a: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1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Los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meses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y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las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estaciones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(The months and the seasons)</a:t>
                      </a: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6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Las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fechas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(Dates)</a:t>
                      </a: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612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Los </a:t>
                      </a: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cumpleaños</a:t>
                      </a: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(Birthdays)</a:t>
                      </a:r>
                      <a:endParaRPr kumimoji="0" lang="en-GB" sz="17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11-12</a:t>
                      </a: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6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Repaso</a:t>
                      </a:r>
                      <a:r>
                        <a:rPr kumimoji="0" lang="en-GB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(Revision)</a:t>
                      </a: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</a:t>
                      </a:r>
                      <a:endParaRPr kumimoji="0" lang="en-GB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812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397" name="Group 173"/>
          <p:cNvGraphicFramePr>
            <a:graphicFrameLocks noGrp="1"/>
          </p:cNvGraphicFramePr>
          <p:nvPr>
            <p:extLst/>
          </p:nvPr>
        </p:nvGraphicFramePr>
        <p:xfrm>
          <a:off x="250825" y="250825"/>
          <a:ext cx="6273800" cy="8737600"/>
        </p:xfrm>
        <a:graphic>
          <a:graphicData uri="http://schemas.openxmlformats.org/drawingml/2006/table">
            <a:tbl>
              <a:tblPr/>
              <a:tblGrid>
                <a:gridCol w="313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6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Como </a:t>
                      </a:r>
                      <a:r>
                        <a:rPr kumimoji="0" lang="en-GB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saludar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Greetings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¡Buenos 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días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!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Good morning!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¡Buenas tardes!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Good afternoon!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¡Buenas noches!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Good evening!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¡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Hola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!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Hello!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¡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Adiós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! 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Goodbye!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¡Hasta luego!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Bye!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por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favor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                           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please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gracias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thank you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1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¿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Cómo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estás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? OR ¿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Qué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tal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?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How are you?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¿Cómo está Usted?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How are you? (formal)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Estoy…..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 am…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fenomenal                                                                                                 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great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bien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good/fine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regular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ok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mal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bad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9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¡fatal!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awful!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6385321" y="8604448"/>
            <a:ext cx="500063" cy="4286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78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AutoShape 5"/>
          <p:cNvSpPr>
            <a:spLocks noChangeArrowheads="1"/>
          </p:cNvSpPr>
          <p:nvPr/>
        </p:nvSpPr>
        <p:spPr bwMode="auto">
          <a:xfrm>
            <a:off x="643419" y="2467412"/>
            <a:ext cx="1704975" cy="685800"/>
          </a:xfrm>
          <a:prstGeom prst="wedgeEllipseCallout">
            <a:avLst>
              <a:gd name="adj1" fmla="val 83519"/>
              <a:gd name="adj2" fmla="val 54398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GB" sz="2400" smtClean="0">
                <a:solidFill>
                  <a:prstClr val="black"/>
                </a:solidFill>
                <a:latin typeface="Tahoma" panose="020B0604030504040204" pitchFamily="34" charset="0"/>
              </a:rPr>
              <a:t>¡H_l_!</a:t>
            </a:r>
            <a:endParaRPr lang="en-GB" sz="2400" smtClean="0">
              <a:solidFill>
                <a:prstClr val="black"/>
              </a:solidFill>
            </a:endParaRPr>
          </a:p>
        </p:txBody>
      </p:sp>
      <p:sp>
        <p:nvSpPr>
          <p:cNvPr id="17412" name="AutoShape 6"/>
          <p:cNvSpPr>
            <a:spLocks noChangeArrowheads="1"/>
          </p:cNvSpPr>
          <p:nvPr/>
        </p:nvSpPr>
        <p:spPr bwMode="auto">
          <a:xfrm>
            <a:off x="58962" y="6405512"/>
            <a:ext cx="3429000" cy="647700"/>
          </a:xfrm>
          <a:prstGeom prst="wedgeEllipseCallout">
            <a:avLst>
              <a:gd name="adj1" fmla="val 63546"/>
              <a:gd name="adj2" fmla="val 53921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GB" sz="2200" b="1" smtClean="0">
                <a:solidFill>
                  <a:prstClr val="black"/>
                </a:solidFill>
                <a:latin typeface="Tahoma" panose="020B0604030504040204" pitchFamily="34" charset="0"/>
              </a:rPr>
              <a:t>¿C_m_ e_t_s?</a:t>
            </a:r>
            <a:endParaRPr lang="en-GB" sz="2200" b="1" smtClean="0">
              <a:solidFill>
                <a:prstClr val="black"/>
              </a:solidFill>
            </a:endParaRPr>
          </a:p>
        </p:txBody>
      </p:sp>
      <p:sp>
        <p:nvSpPr>
          <p:cNvPr id="17413" name="AutoShape 7"/>
          <p:cNvSpPr>
            <a:spLocks noChangeArrowheads="1"/>
          </p:cNvSpPr>
          <p:nvPr/>
        </p:nvSpPr>
        <p:spPr bwMode="auto">
          <a:xfrm>
            <a:off x="2938942" y="3812695"/>
            <a:ext cx="1584325" cy="720725"/>
          </a:xfrm>
          <a:prstGeom prst="wedgeEllipseCallout">
            <a:avLst>
              <a:gd name="adj1" fmla="val -37074"/>
              <a:gd name="adj2" fmla="val 1315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US" sz="2400" smtClean="0">
                <a:solidFill>
                  <a:prstClr val="black"/>
                </a:solidFill>
                <a:cs typeface="Arial" panose="020B0604020202020204" pitchFamily="34" charset="0"/>
              </a:rPr>
              <a:t>¡</a:t>
            </a:r>
            <a:r>
              <a:rPr lang="en-GB" sz="2400" smtClean="0">
                <a:solidFill>
                  <a:prstClr val="black"/>
                </a:solidFill>
              </a:rPr>
              <a:t>A_ió_!</a:t>
            </a:r>
          </a:p>
        </p:txBody>
      </p:sp>
      <p:sp>
        <p:nvSpPr>
          <p:cNvPr id="17414" name="AutoShape 8"/>
          <p:cNvSpPr>
            <a:spLocks noChangeArrowheads="1"/>
          </p:cNvSpPr>
          <p:nvPr/>
        </p:nvSpPr>
        <p:spPr bwMode="auto">
          <a:xfrm>
            <a:off x="410057" y="5131911"/>
            <a:ext cx="2803525" cy="795338"/>
          </a:xfrm>
          <a:prstGeom prst="wedgeEllipseCallout">
            <a:avLst>
              <a:gd name="adj1" fmla="val 37704"/>
              <a:gd name="adj2" fmla="val 114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GB" sz="1800" smtClean="0">
                <a:solidFill>
                  <a:prstClr val="black"/>
                </a:solidFill>
                <a:latin typeface="Tahoma" panose="020B0604030504040204" pitchFamily="34" charset="0"/>
              </a:rPr>
              <a:t>Estoy m_ _ bien</a:t>
            </a:r>
            <a:endParaRPr lang="en-GB" sz="1800" smtClean="0">
              <a:solidFill>
                <a:prstClr val="black"/>
              </a:solidFill>
            </a:endParaRPr>
          </a:p>
        </p:txBody>
      </p:sp>
      <p:sp>
        <p:nvSpPr>
          <p:cNvPr id="17415" name="AutoShape 9"/>
          <p:cNvSpPr>
            <a:spLocks noChangeArrowheads="1"/>
          </p:cNvSpPr>
          <p:nvPr/>
        </p:nvSpPr>
        <p:spPr bwMode="auto">
          <a:xfrm>
            <a:off x="410057" y="7867339"/>
            <a:ext cx="2171700" cy="685800"/>
          </a:xfrm>
          <a:prstGeom prst="wedgeEllipseCallout">
            <a:avLst>
              <a:gd name="adj1" fmla="val 17838"/>
              <a:gd name="adj2" fmla="val -150694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Tahoma" panose="020B0604030504040204" pitchFamily="34" charset="0"/>
              </a:rPr>
              <a:t>Estoy</a:t>
            </a:r>
            <a:r>
              <a:rPr lang="en-GB" sz="1800" dirty="0" smtClean="0">
                <a:solidFill>
                  <a:prstClr val="black"/>
                </a:solidFill>
                <a:latin typeface="Tahoma" panose="020B0604030504040204" pitchFamily="34" charset="0"/>
              </a:rPr>
              <a:t> </a:t>
            </a:r>
            <a:r>
              <a:rPr lang="en-GB" sz="1800" dirty="0" err="1" smtClean="0">
                <a:solidFill>
                  <a:prstClr val="black"/>
                </a:solidFill>
                <a:latin typeface="Tahoma" panose="020B0604030504040204" pitchFamily="34" charset="0"/>
              </a:rPr>
              <a:t>r_g_l_r</a:t>
            </a:r>
            <a:endParaRPr lang="en-GB" sz="1800" dirty="0" smtClean="0">
              <a:solidFill>
                <a:prstClr val="black"/>
              </a:solidFill>
            </a:endParaRPr>
          </a:p>
        </p:txBody>
      </p:sp>
      <p:sp>
        <p:nvSpPr>
          <p:cNvPr id="17416" name="AutoShape 10"/>
          <p:cNvSpPr>
            <a:spLocks noChangeArrowheads="1"/>
          </p:cNvSpPr>
          <p:nvPr/>
        </p:nvSpPr>
        <p:spPr bwMode="auto">
          <a:xfrm>
            <a:off x="3332100" y="5850896"/>
            <a:ext cx="2262188" cy="685800"/>
          </a:xfrm>
          <a:prstGeom prst="wedgeEllipseCallout">
            <a:avLst>
              <a:gd name="adj1" fmla="val -36597"/>
              <a:gd name="adj2" fmla="val 86111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GB" sz="1800" smtClean="0">
                <a:solidFill>
                  <a:prstClr val="black"/>
                </a:solidFill>
                <a:latin typeface="Tahoma" panose="020B0604030504040204" pitchFamily="34" charset="0"/>
              </a:rPr>
              <a:t>Estoy b_ _ _</a:t>
            </a:r>
            <a:endParaRPr lang="en-GB" sz="1800" smtClean="0">
              <a:solidFill>
                <a:prstClr val="black"/>
              </a:solidFill>
            </a:endParaRPr>
          </a:p>
        </p:txBody>
      </p:sp>
      <p:sp>
        <p:nvSpPr>
          <p:cNvPr id="17417" name="AutoShape 11"/>
          <p:cNvSpPr>
            <a:spLocks noChangeArrowheads="1"/>
          </p:cNvSpPr>
          <p:nvPr/>
        </p:nvSpPr>
        <p:spPr bwMode="auto">
          <a:xfrm>
            <a:off x="2938942" y="8066141"/>
            <a:ext cx="1828800" cy="685800"/>
          </a:xfrm>
          <a:prstGeom prst="wedgeEllipseCallout">
            <a:avLst>
              <a:gd name="adj1" fmla="val -41667"/>
              <a:gd name="adj2" fmla="val -10578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Tahoma" panose="020B0604030504040204" pitchFamily="34" charset="0"/>
              </a:rPr>
              <a:t>Estoy</a:t>
            </a:r>
            <a:r>
              <a:rPr lang="en-GB" sz="1800" dirty="0" smtClean="0">
                <a:solidFill>
                  <a:prstClr val="black"/>
                </a:solidFill>
                <a:latin typeface="Tahoma" panose="020B0604030504040204" pitchFamily="34" charset="0"/>
              </a:rPr>
              <a:t> m_ _</a:t>
            </a:r>
            <a:endParaRPr lang="en-GB" sz="1800" dirty="0" smtClean="0">
              <a:solidFill>
                <a:prstClr val="black"/>
              </a:solidFill>
            </a:endParaRPr>
          </a:p>
        </p:txBody>
      </p:sp>
      <p:sp>
        <p:nvSpPr>
          <p:cNvPr id="17418" name="AutoShape 12"/>
          <p:cNvSpPr>
            <a:spLocks noChangeArrowheads="1"/>
          </p:cNvSpPr>
          <p:nvPr/>
        </p:nvSpPr>
        <p:spPr bwMode="auto">
          <a:xfrm>
            <a:off x="4463194" y="6665023"/>
            <a:ext cx="2171700" cy="685800"/>
          </a:xfrm>
          <a:prstGeom prst="wedgeEllipseCallout">
            <a:avLst>
              <a:gd name="adj1" fmla="val -67981"/>
              <a:gd name="adj2" fmla="val -4861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GB" sz="1800" smtClean="0">
                <a:solidFill>
                  <a:prstClr val="black"/>
                </a:solidFill>
                <a:latin typeface="Tahoma" panose="020B0604030504040204" pitchFamily="34" charset="0"/>
              </a:rPr>
              <a:t>Fe_o_e_a_</a:t>
            </a:r>
            <a:endParaRPr lang="en-GB" sz="1800" smtClean="0">
              <a:solidFill>
                <a:prstClr val="black"/>
              </a:solidFill>
            </a:endParaRPr>
          </a:p>
        </p:txBody>
      </p:sp>
      <p:sp>
        <p:nvSpPr>
          <p:cNvPr id="17419" name="AutoShape 13"/>
          <p:cNvSpPr>
            <a:spLocks noChangeArrowheads="1"/>
          </p:cNvSpPr>
          <p:nvPr/>
        </p:nvSpPr>
        <p:spPr bwMode="auto">
          <a:xfrm>
            <a:off x="5124927" y="7819961"/>
            <a:ext cx="1257300" cy="571500"/>
          </a:xfrm>
          <a:prstGeom prst="wedgeEllipseCallout">
            <a:avLst>
              <a:gd name="adj1" fmla="val -65278"/>
              <a:gd name="adj2" fmla="val -105556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GB" sz="1800" smtClean="0">
                <a:solidFill>
                  <a:prstClr val="black"/>
                </a:solidFill>
                <a:latin typeface="Tahoma" panose="020B0604030504040204" pitchFamily="34" charset="0"/>
              </a:rPr>
              <a:t>Fa_ a_</a:t>
            </a:r>
            <a:endParaRPr lang="en-GB" sz="1800" smtClean="0">
              <a:solidFill>
                <a:prstClr val="black"/>
              </a:solidFill>
            </a:endParaRPr>
          </a:p>
        </p:txBody>
      </p:sp>
      <p:sp>
        <p:nvSpPr>
          <p:cNvPr id="17420" name="AutoShape 14"/>
          <p:cNvSpPr>
            <a:spLocks noChangeArrowheads="1"/>
          </p:cNvSpPr>
          <p:nvPr/>
        </p:nvSpPr>
        <p:spPr bwMode="auto">
          <a:xfrm>
            <a:off x="3202912" y="2180625"/>
            <a:ext cx="2160588" cy="938213"/>
          </a:xfrm>
          <a:prstGeom prst="wedgeEllipseCallout">
            <a:avLst>
              <a:gd name="adj1" fmla="val -32662"/>
              <a:gd name="adj2" fmla="val 101866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US" sz="2400" smtClean="0">
                <a:solidFill>
                  <a:prstClr val="black"/>
                </a:solidFill>
                <a:cs typeface="Arial" panose="020B0604020202020204" pitchFamily="34" charset="0"/>
              </a:rPr>
              <a:t>¡</a:t>
            </a:r>
            <a:r>
              <a:rPr lang="en-GB" sz="2400" smtClean="0">
                <a:solidFill>
                  <a:prstClr val="black"/>
                </a:solidFill>
              </a:rPr>
              <a:t>B_en_s </a:t>
            </a:r>
            <a:br>
              <a:rPr lang="en-GB" sz="2400" smtClean="0">
                <a:solidFill>
                  <a:prstClr val="black"/>
                </a:solidFill>
              </a:rPr>
            </a:br>
            <a:r>
              <a:rPr lang="en-GB" sz="2400" smtClean="0">
                <a:solidFill>
                  <a:prstClr val="black"/>
                </a:solidFill>
              </a:rPr>
              <a:t>d_ _s!</a:t>
            </a:r>
          </a:p>
        </p:txBody>
      </p:sp>
      <p:sp>
        <p:nvSpPr>
          <p:cNvPr id="17421" name="AutoShape 15"/>
          <p:cNvSpPr>
            <a:spLocks noChangeArrowheads="1"/>
          </p:cNvSpPr>
          <p:nvPr/>
        </p:nvSpPr>
        <p:spPr bwMode="auto">
          <a:xfrm>
            <a:off x="4463194" y="2973010"/>
            <a:ext cx="2160588" cy="935037"/>
          </a:xfrm>
          <a:prstGeom prst="wedgeEllipseCallout">
            <a:avLst>
              <a:gd name="adj1" fmla="val -46843"/>
              <a:gd name="adj2" fmla="val 89324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US" sz="2400" smtClean="0">
                <a:solidFill>
                  <a:prstClr val="black"/>
                </a:solidFill>
                <a:cs typeface="Arial" panose="020B0604020202020204" pitchFamily="34" charset="0"/>
              </a:rPr>
              <a:t>¡</a:t>
            </a:r>
            <a:r>
              <a:rPr lang="en-GB" sz="2400" smtClean="0">
                <a:solidFill>
                  <a:prstClr val="black"/>
                </a:solidFill>
              </a:rPr>
              <a:t>B_en_s </a:t>
            </a:r>
            <a:br>
              <a:rPr lang="en-GB" sz="2400" smtClean="0">
                <a:solidFill>
                  <a:prstClr val="black"/>
                </a:solidFill>
              </a:rPr>
            </a:br>
            <a:r>
              <a:rPr lang="en-GB" sz="2400" smtClean="0">
                <a:solidFill>
                  <a:prstClr val="black"/>
                </a:solidFill>
              </a:rPr>
              <a:t>t_ _ d_s!</a:t>
            </a:r>
          </a:p>
        </p:txBody>
      </p:sp>
      <p:sp>
        <p:nvSpPr>
          <p:cNvPr id="17422" name="AutoShape 16"/>
          <p:cNvSpPr>
            <a:spLocks noChangeArrowheads="1"/>
          </p:cNvSpPr>
          <p:nvPr/>
        </p:nvSpPr>
        <p:spPr bwMode="auto">
          <a:xfrm>
            <a:off x="4437063" y="4266125"/>
            <a:ext cx="2160588" cy="938213"/>
          </a:xfrm>
          <a:prstGeom prst="wedgeEllipseCallout">
            <a:avLst>
              <a:gd name="adj1" fmla="val -50736"/>
              <a:gd name="adj2" fmla="val 83898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US" sz="2400" smtClean="0">
                <a:solidFill>
                  <a:prstClr val="black"/>
                </a:solidFill>
                <a:cs typeface="Arial" panose="020B0604020202020204" pitchFamily="34" charset="0"/>
              </a:rPr>
              <a:t>¡</a:t>
            </a:r>
            <a:r>
              <a:rPr lang="en-GB" sz="2400" smtClean="0">
                <a:solidFill>
                  <a:prstClr val="black"/>
                </a:solidFill>
              </a:rPr>
              <a:t>B_en_s </a:t>
            </a:r>
            <a:br>
              <a:rPr lang="en-GB" sz="2400" smtClean="0">
                <a:solidFill>
                  <a:prstClr val="black"/>
                </a:solidFill>
              </a:rPr>
            </a:br>
            <a:r>
              <a:rPr lang="en-GB" sz="2400" smtClean="0">
                <a:solidFill>
                  <a:prstClr val="black"/>
                </a:solidFill>
              </a:rPr>
              <a:t>_ oc_ e_!</a:t>
            </a:r>
          </a:p>
        </p:txBody>
      </p:sp>
      <p:sp>
        <p:nvSpPr>
          <p:cNvPr id="17423" name="AutoShape 17"/>
          <p:cNvSpPr>
            <a:spLocks noChangeArrowheads="1"/>
          </p:cNvSpPr>
          <p:nvPr/>
        </p:nvSpPr>
        <p:spPr bwMode="auto">
          <a:xfrm>
            <a:off x="151959" y="3580578"/>
            <a:ext cx="2665412" cy="935037"/>
          </a:xfrm>
          <a:prstGeom prst="wedgeEllipseCallout">
            <a:avLst>
              <a:gd name="adj1" fmla="val 38269"/>
              <a:gd name="adj2" fmla="val 8372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n-US" sz="2400" smtClean="0">
                <a:solidFill>
                  <a:prstClr val="black"/>
                </a:solidFill>
                <a:cs typeface="Arial" panose="020B0604020202020204" pitchFamily="34" charset="0"/>
              </a:rPr>
              <a:t>¡H_ s_ a </a:t>
            </a:r>
            <a:br>
              <a:rPr lang="en-US" sz="2400" smtClean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US" sz="2400" smtClean="0">
                <a:solidFill>
                  <a:prstClr val="black"/>
                </a:solidFill>
                <a:cs typeface="Arial" panose="020B0604020202020204" pitchFamily="34" charset="0"/>
              </a:rPr>
              <a:t>l_ _ go!</a:t>
            </a:r>
            <a:endParaRPr lang="en-GB" sz="2400" smtClean="0">
              <a:solidFill>
                <a:prstClr val="black"/>
              </a:solidFill>
            </a:endParaRPr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-11285" y="31181"/>
            <a:ext cx="6786506" cy="252376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en-GB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to introduce yourself in Spanish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 basic conversation that you will frequently use in Spanish lessons at TBOWA.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Using the previous slide, fill 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gaps to form words/phrases that are used to introduce yourself in Spanish. 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2) Then using the look, write, cover, check method,  memorise 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en-GB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72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417" name="Group 2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130320"/>
              </p:ext>
            </p:extLst>
          </p:nvPr>
        </p:nvGraphicFramePr>
        <p:xfrm>
          <a:off x="1143000" y="285555"/>
          <a:ext cx="4733925" cy="7964579"/>
        </p:xfrm>
        <a:graphic>
          <a:graphicData uri="http://schemas.openxmlformats.org/drawingml/2006/table">
            <a:tbl>
              <a:tblPr/>
              <a:tblGrid>
                <a:gridCol w="630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dieciseis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diecisiete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tres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dieciocho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cuatro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diecinueve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cinco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9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seis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veintiuno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siete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veintid</a:t>
                      </a: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ós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ocho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veintitr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és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nueve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veinticuatro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diez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veinticinco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once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veintiseis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doce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veintisiete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trece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veintiocho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catorce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veintinueve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quince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treinta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8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treinta y uno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3914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itchFamily="18" charset="0"/>
                          <a:cs typeface="Arial" panose="020B0604020202020204" pitchFamily="34" charset="0"/>
                        </a:rPr>
                        <a:t>La primavera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itchFamily="18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Spring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0543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itchFamily="18" charset="0"/>
                          <a:cs typeface="Arial" panose="020B0604020202020204" pitchFamily="34" charset="0"/>
                        </a:rPr>
                        <a:t>El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itchFamily="18" charset="0"/>
                          <a:cs typeface="Arial" panose="020B0604020202020204" pitchFamily="34" charset="0"/>
                        </a:rPr>
                        <a:t>verano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itchFamily="18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Summer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134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</a:t>
                      </a:r>
                      <a:r>
                        <a:rPr lang="en-GB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otoño</a:t>
                      </a:r>
                      <a:endParaRPr lang="en-US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Fall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4" name="Text Box 11"/>
          <p:cNvSpPr txBox="1">
            <a:spLocks noChangeArrowheads="1"/>
          </p:cNvSpPr>
          <p:nvPr/>
        </p:nvSpPr>
        <p:spPr bwMode="auto">
          <a:xfrm rot="16200000">
            <a:off x="-2020659" y="4037011"/>
            <a:ext cx="4880263" cy="46166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Numbers 1 – 31 and seasons</a:t>
            </a:r>
            <a:endParaRPr lang="en-GB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43000" y="8319842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El </a:t>
            </a:r>
            <a:r>
              <a:rPr lang="en-GB" dirty="0" err="1" smtClean="0"/>
              <a:t>invierno</a:t>
            </a:r>
            <a:r>
              <a:rPr lang="en-GB" dirty="0" smtClean="0"/>
              <a:t>              Winter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21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-11285" y="-36512"/>
            <a:ext cx="6786506" cy="126188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n-GB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números</a:t>
            </a: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1 – 31</a:t>
            </a:r>
            <a:b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Write the numbers in words in the table. Use the syllable square to help you.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788820"/>
              </p:ext>
            </p:extLst>
          </p:nvPr>
        </p:nvGraphicFramePr>
        <p:xfrm>
          <a:off x="620688" y="1223041"/>
          <a:ext cx="5337969" cy="2601600"/>
        </p:xfrm>
        <a:graphic>
          <a:graphicData uri="http://schemas.openxmlformats.org/drawingml/2006/table">
            <a:tbl>
              <a:tblPr/>
              <a:tblGrid>
                <a:gridCol w="8896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6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96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9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96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96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18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ez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cu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tor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cin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dos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479207"/>
              </p:ext>
            </p:extLst>
          </p:nvPr>
        </p:nvGraphicFramePr>
        <p:xfrm>
          <a:off x="285550" y="3966895"/>
          <a:ext cx="6192836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82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8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82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82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= </a:t>
                      </a:r>
                      <a:r>
                        <a:rPr lang="en-GB" sz="20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cuatro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=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260648" y="5652120"/>
            <a:ext cx="8569325" cy="547211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diez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diez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0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veinte</a:t>
            </a:r>
            <a:endParaRPr lang="en-GB" sz="20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veinte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seis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doce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doce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treinta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uno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diez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diez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diez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veinte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ocho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treinta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tres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treinta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cinco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treinta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ocho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Make up your own!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732" y="5144288"/>
            <a:ext cx="68492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400" b="1" dirty="0" smtClean="0">
                <a:cs typeface="Arial" panose="020B0604020202020204" pitchFamily="34" charset="0"/>
              </a:rPr>
              <a:t>B </a:t>
            </a:r>
            <a:r>
              <a:rPr lang="en-GB" dirty="0" smtClean="0">
                <a:cs typeface="Arial" panose="020B0604020202020204" pitchFamily="34" charset="0"/>
              </a:rPr>
              <a:t>Do the calculations and write the answers as a Spanish word.</a:t>
            </a:r>
            <a:endParaRPr lang="en-GB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5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461" name="Group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5506353"/>
              </p:ext>
            </p:extLst>
          </p:nvPr>
        </p:nvGraphicFramePr>
        <p:xfrm>
          <a:off x="260649" y="323850"/>
          <a:ext cx="6264695" cy="5151432"/>
        </p:xfrm>
        <a:graphic>
          <a:graphicData uri="http://schemas.openxmlformats.org/drawingml/2006/table">
            <a:tbl>
              <a:tblPr/>
              <a:tblGrid>
                <a:gridCol w="3133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14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Los </a:t>
                      </a: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meses</a:t>
                      </a: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del </a:t>
                      </a: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ño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The months of the year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enero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January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febrero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February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marzo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March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abril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April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mayo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junio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June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julio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July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agosto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August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septiembre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September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octubre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October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noviembre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November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6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diciembre</a:t>
                      </a:r>
                    </a:p>
                  </a:txBody>
                  <a:tcPr marT="45723" marB="4572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December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58462" name="Group 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958436"/>
              </p:ext>
            </p:extLst>
          </p:nvPr>
        </p:nvGraphicFramePr>
        <p:xfrm>
          <a:off x="260648" y="5708650"/>
          <a:ext cx="6264695" cy="3170240"/>
        </p:xfrm>
        <a:graphic>
          <a:graphicData uri="http://schemas.openxmlformats.org/drawingml/2006/table">
            <a:tbl>
              <a:tblPr/>
              <a:tblGrid>
                <a:gridCol w="3133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14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Los </a:t>
                      </a:r>
                      <a:r>
                        <a:rPr kumimoji="0" lang="en-GB" sz="2000" b="1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</a:t>
                      </a:r>
                      <a:r>
                        <a:rPr kumimoji="0" lang="en-GB" sz="2000" b="1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ías</a:t>
                      </a:r>
                      <a:r>
                        <a:rPr kumimoji="0" lang="en-GB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de la </a:t>
                      </a:r>
                      <a:r>
                        <a:rPr kumimoji="0" lang="en-GB" sz="2000" b="1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semana</a:t>
                      </a:r>
                      <a:endParaRPr kumimoji="0" lang="en-GB" sz="2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The days of the week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lunes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Monday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martes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Tuesday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miércoles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Wednesday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jueves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Thursday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viernes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Friday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sábado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Saturday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domingo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Sunday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242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2" y="1739341"/>
            <a:ext cx="6699008" cy="458415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0688" y="6472045"/>
            <a:ext cx="3429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b="1" dirty="0"/>
              <a:t>Vertical</a:t>
            </a:r>
          </a:p>
          <a:p>
            <a:r>
              <a:rPr lang="en-GB" dirty="0"/>
              <a:t>1 Monday</a:t>
            </a:r>
          </a:p>
          <a:p>
            <a:r>
              <a:rPr lang="en-GB" dirty="0"/>
              <a:t>2 ten</a:t>
            </a:r>
          </a:p>
          <a:p>
            <a:r>
              <a:rPr lang="en-GB" dirty="0"/>
              <a:t>3 Sunday</a:t>
            </a:r>
          </a:p>
          <a:p>
            <a:r>
              <a:rPr lang="en-GB" dirty="0"/>
              <a:t>4 sixteen</a:t>
            </a:r>
          </a:p>
          <a:p>
            <a:r>
              <a:rPr lang="en-GB" dirty="0"/>
              <a:t>5 fourteen</a:t>
            </a:r>
          </a:p>
          <a:p>
            <a:r>
              <a:rPr lang="en-GB" dirty="0"/>
              <a:t>6 twenty seven</a:t>
            </a:r>
          </a:p>
        </p:txBody>
      </p:sp>
      <p:sp>
        <p:nvSpPr>
          <p:cNvPr id="4" name="Rectangle 3"/>
          <p:cNvSpPr/>
          <p:nvPr/>
        </p:nvSpPr>
        <p:spPr>
          <a:xfrm>
            <a:off x="3717032" y="6450113"/>
            <a:ext cx="3429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b="1" dirty="0"/>
              <a:t>Horizontal</a:t>
            </a:r>
          </a:p>
          <a:p>
            <a:r>
              <a:rPr lang="en-GB" sz="2000" dirty="0"/>
              <a:t>1 twelve</a:t>
            </a:r>
          </a:p>
          <a:p>
            <a:r>
              <a:rPr lang="en-GB" sz="2000" dirty="0"/>
              <a:t>2 fifteen</a:t>
            </a:r>
          </a:p>
          <a:p>
            <a:r>
              <a:rPr lang="en-GB" sz="2000" dirty="0"/>
              <a:t>3 five</a:t>
            </a:r>
          </a:p>
          <a:p>
            <a:r>
              <a:rPr lang="en-GB" sz="2000" dirty="0"/>
              <a:t>4 Saturday</a:t>
            </a:r>
          </a:p>
          <a:p>
            <a:r>
              <a:rPr lang="en-GB" sz="2000" dirty="0"/>
              <a:t>5 Wednesday</a:t>
            </a:r>
          </a:p>
          <a:p>
            <a:r>
              <a:rPr lang="en-GB" sz="2000" dirty="0" smtClean="0"/>
              <a:t>6 </a:t>
            </a:r>
            <a:r>
              <a:rPr lang="en-GB" sz="2000" dirty="0"/>
              <a:t>Friday</a:t>
            </a:r>
          </a:p>
          <a:p>
            <a:r>
              <a:rPr lang="en-GB" sz="2000" dirty="0" smtClean="0"/>
              <a:t>7 </a:t>
            </a:r>
            <a:r>
              <a:rPr lang="en-GB" sz="2000" dirty="0"/>
              <a:t>eleven</a:t>
            </a: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-11285" y="31181"/>
            <a:ext cx="6786506" cy="83099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Days and the week and numbers 1 - 31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Complete the crossword with the Spanish words.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8640" y="182640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119346" y="177910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18862" y="257159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92696" y="456270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132856" y="334786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140968" y="298782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429670" y="179276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08822" y="334786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581128" y="293375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2132856" y="413995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08822" y="489912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6050052" y="182640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2132856" y="571483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764704" y="2627784"/>
            <a:ext cx="0" cy="42275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212976" y="3396025"/>
            <a:ext cx="0" cy="43204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2"/>
          <p:cNvSpPr/>
          <p:nvPr/>
        </p:nvSpPr>
        <p:spPr>
          <a:xfrm>
            <a:off x="6286500" y="8643938"/>
            <a:ext cx="500063" cy="4286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21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185541"/>
              </p:ext>
            </p:extLst>
          </p:nvPr>
        </p:nvGraphicFramePr>
        <p:xfrm>
          <a:off x="571500" y="857250"/>
          <a:ext cx="5715000" cy="28940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5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5768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primavera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32" marB="4573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</a:t>
                      </a:r>
                      <a:r>
                        <a:rPr lang="en-GB" sz="2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verano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32" marB="4573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63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</a:t>
                      </a:r>
                      <a:r>
                        <a:rPr lang="en-GB" sz="2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otoño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32" marB="4573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</a:t>
                      </a:r>
                      <a:r>
                        <a:rPr lang="en-GB" sz="2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invierno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32" marB="4573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733" name="TextBox 2"/>
          <p:cNvSpPr txBox="1">
            <a:spLocks noChangeArrowheads="1"/>
          </p:cNvSpPr>
          <p:nvPr/>
        </p:nvSpPr>
        <p:spPr bwMode="auto">
          <a:xfrm>
            <a:off x="2708920" y="1857375"/>
            <a:ext cx="1357312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en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estaciones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35" name="Picture 30" descr="TN00687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4286250"/>
            <a:ext cx="849312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6" name="Picture 31" descr="BD06807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3819525"/>
            <a:ext cx="5715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7" name="Picture 32" descr="NA01293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214813"/>
            <a:ext cx="4064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8" name="Picture 33" descr="SO00739_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3786188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9" name="Picture 34" descr="SO02016_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4198938"/>
            <a:ext cx="73025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0" name="Picture 35" descr="BD06074_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3786188"/>
            <a:ext cx="7635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1" name="Picture 24" descr="NA00865_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143375"/>
            <a:ext cx="514350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2" name="Picture 25" descr="j007883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786188"/>
            <a:ext cx="663575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3" name="Picture 26" descr="AN02338_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4214813"/>
            <a:ext cx="4318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4" name="Picture 27" descr="SO00728_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3786188"/>
            <a:ext cx="711200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5" name="Picture 28" descr="NA01357_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4286250"/>
            <a:ext cx="642937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6" name="Picture 29" descr="BD05647_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3857625"/>
            <a:ext cx="57150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" name="Group 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9785053"/>
              </p:ext>
            </p:extLst>
          </p:nvPr>
        </p:nvGraphicFramePr>
        <p:xfrm>
          <a:off x="111013" y="5230044"/>
          <a:ext cx="6486341" cy="1584960"/>
        </p:xfrm>
        <a:graphic>
          <a:graphicData uri="http://schemas.openxmlformats.org/drawingml/2006/table">
            <a:tbl>
              <a:tblPr/>
              <a:tblGrid>
                <a:gridCol w="497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0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79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0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79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79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04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798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9798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04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9798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0048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9798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585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5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5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5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99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" name="Text Box 78"/>
          <p:cNvSpPr txBox="1">
            <a:spLocks noChangeArrowheads="1"/>
          </p:cNvSpPr>
          <p:nvPr/>
        </p:nvSpPr>
        <p:spPr bwMode="auto">
          <a:xfrm>
            <a:off x="146050" y="6871508"/>
            <a:ext cx="335438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dirty="0" err="1" smtClean="0"/>
              <a:t>cinco</a:t>
            </a:r>
            <a:r>
              <a:rPr lang="en-GB" sz="2000" dirty="0" smtClean="0"/>
              <a:t> </a:t>
            </a:r>
            <a:r>
              <a:rPr lang="en-GB" sz="2000" dirty="0"/>
              <a:t>+ </a:t>
            </a:r>
            <a:r>
              <a:rPr lang="en-GB" sz="2000" dirty="0" err="1"/>
              <a:t>cinco</a:t>
            </a:r>
            <a:r>
              <a:rPr lang="en-GB" sz="2000" dirty="0"/>
              <a:t> = ………	</a:t>
            </a:r>
            <a:r>
              <a:rPr lang="en-GB" sz="2000" dirty="0">
                <a:sym typeface="Wingdings" panose="05000000000000000000" pitchFamily="2" charset="2"/>
              </a:rPr>
              <a:t>  </a:t>
            </a:r>
          </a:p>
          <a:p>
            <a:pPr>
              <a:spcBef>
                <a:spcPct val="50000"/>
              </a:spcBef>
            </a:pPr>
            <a:r>
              <a:rPr lang="en-GB" sz="2000" dirty="0" err="1">
                <a:sym typeface="Wingdings" panose="05000000000000000000" pitchFamily="2" charset="2"/>
              </a:rPr>
              <a:t>diez</a:t>
            </a:r>
            <a:r>
              <a:rPr lang="en-GB" sz="2000" dirty="0">
                <a:sym typeface="Wingdings" panose="05000000000000000000" pitchFamily="2" charset="2"/>
              </a:rPr>
              <a:t> + once = </a:t>
            </a:r>
            <a:r>
              <a:rPr lang="en-GB" sz="2000" dirty="0"/>
              <a:t>………	</a:t>
            </a:r>
            <a:r>
              <a:rPr lang="en-GB" sz="2000" dirty="0" smtClean="0">
                <a:sym typeface="Wingdings" panose="05000000000000000000" pitchFamily="2" charset="2"/>
              </a:rPr>
              <a:t></a:t>
            </a:r>
            <a:endParaRPr lang="en-GB" sz="2000" dirty="0">
              <a:sym typeface="Wingdings" panose="05000000000000000000" pitchFamily="2" charset="2"/>
            </a:endParaRPr>
          </a:p>
          <a:p>
            <a:pPr>
              <a:spcBef>
                <a:spcPct val="50000"/>
              </a:spcBef>
            </a:pPr>
            <a:r>
              <a:rPr lang="en-GB" sz="2000" dirty="0" err="1">
                <a:sym typeface="Wingdings" panose="05000000000000000000" pitchFamily="2" charset="2"/>
              </a:rPr>
              <a:t>diez</a:t>
            </a:r>
            <a:r>
              <a:rPr lang="en-GB" sz="2000" dirty="0">
                <a:sym typeface="Wingdings" panose="05000000000000000000" pitchFamily="2" charset="2"/>
              </a:rPr>
              <a:t> + </a:t>
            </a:r>
            <a:r>
              <a:rPr lang="en-GB" sz="2000" dirty="0" err="1">
                <a:sym typeface="Wingdings" panose="05000000000000000000" pitchFamily="2" charset="2"/>
              </a:rPr>
              <a:t>cuatro</a:t>
            </a:r>
            <a:r>
              <a:rPr lang="en-GB" sz="2000" dirty="0">
                <a:sym typeface="Wingdings" panose="05000000000000000000" pitchFamily="2" charset="2"/>
              </a:rPr>
              <a:t> = </a:t>
            </a:r>
            <a:r>
              <a:rPr lang="en-GB" sz="2000" dirty="0"/>
              <a:t>………</a:t>
            </a:r>
            <a:r>
              <a:rPr lang="en-GB" sz="2000" dirty="0">
                <a:sym typeface="Wingdings" panose="05000000000000000000" pitchFamily="2" charset="2"/>
              </a:rPr>
              <a:t> 	</a:t>
            </a:r>
          </a:p>
          <a:p>
            <a:pPr>
              <a:spcBef>
                <a:spcPct val="50000"/>
              </a:spcBef>
            </a:pPr>
            <a:r>
              <a:rPr lang="en-GB" sz="2000" dirty="0" err="1">
                <a:sym typeface="Wingdings" panose="05000000000000000000" pitchFamily="2" charset="2"/>
              </a:rPr>
              <a:t>diez</a:t>
            </a:r>
            <a:r>
              <a:rPr lang="en-GB" sz="2000" dirty="0">
                <a:sym typeface="Wingdings" panose="05000000000000000000" pitchFamily="2" charset="2"/>
              </a:rPr>
              <a:t> – </a:t>
            </a:r>
            <a:r>
              <a:rPr lang="en-GB" sz="2000" dirty="0" err="1">
                <a:sym typeface="Wingdings" panose="05000000000000000000" pitchFamily="2" charset="2"/>
              </a:rPr>
              <a:t>uno</a:t>
            </a:r>
            <a:r>
              <a:rPr lang="en-GB" sz="2000" dirty="0">
                <a:sym typeface="Wingdings" panose="05000000000000000000" pitchFamily="2" charset="2"/>
              </a:rPr>
              <a:t> = </a:t>
            </a:r>
            <a:r>
              <a:rPr lang="en-GB" sz="2000" dirty="0"/>
              <a:t>………	</a:t>
            </a:r>
            <a:r>
              <a:rPr lang="en-GB" sz="2000" dirty="0" smtClean="0">
                <a:sym typeface="Wingdings" panose="05000000000000000000" pitchFamily="2" charset="2"/>
              </a:rPr>
              <a:t></a:t>
            </a:r>
            <a:endParaRPr lang="en-GB" sz="2000" dirty="0">
              <a:sym typeface="Wingdings" panose="05000000000000000000" pitchFamily="2" charset="2"/>
            </a:endParaRPr>
          </a:p>
          <a:p>
            <a:pPr>
              <a:spcBef>
                <a:spcPct val="50000"/>
              </a:spcBef>
            </a:pPr>
            <a:r>
              <a:rPr lang="en-GB" sz="2000" dirty="0" err="1">
                <a:sym typeface="Wingdings" panose="05000000000000000000" pitchFamily="2" charset="2"/>
              </a:rPr>
              <a:t>diez</a:t>
            </a:r>
            <a:r>
              <a:rPr lang="en-GB" sz="2000" dirty="0">
                <a:sym typeface="Wingdings" panose="05000000000000000000" pitchFamily="2" charset="2"/>
              </a:rPr>
              <a:t> + </a:t>
            </a:r>
            <a:r>
              <a:rPr lang="en-GB" sz="2000" dirty="0" err="1">
                <a:sym typeface="Wingdings" panose="05000000000000000000" pitchFamily="2" charset="2"/>
              </a:rPr>
              <a:t>cinco</a:t>
            </a:r>
            <a:r>
              <a:rPr lang="en-GB" sz="2000" dirty="0">
                <a:sym typeface="Wingdings" panose="05000000000000000000" pitchFamily="2" charset="2"/>
              </a:rPr>
              <a:t> = </a:t>
            </a:r>
            <a:r>
              <a:rPr lang="en-GB" sz="2000" dirty="0"/>
              <a:t>………	</a:t>
            </a:r>
            <a:r>
              <a:rPr lang="en-GB" sz="2000" dirty="0" smtClean="0">
                <a:sym typeface="Wingdings" panose="05000000000000000000" pitchFamily="2" charset="2"/>
              </a:rPr>
              <a:t></a:t>
            </a:r>
            <a:endParaRPr lang="en-GB" sz="2000" dirty="0">
              <a:sym typeface="Wingdings" panose="05000000000000000000" pitchFamily="2" charset="2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40481" y="23142"/>
            <a:ext cx="79200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cs typeface="Arial" panose="020B0604020202020204" pitchFamily="34" charset="0"/>
              </a:rPr>
              <a:t>Months and Seasons</a:t>
            </a:r>
            <a:endParaRPr lang="en-US" sz="2800" b="1" dirty="0">
              <a:cs typeface="Arial" panose="020B0604020202020204" pitchFamily="34" charset="0"/>
            </a:endParaRPr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0" y="330969"/>
            <a:ext cx="6786506" cy="5847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Write the twelve months in the correct season box.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82184" y="4633912"/>
            <a:ext cx="6786506" cy="5847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Do the calculations and discover the secret month.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40113" y="7078022"/>
            <a:ext cx="3263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five answers give you five letters which spell the month of ____________ in Spanish.</a:t>
            </a:r>
            <a:endParaRPr lang="en-GB" dirty="0"/>
          </a:p>
        </p:txBody>
      </p:sp>
      <p:sp>
        <p:nvSpPr>
          <p:cNvPr id="24" name="Rounded Rectangle 23"/>
          <p:cNvSpPr/>
          <p:nvPr/>
        </p:nvSpPr>
        <p:spPr>
          <a:xfrm>
            <a:off x="6286500" y="8643938"/>
            <a:ext cx="500063" cy="4286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55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64" y="967276"/>
            <a:ext cx="7115100" cy="8094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atin typeface="ComicSansMS"/>
              </a:rPr>
              <a:t>15.2 				el </a:t>
            </a:r>
            <a:r>
              <a:rPr lang="es-ES" sz="2000" dirty="0">
                <a:latin typeface="ComicSansMS"/>
              </a:rPr>
              <a:t>primero de julio</a:t>
            </a:r>
          </a:p>
          <a:p>
            <a:r>
              <a:rPr lang="es-ES" sz="2000" dirty="0">
                <a:latin typeface="ComicSansMS"/>
              </a:rPr>
              <a:t>10.10 </a:t>
            </a:r>
            <a:r>
              <a:rPr lang="es-ES" sz="2000" dirty="0" smtClean="0">
                <a:latin typeface="ComicSansMS"/>
              </a:rPr>
              <a:t>				el </a:t>
            </a:r>
            <a:r>
              <a:rPr lang="es-ES" sz="2000" dirty="0">
                <a:latin typeface="ComicSansMS"/>
              </a:rPr>
              <a:t>diez de octubre</a:t>
            </a:r>
          </a:p>
          <a:p>
            <a:r>
              <a:rPr lang="es-ES" sz="2000" dirty="0" smtClean="0">
                <a:latin typeface="ComicSansMS"/>
              </a:rPr>
              <a:t>27.11 				el </a:t>
            </a:r>
            <a:r>
              <a:rPr lang="es-ES" sz="2000" dirty="0">
                <a:latin typeface="ComicSansMS"/>
              </a:rPr>
              <a:t>doce de septiembre</a:t>
            </a:r>
          </a:p>
          <a:p>
            <a:r>
              <a:rPr lang="es-ES" sz="2000" dirty="0">
                <a:latin typeface="ComicSansMS"/>
              </a:rPr>
              <a:t>4.3 </a:t>
            </a:r>
            <a:r>
              <a:rPr lang="es-ES" sz="2000" dirty="0" smtClean="0">
                <a:latin typeface="ComicSansMS"/>
              </a:rPr>
              <a:t>				el </a:t>
            </a:r>
            <a:r>
              <a:rPr lang="es-ES" sz="2000" dirty="0">
                <a:latin typeface="ComicSansMS"/>
              </a:rPr>
              <a:t>quince de agosto</a:t>
            </a:r>
          </a:p>
          <a:p>
            <a:r>
              <a:rPr lang="es-ES" sz="2000" dirty="0" smtClean="0">
                <a:latin typeface="ComicSansMS"/>
              </a:rPr>
              <a:t>22.5 				el quince </a:t>
            </a:r>
            <a:r>
              <a:rPr lang="es-ES" sz="2000" dirty="0">
                <a:latin typeface="ComicSansMS"/>
              </a:rPr>
              <a:t>de febrero</a:t>
            </a:r>
          </a:p>
          <a:p>
            <a:r>
              <a:rPr lang="es-ES" sz="2000" dirty="0">
                <a:latin typeface="ComicSansMS"/>
              </a:rPr>
              <a:t>15.8 </a:t>
            </a:r>
            <a:r>
              <a:rPr lang="es-ES" sz="2000" dirty="0" smtClean="0">
                <a:latin typeface="ComicSansMS"/>
              </a:rPr>
              <a:t>				el </a:t>
            </a:r>
            <a:r>
              <a:rPr lang="es-ES" sz="2000" dirty="0">
                <a:latin typeface="ComicSansMS"/>
              </a:rPr>
              <a:t>dos de mayo</a:t>
            </a:r>
          </a:p>
          <a:p>
            <a:r>
              <a:rPr lang="es-ES" sz="2000" dirty="0">
                <a:latin typeface="ComicSansMS"/>
              </a:rPr>
              <a:t>1.7 </a:t>
            </a:r>
            <a:r>
              <a:rPr lang="es-ES" sz="2000" dirty="0" smtClean="0">
                <a:latin typeface="ComicSansMS"/>
              </a:rPr>
              <a:t>				el </a:t>
            </a:r>
            <a:r>
              <a:rPr lang="es-ES" sz="2000" dirty="0">
                <a:latin typeface="ComicSansMS"/>
              </a:rPr>
              <a:t>veintidós de </a:t>
            </a:r>
            <a:r>
              <a:rPr lang="es-ES" sz="2000" dirty="0" smtClean="0">
                <a:latin typeface="ComicSansMS"/>
              </a:rPr>
              <a:t>mayo</a:t>
            </a:r>
            <a:endParaRPr lang="es-ES" sz="2000" dirty="0">
              <a:latin typeface="ComicSansMS"/>
            </a:endParaRPr>
          </a:p>
          <a:p>
            <a:r>
              <a:rPr lang="es-ES" sz="2000" dirty="0">
                <a:latin typeface="ComicSansMS"/>
              </a:rPr>
              <a:t>8.12 </a:t>
            </a:r>
            <a:r>
              <a:rPr lang="es-ES" sz="2000" dirty="0" smtClean="0">
                <a:latin typeface="ComicSansMS"/>
              </a:rPr>
              <a:t>				el veintisiete </a:t>
            </a:r>
            <a:r>
              <a:rPr lang="es-ES" sz="2000" dirty="0">
                <a:latin typeface="ComicSansMS"/>
              </a:rPr>
              <a:t>de noviembre</a:t>
            </a:r>
          </a:p>
          <a:p>
            <a:r>
              <a:rPr lang="es-ES" sz="2000" dirty="0">
                <a:latin typeface="ComicSansMS"/>
              </a:rPr>
              <a:t>31.1 </a:t>
            </a:r>
            <a:r>
              <a:rPr lang="es-ES" sz="2000" dirty="0" smtClean="0">
                <a:latin typeface="ComicSansMS"/>
              </a:rPr>
              <a:t>				el </a:t>
            </a:r>
            <a:r>
              <a:rPr lang="es-ES" sz="2000" dirty="0">
                <a:latin typeface="ComicSansMS"/>
              </a:rPr>
              <a:t>treinta de abril</a:t>
            </a:r>
          </a:p>
          <a:p>
            <a:r>
              <a:rPr lang="es-ES" sz="2000" dirty="0">
                <a:latin typeface="ComicSansMS"/>
              </a:rPr>
              <a:t>2.5 </a:t>
            </a:r>
            <a:r>
              <a:rPr lang="es-ES" sz="2000" dirty="0" smtClean="0">
                <a:latin typeface="ComicSansMS"/>
              </a:rPr>
              <a:t>				el </a:t>
            </a:r>
            <a:r>
              <a:rPr lang="es-ES" sz="2000" dirty="0">
                <a:latin typeface="ComicSansMS"/>
              </a:rPr>
              <a:t>treinta y uno de enero</a:t>
            </a:r>
          </a:p>
          <a:p>
            <a:r>
              <a:rPr lang="es-ES" sz="2000" dirty="0">
                <a:latin typeface="ComicSansMS"/>
              </a:rPr>
              <a:t>12.9 </a:t>
            </a:r>
            <a:r>
              <a:rPr lang="es-ES" sz="2000" dirty="0" smtClean="0">
                <a:latin typeface="ComicSansMS"/>
              </a:rPr>
              <a:t>				el </a:t>
            </a:r>
            <a:r>
              <a:rPr lang="es-ES" sz="2000" dirty="0">
                <a:latin typeface="ComicSansMS"/>
              </a:rPr>
              <a:t>cuatro de marzo</a:t>
            </a:r>
          </a:p>
          <a:p>
            <a:r>
              <a:rPr lang="es-ES" sz="2000" dirty="0">
                <a:latin typeface="ComicSansMS"/>
              </a:rPr>
              <a:t>30.4 </a:t>
            </a:r>
            <a:r>
              <a:rPr lang="es-ES" sz="2000" dirty="0" smtClean="0">
                <a:latin typeface="ComicSansMS"/>
              </a:rPr>
              <a:t>				el </a:t>
            </a:r>
            <a:r>
              <a:rPr lang="es-ES" sz="2000" dirty="0">
                <a:latin typeface="ComicSansMS"/>
              </a:rPr>
              <a:t>ocho de </a:t>
            </a:r>
            <a:r>
              <a:rPr lang="es-ES" sz="2000" dirty="0" smtClean="0">
                <a:latin typeface="ComicSansMS"/>
              </a:rPr>
              <a:t>diciembre</a:t>
            </a:r>
          </a:p>
          <a:p>
            <a:endParaRPr lang="es-ES" sz="2000" dirty="0">
              <a:latin typeface="ComicSansMS"/>
            </a:endParaRPr>
          </a:p>
          <a:p>
            <a:r>
              <a:rPr lang="en-GB" sz="2000" b="1" dirty="0" smtClean="0">
                <a:latin typeface="ComicSansMS-Bold"/>
              </a:rPr>
              <a:t/>
            </a:r>
            <a:br>
              <a:rPr lang="en-GB" sz="2000" b="1" dirty="0" smtClean="0">
                <a:latin typeface="ComicSansMS-Bold"/>
              </a:rPr>
            </a:br>
            <a:r>
              <a:rPr lang="en-GB" sz="2000" dirty="0" smtClean="0">
                <a:latin typeface="ComicSansMS"/>
              </a:rPr>
              <a:t> </a:t>
            </a:r>
            <a:r>
              <a:rPr lang="en-GB" sz="2000" dirty="0" smtClean="0">
                <a:latin typeface="ComicSansMS"/>
              </a:rPr>
              <a:t>25.3 _________________________________________</a:t>
            </a:r>
            <a:endParaRPr lang="en-GB" sz="2000" dirty="0">
              <a:latin typeface="ComicSansMS"/>
            </a:endParaRPr>
          </a:p>
          <a:p>
            <a:r>
              <a:rPr lang="en-GB" sz="2000" dirty="0" smtClean="0">
                <a:latin typeface="ComicSansMS"/>
              </a:rPr>
              <a:t> </a:t>
            </a:r>
          </a:p>
          <a:p>
            <a:r>
              <a:rPr lang="en-GB" sz="2000" dirty="0" smtClean="0">
                <a:latin typeface="ComicSansMS"/>
              </a:rPr>
              <a:t>4.10 _________________________________________</a:t>
            </a:r>
            <a:endParaRPr lang="en-GB" sz="2000" dirty="0">
              <a:latin typeface="ComicSansMS"/>
            </a:endParaRPr>
          </a:p>
          <a:p>
            <a:r>
              <a:rPr lang="en-GB" sz="2000" dirty="0" smtClean="0">
                <a:latin typeface="ComicSansMS"/>
              </a:rPr>
              <a:t> </a:t>
            </a:r>
          </a:p>
          <a:p>
            <a:r>
              <a:rPr lang="en-GB" sz="2000" dirty="0" smtClean="0">
                <a:latin typeface="ComicSansMS"/>
              </a:rPr>
              <a:t>11.2 </a:t>
            </a:r>
            <a:r>
              <a:rPr lang="en-GB" sz="2000" dirty="0" smtClean="0">
                <a:latin typeface="ComicSansMS"/>
              </a:rPr>
              <a:t>_________________________________________</a:t>
            </a:r>
            <a:endParaRPr lang="en-GB" sz="2000" dirty="0">
              <a:latin typeface="ComicSansMS"/>
            </a:endParaRPr>
          </a:p>
          <a:p>
            <a:endParaRPr lang="en-GB" sz="2000" dirty="0" smtClean="0">
              <a:latin typeface="ComicSansMS"/>
            </a:endParaRPr>
          </a:p>
          <a:p>
            <a:r>
              <a:rPr lang="en-GB" sz="2000" dirty="0" smtClean="0">
                <a:latin typeface="ComicSansMS"/>
              </a:rPr>
              <a:t> </a:t>
            </a:r>
            <a:r>
              <a:rPr lang="en-GB" sz="2000" dirty="0" smtClean="0">
                <a:latin typeface="ComicSansMS"/>
              </a:rPr>
              <a:t>3.8 __________________________________________</a:t>
            </a:r>
            <a:endParaRPr lang="en-GB" sz="2000" dirty="0">
              <a:latin typeface="ComicSansMS"/>
            </a:endParaRPr>
          </a:p>
          <a:p>
            <a:r>
              <a:rPr lang="en-GB" sz="2000" dirty="0" smtClean="0">
                <a:latin typeface="ComicSansMS"/>
              </a:rPr>
              <a:t> </a:t>
            </a:r>
          </a:p>
          <a:p>
            <a:r>
              <a:rPr lang="en-GB" sz="2000" dirty="0" smtClean="0">
                <a:latin typeface="ComicSansMS"/>
              </a:rPr>
              <a:t>27.4 </a:t>
            </a:r>
            <a:r>
              <a:rPr lang="en-GB" sz="2000" dirty="0" smtClean="0">
                <a:latin typeface="ComicSansMS"/>
              </a:rPr>
              <a:t>_________________________________________</a:t>
            </a:r>
            <a:endParaRPr lang="en-GB" sz="2000" dirty="0">
              <a:latin typeface="ComicSansMS"/>
            </a:endParaRPr>
          </a:p>
          <a:p>
            <a:r>
              <a:rPr lang="en-GB" sz="2000" dirty="0" smtClean="0">
                <a:latin typeface="ComicSansMS"/>
              </a:rPr>
              <a:t> </a:t>
            </a:r>
          </a:p>
          <a:p>
            <a:r>
              <a:rPr lang="en-GB" sz="2000" dirty="0" smtClean="0">
                <a:latin typeface="ComicSansMS"/>
              </a:rPr>
              <a:t>16.9 </a:t>
            </a:r>
            <a:r>
              <a:rPr lang="en-GB" sz="2000" dirty="0" smtClean="0">
                <a:latin typeface="ComicSansMS"/>
              </a:rPr>
              <a:t>_________________________________________</a:t>
            </a:r>
            <a:endParaRPr lang="en-GB" sz="2000" dirty="0">
              <a:latin typeface="ComicSansMS"/>
            </a:endParaRPr>
          </a:p>
          <a:p>
            <a:r>
              <a:rPr lang="en-GB" sz="2000" dirty="0" smtClean="0">
                <a:latin typeface="ComicSansMS"/>
              </a:rPr>
              <a:t> </a:t>
            </a:r>
            <a:endParaRPr lang="en-GB" sz="2000" dirty="0"/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-11285" y="31181"/>
            <a:ext cx="6786506" cy="95410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Las </a:t>
            </a:r>
            <a:r>
              <a:rPr lang="en-GB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fechas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Draw a line to match up the dates.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92696" y="1187624"/>
            <a:ext cx="3024336" cy="122413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3164" y="4813919"/>
            <a:ext cx="6824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cs typeface="Arial" panose="020B0604020202020204" pitchFamily="34" charset="0"/>
              </a:rPr>
              <a:t>B </a:t>
            </a:r>
            <a:r>
              <a:rPr lang="en-GB" dirty="0" smtClean="0">
                <a:cs typeface="Arial" panose="020B0604020202020204" pitchFamily="34" charset="0"/>
              </a:rPr>
              <a:t>Write the dates out in </a:t>
            </a:r>
            <a:r>
              <a:rPr lang="en-GB" dirty="0" smtClean="0">
                <a:cs typeface="Arial" panose="020B0604020202020204" pitchFamily="34" charset="0"/>
              </a:rPr>
              <a:t>words using the example as a model </a:t>
            </a:r>
            <a:r>
              <a:rPr lang="en-GB" sz="2000" dirty="0" smtClean="0">
                <a:cs typeface="Arial" panose="020B0604020202020204" pitchFamily="34" charset="0"/>
              </a:rPr>
              <a:t>.</a:t>
            </a:r>
            <a:endParaRPr lang="en-GB" sz="2000" dirty="0"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0434" y="5148064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e</a:t>
            </a:r>
            <a:r>
              <a:rPr lang="en-GB" sz="2400" i="1" dirty="0" smtClean="0"/>
              <a:t>l </a:t>
            </a:r>
            <a:r>
              <a:rPr lang="en-GB" sz="2400" i="1" dirty="0" err="1" smtClean="0"/>
              <a:t>veinticinco</a:t>
            </a:r>
            <a:r>
              <a:rPr lang="en-GB" sz="2400" i="1" dirty="0" smtClean="0"/>
              <a:t> de </a:t>
            </a:r>
            <a:r>
              <a:rPr lang="en-GB" sz="2400" i="1" dirty="0" err="1" smtClean="0"/>
              <a:t>marzo</a:t>
            </a:r>
            <a:endParaRPr lang="en-GB" sz="24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925302" y="5683308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e</a:t>
            </a:r>
            <a:r>
              <a:rPr lang="en-GB" sz="2400" i="1" dirty="0" smtClean="0"/>
              <a:t>l </a:t>
            </a:r>
            <a:r>
              <a:rPr lang="en-GB" sz="2400" i="1" dirty="0" smtClean="0"/>
              <a:t>                     de </a:t>
            </a:r>
            <a:endParaRPr lang="en-GB" sz="24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861688" y="6314991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 </a:t>
            </a:r>
            <a:r>
              <a:rPr lang="en-GB" sz="2400" i="1" dirty="0" smtClean="0"/>
              <a:t>           once                </a:t>
            </a:r>
            <a:r>
              <a:rPr lang="en-GB" sz="2400" i="1" dirty="0" err="1"/>
              <a:t>f</a:t>
            </a:r>
            <a:r>
              <a:rPr lang="en-GB" sz="2400" i="1" dirty="0" err="1" smtClean="0"/>
              <a:t>ebrero</a:t>
            </a:r>
            <a:r>
              <a:rPr lang="en-GB" sz="2400" i="1" dirty="0" smtClean="0"/>
              <a:t> </a:t>
            </a:r>
            <a:endParaRPr lang="en-GB" sz="24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895862" y="6874099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 </a:t>
            </a:r>
            <a:r>
              <a:rPr lang="en-GB" sz="2400" i="1" dirty="0" smtClean="0"/>
              <a:t>  el </a:t>
            </a:r>
            <a:endParaRPr lang="en-GB" sz="2400" i="1" dirty="0"/>
          </a:p>
        </p:txBody>
      </p:sp>
    </p:spTree>
    <p:extLst>
      <p:ext uri="{BB962C8B-B14F-4D97-AF65-F5344CB8AC3E}">
        <p14:creationId xmlns:p14="http://schemas.microsoft.com/office/powerpoint/2010/main" val="112083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899869" y="3704659"/>
            <a:ext cx="28525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 smtClean="0"/>
              <a:t>Cumpleaños</a:t>
            </a:r>
            <a:r>
              <a:rPr lang="en-GB" sz="2000" dirty="0" smtClean="0"/>
              <a:t> </a:t>
            </a:r>
            <a:r>
              <a:rPr lang="en-GB" sz="2000" dirty="0" err="1" smtClean="0"/>
              <a:t>feliz</a:t>
            </a: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err="1"/>
              <a:t>Cumpleaños</a:t>
            </a:r>
            <a:r>
              <a:rPr lang="en-GB" sz="2000" dirty="0"/>
              <a:t> </a:t>
            </a:r>
            <a:r>
              <a:rPr lang="en-GB" sz="2000" dirty="0" err="1"/>
              <a:t>feliz</a:t>
            </a:r>
            <a:endParaRPr lang="en-GB" sz="2000" dirty="0"/>
          </a:p>
          <a:p>
            <a:r>
              <a:rPr lang="en-GB" sz="2000" dirty="0" err="1" smtClean="0"/>
              <a:t>Te</a:t>
            </a:r>
            <a:r>
              <a:rPr lang="en-GB" sz="2000" dirty="0" smtClean="0"/>
              <a:t> </a:t>
            </a:r>
            <a:r>
              <a:rPr lang="en-GB" sz="2000" dirty="0" err="1" smtClean="0"/>
              <a:t>deseamos</a:t>
            </a:r>
            <a:r>
              <a:rPr lang="en-GB" sz="2000" dirty="0" smtClean="0"/>
              <a:t> </a:t>
            </a:r>
            <a:r>
              <a:rPr lang="en-GB" sz="2000" dirty="0" err="1" smtClean="0"/>
              <a:t>todos</a:t>
            </a: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err="1"/>
              <a:t>Cumpleaños</a:t>
            </a:r>
            <a:r>
              <a:rPr lang="en-GB" sz="2000" dirty="0"/>
              <a:t> </a:t>
            </a:r>
            <a:r>
              <a:rPr lang="en-GB" sz="2000" dirty="0" err="1" smtClean="0"/>
              <a:t>feliz</a:t>
            </a:r>
            <a:endParaRPr lang="en-GB" sz="2000" dirty="0"/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-36261" y="0"/>
            <a:ext cx="6786506" cy="169277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Happy birthday song</a:t>
            </a:r>
          </a:p>
          <a:p>
            <a:pPr eaLnBrk="1" hangingPunct="1">
              <a:spcBef>
                <a:spcPts val="0"/>
              </a:spcBef>
              <a:buFontTx/>
              <a:buNone/>
            </a:pP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Sing along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with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Happy Birthday song.  Try to memorise it so you can sing it without reading the words.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286500" y="8643938"/>
            <a:ext cx="500063" cy="4286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6589" y="2227331"/>
            <a:ext cx="64208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https://www.bing.com/videos/search?q=Feliz+cumpleanos+song&amp;&amp;</a:t>
            </a:r>
            <a:r>
              <a:rPr lang="en-GB" dirty="0" smtClean="0">
                <a:hlinkClick r:id="rId2"/>
              </a:rPr>
              <a:t>view=detail&amp;mid=9DF8E9DCACE98519CFA39DF8E9DCACE98519CFA3&amp;rvsmid=A2C2ECEAF2B5A2AAAE4BA2C2ECEAF2B5A2AAAE4B&amp;FORM=VDQVAP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300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437248"/>
              </p:ext>
            </p:extLst>
          </p:nvPr>
        </p:nvGraphicFramePr>
        <p:xfrm>
          <a:off x="218120" y="3936348"/>
          <a:ext cx="6172201" cy="50747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57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5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326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Cumpleaños</a:t>
                      </a:r>
                      <a:r>
                        <a:rPr lang="en-GB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 </a:t>
                      </a:r>
                      <a:r>
                        <a:rPr lang="en-GB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familia</a:t>
                      </a:r>
                      <a:r>
                        <a:rPr lang="en-GB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mis</a:t>
                      </a: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amigos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1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1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1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julio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agosto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septiembre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81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octubre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noviembre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diciembre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2404" marR="6240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-36261" y="0"/>
            <a:ext cx="6786506" cy="126188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s-CO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¿Cuándo es tu cumpleaños? </a:t>
            </a: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When is your birthday?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464" y="1261884"/>
            <a:ext cx="663105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cs typeface="Arial" panose="020B0604020202020204" pitchFamily="34" charset="0"/>
              </a:rPr>
              <a:t>B</a:t>
            </a:r>
            <a:r>
              <a:rPr lang="en-GB" sz="2000" dirty="0" smtClean="0">
                <a:cs typeface="Arial" panose="020B0604020202020204" pitchFamily="34" charset="0"/>
              </a:rPr>
              <a:t> </a:t>
            </a:r>
            <a:r>
              <a:rPr lang="en-GB" sz="2000" dirty="0" smtClean="0">
                <a:cs typeface="Arial" panose="020B0604020202020204" pitchFamily="34" charset="0"/>
              </a:rPr>
              <a:t>Ask five of your friends </a:t>
            </a:r>
            <a:r>
              <a:rPr lang="en-GB" sz="2000" dirty="0" smtClean="0">
                <a:cs typeface="Arial" panose="020B0604020202020204" pitchFamily="34" charset="0"/>
              </a:rPr>
              <a:t>and family </a:t>
            </a:r>
            <a:r>
              <a:rPr lang="en-GB" sz="2000" dirty="0" smtClean="0">
                <a:cs typeface="Arial" panose="020B0604020202020204" pitchFamily="34" charset="0"/>
              </a:rPr>
              <a:t>members for their birthdate.  </a:t>
            </a:r>
            <a:r>
              <a:rPr lang="en-GB" sz="2000" dirty="0" smtClean="0">
                <a:cs typeface="Arial" panose="020B0604020202020204" pitchFamily="34" charset="0"/>
              </a:rPr>
              <a:t>Then, write </a:t>
            </a:r>
            <a:r>
              <a:rPr lang="en-GB" sz="2000" dirty="0" smtClean="0">
                <a:cs typeface="Arial" panose="020B0604020202020204" pitchFamily="34" charset="0"/>
              </a:rPr>
              <a:t>their </a:t>
            </a:r>
            <a:r>
              <a:rPr lang="en-GB" sz="2000" dirty="0" smtClean="0">
                <a:cs typeface="Arial" panose="020B0604020202020204" pitchFamily="34" charset="0"/>
              </a:rPr>
              <a:t>names and the </a:t>
            </a:r>
            <a:r>
              <a:rPr lang="en-GB" sz="2000" dirty="0" smtClean="0">
                <a:cs typeface="Arial" panose="020B0604020202020204" pitchFamily="34" charset="0"/>
              </a:rPr>
              <a:t>date </a:t>
            </a:r>
            <a:r>
              <a:rPr lang="en-GB" sz="2000" dirty="0" smtClean="0">
                <a:cs typeface="Arial" panose="020B0604020202020204" pitchFamily="34" charset="0"/>
              </a:rPr>
              <a:t>of their </a:t>
            </a:r>
            <a:r>
              <a:rPr lang="en-GB" sz="2000" dirty="0" smtClean="0">
                <a:cs typeface="Arial" panose="020B0604020202020204" pitchFamily="34" charset="0"/>
              </a:rPr>
              <a:t>birthday below </a:t>
            </a:r>
            <a:r>
              <a:rPr lang="en-GB" sz="2000" dirty="0" smtClean="0">
                <a:cs typeface="Arial" panose="020B0604020202020204" pitchFamily="34" charset="0"/>
              </a:rPr>
              <a:t>in </a:t>
            </a:r>
            <a:r>
              <a:rPr lang="en-GB" sz="2000" dirty="0" smtClean="0">
                <a:cs typeface="Arial" panose="020B0604020202020204" pitchFamily="34" charset="0"/>
              </a:rPr>
              <a:t>Spanish in the calendar. </a:t>
            </a:r>
            <a:endParaRPr lang="en-GB" sz="2000" dirty="0">
              <a:cs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286500" y="8643938"/>
            <a:ext cx="500063" cy="4286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464" y="2739074"/>
            <a:ext cx="6639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Reminder about how to write a date in Spanish:</a:t>
            </a:r>
          </a:p>
          <a:p>
            <a:r>
              <a:rPr lang="en-GB" sz="2000" i="1" dirty="0" smtClean="0"/>
              <a:t>el </a:t>
            </a:r>
            <a:r>
              <a:rPr lang="en-GB" sz="2000" i="1" dirty="0" err="1" smtClean="0"/>
              <a:t>veinticinco</a:t>
            </a:r>
            <a:r>
              <a:rPr lang="en-GB" sz="2000" i="1" dirty="0" smtClean="0"/>
              <a:t> de </a:t>
            </a:r>
            <a:r>
              <a:rPr lang="en-GB" sz="2000" i="1" dirty="0" err="1" smtClean="0"/>
              <a:t>marzo</a:t>
            </a:r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421699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208321"/>
              </p:ext>
            </p:extLst>
          </p:nvPr>
        </p:nvGraphicFramePr>
        <p:xfrm>
          <a:off x="339539" y="6305516"/>
          <a:ext cx="6172200" cy="249147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2291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30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b="1" u="non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Spanish</a:t>
                      </a:r>
                      <a:endParaRPr lang="en-GB" sz="2000" b="1" u="none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b="1" u="non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English</a:t>
                      </a:r>
                      <a:endParaRPr lang="en-GB" sz="2000" b="1" u="none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r>
                        <a:rPr lang="en-GB" sz="20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fr-FR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are </a:t>
                      </a:r>
                      <a:r>
                        <a:rPr lang="fr-FR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you</a:t>
                      </a:r>
                      <a:r>
                        <a:rPr lang="fr-FR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? 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Estoy</a:t>
                      </a: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0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bien</a:t>
                      </a: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0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gracias</a:t>
                      </a: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 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3595" marR="6359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fr-FR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Bye!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95" marR="6359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076381"/>
              </p:ext>
            </p:extLst>
          </p:nvPr>
        </p:nvGraphicFramePr>
        <p:xfrm>
          <a:off x="188640" y="922950"/>
          <a:ext cx="6336704" cy="1219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274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7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7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74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mayo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enero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junio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septiembre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octubre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agosto</a:t>
                      </a:r>
                      <a:endParaRPr lang="en-GB" sz="20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267741"/>
              </p:ext>
            </p:extLst>
          </p:nvPr>
        </p:nvGraphicFramePr>
        <p:xfrm>
          <a:off x="142136" y="2696472"/>
          <a:ext cx="6383208" cy="1219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4146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88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9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9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June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January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December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October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February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March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July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April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847525"/>
              </p:ext>
            </p:extLst>
          </p:nvPr>
        </p:nvGraphicFramePr>
        <p:xfrm>
          <a:off x="210324" y="4515668"/>
          <a:ext cx="6315019" cy="1219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57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1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0481" y="23142"/>
            <a:ext cx="38205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 smtClean="0">
                <a:cs typeface="Arial" panose="020B0604020202020204" pitchFamily="34" charset="0"/>
              </a:rPr>
              <a:t>Repaso</a:t>
            </a:r>
            <a:r>
              <a:rPr lang="en-US" sz="2800" b="1" dirty="0" smtClean="0">
                <a:cs typeface="Arial" panose="020B0604020202020204" pitchFamily="34" charset="0"/>
              </a:rPr>
              <a:t>- Review</a:t>
            </a:r>
            <a:endParaRPr lang="en-US" sz="2800" b="1" dirty="0">
              <a:cs typeface="Arial" panose="020B0604020202020204" pitchFamily="34" charset="0"/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40481" y="426742"/>
            <a:ext cx="6786506" cy="52322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Write these months in English.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55842" y="2138600"/>
            <a:ext cx="6786506" cy="52322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Write these months in Spanish.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55842" y="3992448"/>
            <a:ext cx="6786506" cy="52322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Write these numbers in Spanish.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71494" y="5723944"/>
            <a:ext cx="6786506" cy="52322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Write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translation 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35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7388</TotalTime>
  <Words>1183</Words>
  <Application>Microsoft Office PowerPoint</Application>
  <PresentationFormat>On-screen Show (4:3)</PresentationFormat>
  <Paragraphs>442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Bradley Hand ITC</vt:lpstr>
      <vt:lpstr>Calibri</vt:lpstr>
      <vt:lpstr>Calibri Light</vt:lpstr>
      <vt:lpstr>ComicSansMS</vt:lpstr>
      <vt:lpstr>ComicSansMS-Bold</vt:lpstr>
      <vt:lpstr>Kristen ITC</vt:lpstr>
      <vt:lpstr>Showcard Gothic</vt:lpstr>
      <vt:lpstr>Tahoma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55WD</dc:creator>
  <cp:lastModifiedBy>Renee Merritt</cp:lastModifiedBy>
  <cp:revision>329</cp:revision>
  <dcterms:created xsi:type="dcterms:W3CDTF">2010-11-10T05:17:45Z</dcterms:created>
  <dcterms:modified xsi:type="dcterms:W3CDTF">2020-06-28T08:25:42Z</dcterms:modified>
</cp:coreProperties>
</file>