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78" r:id="rId4"/>
    <p:sldId id="276" r:id="rId5"/>
    <p:sldId id="271" r:id="rId6"/>
    <p:sldId id="273" r:id="rId7"/>
    <p:sldId id="277" r:id="rId8"/>
    <p:sldId id="263" r:id="rId9"/>
    <p:sldId id="279" r:id="rId10"/>
    <p:sldId id="280" r:id="rId11"/>
    <p:sldId id="281" r:id="rId12"/>
    <p:sldId id="282" r:id="rId13"/>
    <p:sldId id="283" r:id="rId14"/>
    <p:sldId id="284" r:id="rId15"/>
    <p:sldId id="286" r:id="rId16"/>
  </p:sldIdLst>
  <p:sldSz cx="9601200" cy="12801600" type="A3"/>
  <p:notesSz cx="6858000" cy="9144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249" autoAdjust="0"/>
  </p:normalViewPr>
  <p:slideViewPr>
    <p:cSldViewPr>
      <p:cViewPr>
        <p:scale>
          <a:sx n="33" d="100"/>
          <a:sy n="33" d="100"/>
        </p:scale>
        <p:origin x="3036" y="594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801"/>
            <a:ext cx="8161020" cy="274404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9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94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D66B4-C0B1-4312-ADA4-0F3D5DD8CB7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94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94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://tex.stackexchange.com/questions/103364/how-to-create-a-caesars-encryption-disk-using-latex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idajones.wordpress.com/tag/right-brain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jpg"/><Relationship Id="rId4" Type="http://schemas.microsoft.com/office/2007/relationships/hdphoto" Target="../media/hdphoto1.wdp"/><Relationship Id="rId9" Type="http://schemas.openxmlformats.org/officeDocument/2006/relationships/hyperlink" Target="https://owl.excelsior.edu/educator-resources/owl-across-disciplines/owl-across-the-disciplines-grammar-and-usage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confinder.com/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hyperlink" Target="https://mockflow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ex.stackexchange.com/questions/103364/how-to-create-a-caesars-encryption-disk-using-latex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ockflow.co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ockflow.com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ockflow.com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Year 6 to 7 Transition Project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Computer Science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Bishop of Winchester Academy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6" b="64981"/>
          <a:stretch/>
        </p:blipFill>
        <p:spPr>
          <a:xfrm>
            <a:off x="1021076" y="784176"/>
            <a:ext cx="7559055" cy="2160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23" b="25920"/>
          <a:stretch/>
        </p:blipFill>
        <p:spPr>
          <a:xfrm>
            <a:off x="1021076" y="9497144"/>
            <a:ext cx="755905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10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76" y="640160"/>
            <a:ext cx="7559055" cy="1069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60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3428" y="582940"/>
            <a:ext cx="8161020" cy="720080"/>
          </a:xfrm>
        </p:spPr>
        <p:txBody>
          <a:bodyPr>
            <a:noAutofit/>
          </a:bodyPr>
          <a:lstStyle/>
          <a:p>
            <a:r>
              <a:rPr lang="en-GB" sz="6000" u="sng" dirty="0"/>
              <a:t>Resilience</a:t>
            </a:r>
            <a:endParaRPr lang="en-GB" sz="6600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6115"/>
            <a:ext cx="1728192" cy="17281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1B114C4-C38A-4386-B268-A384F74EDA19}"/>
              </a:ext>
            </a:extLst>
          </p:cNvPr>
          <p:cNvSpPr txBox="1"/>
          <p:nvPr/>
        </p:nvSpPr>
        <p:spPr>
          <a:xfrm>
            <a:off x="1646366" y="11513368"/>
            <a:ext cx="48965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You can use Appendix 1 for this task.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684D7-4ED8-4115-9681-697E48470405}"/>
              </a:ext>
            </a:extLst>
          </p:cNvPr>
          <p:cNvSpPr txBox="1"/>
          <p:nvPr/>
        </p:nvSpPr>
        <p:spPr>
          <a:xfrm>
            <a:off x="912168" y="5722188"/>
            <a:ext cx="81610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urier New" panose="02070309020205020404" pitchFamily="49" charset="0"/>
                <a:cs typeface="Courier New" panose="02070309020205020404" pitchFamily="49" charset="0"/>
              </a:rPr>
              <a:t>XVH WKV FLSKVU ZKHHO WR FUVDWH BRXU RZQ FRGHG PHVVDJH. </a:t>
            </a:r>
          </a:p>
          <a:p>
            <a:endParaRPr lang="en-GB" sz="2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GB" sz="4800" dirty="0">
                <a:latin typeface="Courier New" panose="02070309020205020404" pitchFamily="49" charset="0"/>
                <a:cs typeface="Courier New" panose="02070309020205020404" pitchFamily="49" charset="0"/>
              </a:rPr>
              <a:t>FKDOOHQJH VRPHRQH WR GHFUBSW BRXU PHVVDJH.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864AE61-E85A-4740-A726-E24E75A30E2A}"/>
              </a:ext>
            </a:extLst>
          </p:cNvPr>
          <p:cNvSpPr/>
          <p:nvPr/>
        </p:nvSpPr>
        <p:spPr>
          <a:xfrm>
            <a:off x="1206954" y="1611466"/>
            <a:ext cx="726074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ALAN TURING  CRYPTOGRAPHY CHALLENGE! </a:t>
            </a:r>
          </a:p>
          <a:p>
            <a:pPr algn="ctr"/>
            <a:r>
              <a:rPr lang="en-GB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you got what it takes? </a:t>
            </a:r>
          </a:p>
          <a:p>
            <a:pPr algn="ctr"/>
            <a:endParaRPr lang="en-GB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Cipher wheel in Appendix 1 to decrypt the message below and complete the task. </a:t>
            </a:r>
          </a:p>
        </p:txBody>
      </p:sp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AA1E7A6C-D2AB-4342-AD2D-F3B03E07758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1155686">
            <a:off x="6548186" y="9919306"/>
            <a:ext cx="2068090" cy="21267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C6D82F-D465-4871-8391-8800624B7A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641" y="2401575"/>
            <a:ext cx="1190625" cy="20478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E26D5C5-AA6F-4800-A30F-00640D5DA0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0547" y="2401574"/>
            <a:ext cx="1190625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6083" y="307510"/>
            <a:ext cx="8161020" cy="909692"/>
          </a:xfrm>
        </p:spPr>
        <p:txBody>
          <a:bodyPr>
            <a:normAutofit fontScale="90000"/>
          </a:bodyPr>
          <a:lstStyle/>
          <a:p>
            <a:r>
              <a:rPr lang="en-GB" sz="6000" u="sng" dirty="0"/>
              <a:t>Empathy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287571"/>
            <a:ext cx="1656184" cy="16561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F3F3BE-6872-467E-BB3C-3C7C2B9BE0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6363" y="6219407"/>
            <a:ext cx="1933575" cy="2438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989B24-C005-4466-903A-171BCCE79D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3427" y="4808838"/>
            <a:ext cx="4619625" cy="8191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064BF34-58EA-41BE-837B-BCF55EEFF8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4617" y="5801491"/>
            <a:ext cx="1457325" cy="8191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774F19-0BBF-44AD-920E-F04DE4A1F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2290" y="6916046"/>
            <a:ext cx="1476375" cy="838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473A894-5C7C-426B-B68B-53A7070ABB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907" y="6112768"/>
            <a:ext cx="1743075" cy="1638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7214510-16C0-4384-B73F-BCF19F0820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649" y="9073828"/>
            <a:ext cx="2905125" cy="8191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0A2CAB8-AA77-4CA6-A39D-6359852357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82352" y="5824736"/>
            <a:ext cx="1952625" cy="8191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C36251C-84C6-47F3-A5B0-2D5796B106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4461" y="7945840"/>
            <a:ext cx="2181225" cy="8763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38CA268-1C77-4014-BC59-E203A97A442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02475" y="4831126"/>
            <a:ext cx="962025" cy="8667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EA1A0BB-4234-45F9-8B9A-D196283685F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1153" y="3688434"/>
            <a:ext cx="1885950" cy="8953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7F0447C-2436-4B42-B4EF-340D931D774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00600" y="6760447"/>
            <a:ext cx="2095500" cy="11525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4748841-7B5B-493D-A6F1-1CA7622F84F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0907" y="4689444"/>
            <a:ext cx="2085975" cy="1143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82ADB0E-EBD3-4FCE-AC2E-826AE7FB2A1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23553" y="1625942"/>
            <a:ext cx="1581150" cy="181927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3C1A4B1-472D-4ABF-9EC2-EB834C24DAC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83326" y="8777043"/>
            <a:ext cx="1371600" cy="18002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8A28245-4F6F-491D-BE0B-54AFDCBFAD5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668955" y="10716695"/>
            <a:ext cx="2085975" cy="122872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D5F19B1-AA5D-4FB9-A72A-F3BF338EA60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023695" y="9412294"/>
            <a:ext cx="857250" cy="180022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07C1129-8420-49B9-B810-DC3B92541A9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495826" y="10649272"/>
            <a:ext cx="2085975" cy="123825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F3276FD-EA9A-4FA1-8E51-41E3E42724C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272026" y="10061133"/>
            <a:ext cx="2105025" cy="180022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E764392-04BB-4BC7-B6DF-0EA433BBB2B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056536" y="8057335"/>
            <a:ext cx="2085975" cy="244792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E0AD5A14-D3DC-459B-B4DB-F5CAB6840C08}"/>
              </a:ext>
            </a:extLst>
          </p:cNvPr>
          <p:cNvSpPr txBox="1"/>
          <p:nvPr/>
        </p:nvSpPr>
        <p:spPr>
          <a:xfrm>
            <a:off x="1336405" y="2323206"/>
            <a:ext cx="56392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Create a fact file for this person.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What is there name?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What have they created?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How have they transformed the world we live in today?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12BDD67-7D0C-401F-A848-A993841EC46F}"/>
              </a:ext>
            </a:extLst>
          </p:cNvPr>
          <p:cNvSpPr/>
          <p:nvPr/>
        </p:nvSpPr>
        <p:spPr>
          <a:xfrm>
            <a:off x="1814261" y="1179308"/>
            <a:ext cx="42887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/>
              <a:t>Finish the puzzle to reveal the Tech Tycoon! </a:t>
            </a:r>
          </a:p>
        </p:txBody>
      </p:sp>
    </p:spTree>
    <p:extLst>
      <p:ext uri="{BB962C8B-B14F-4D97-AF65-F5344CB8AC3E}">
        <p14:creationId xmlns:p14="http://schemas.microsoft.com/office/powerpoint/2010/main" val="2014408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62612"/>
            <a:ext cx="8161020" cy="1440160"/>
          </a:xfrm>
        </p:spPr>
        <p:txBody>
          <a:bodyPr/>
          <a:lstStyle/>
          <a:p>
            <a:r>
              <a:rPr lang="en-GB" sz="6000" u="sng" dirty="0"/>
              <a:t>Awareness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62612"/>
            <a:ext cx="1728192" cy="17281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5B0572-71BA-4788-90E2-F4F7E198F4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33" b="97897" l="0" r="98246">
                        <a14:foregroundMark x1="0" y1="47801" x2="18947" y2="41874"/>
                        <a14:foregroundMark x1="18947" y1="41874" x2="24561" y2="35182"/>
                        <a14:foregroundMark x1="24561" y1="35182" x2="35614" y2="33843"/>
                        <a14:foregroundMark x1="35614" y1="33843" x2="47368" y2="33843"/>
                        <a14:foregroundMark x1="47368" y1="33843" x2="55789" y2="31549"/>
                        <a14:foregroundMark x1="55789" y1="31549" x2="64035" y2="18356"/>
                        <a14:foregroundMark x1="64035" y1="18356" x2="78070" y2="16444"/>
                        <a14:foregroundMark x1="78070" y1="16444" x2="88246" y2="4971"/>
                        <a14:foregroundMark x1="88246" y1="4971" x2="94737" y2="2868"/>
                        <a14:foregroundMark x1="94737" y1="2868" x2="99825" y2="15105"/>
                        <a14:foregroundMark x1="99825" y1="15105" x2="97895" y2="91396"/>
                        <a14:foregroundMark x1="97895" y1="91396" x2="94561" y2="99044"/>
                        <a14:foregroundMark x1="94561" y1="99044" x2="11228" y2="96941"/>
                        <a14:foregroundMark x1="11228" y1="96941" x2="5439" y2="92734"/>
                        <a14:foregroundMark x1="5439" y1="92734" x2="0" y2="72467"/>
                        <a14:foregroundMark x1="0" y1="72467" x2="0" y2="72467"/>
                        <a14:foregroundMark x1="29298" y1="39579" x2="39474" y2="52199"/>
                        <a14:foregroundMark x1="39474" y1="52199" x2="43684" y2="63671"/>
                        <a14:foregroundMark x1="43684" y1="63671" x2="56491" y2="64436"/>
                        <a14:foregroundMark x1="56491" y1="64436" x2="85614" y2="54876"/>
                        <a14:foregroundMark x1="85614" y1="54876" x2="86667" y2="43021"/>
                        <a14:foregroundMark x1="86667" y1="43021" x2="79123" y2="41683"/>
                        <a14:foregroundMark x1="79123" y1="41683" x2="18246" y2="97132"/>
                        <a14:foregroundMark x1="18246" y1="97132" x2="17544" y2="96367"/>
                        <a14:foregroundMark x1="9123" y1="78203" x2="27193" y2="67113"/>
                        <a14:foregroundMark x1="27193" y1="67113" x2="66316" y2="58700"/>
                        <a14:foregroundMark x1="66316" y1="58700" x2="66316" y2="58700"/>
                        <a14:foregroundMark x1="50526" y1="49331" x2="11228" y2="59465"/>
                        <a14:foregroundMark x1="11228" y1="59465" x2="5789" y2="63862"/>
                        <a14:foregroundMark x1="5263" y1="57361" x2="44211" y2="74952"/>
                        <a14:foregroundMark x1="44211" y1="74952" x2="46140" y2="75335"/>
                        <a14:foregroundMark x1="66842" y1="39579" x2="91930" y2="65201"/>
                        <a14:foregroundMark x1="91930" y1="65201" x2="96316" y2="75908"/>
                        <a14:foregroundMark x1="96316" y1="75908" x2="92632" y2="86042"/>
                        <a14:foregroundMark x1="92632" y1="86042" x2="85965" y2="92161"/>
                        <a14:foregroundMark x1="85965" y1="92161" x2="77368" y2="95602"/>
                        <a14:foregroundMark x1="77368" y1="95602" x2="70877" y2="96176"/>
                        <a14:foregroundMark x1="51228" y1="95793" x2="46491" y2="87380"/>
                        <a14:foregroundMark x1="46491" y1="87380" x2="55263" y2="80880"/>
                        <a14:foregroundMark x1="55263" y1="80880" x2="72632" y2="80497"/>
                        <a14:foregroundMark x1="72632" y1="80497" x2="87193" y2="80497"/>
                        <a14:foregroundMark x1="87193" y1="80497" x2="94737" y2="79732"/>
                        <a14:foregroundMark x1="94737" y1="79732" x2="98246" y2="73040"/>
                        <a14:foregroundMark x1="98246" y1="73040" x2="94737" y2="36711"/>
                        <a14:foregroundMark x1="91053" y1="74761" x2="96316" y2="25813"/>
                        <a14:foregroundMark x1="96316" y1="25813" x2="94035" y2="5927"/>
                        <a14:foregroundMark x1="90526" y1="35564" x2="97368" y2="4398"/>
                        <a14:foregroundMark x1="97895" y1="6501" x2="98421" y2="3824"/>
                        <a14:foregroundMark x1="87018" y1="29828" x2="62281" y2="33652"/>
                        <a14:foregroundMark x1="64211" y1="30402" x2="63333" y2="59082"/>
                        <a14:foregroundMark x1="72982" y1="50478" x2="58596" y2="48184"/>
                        <a14:foregroundMark x1="56842" y1="46654" x2="47719" y2="43212"/>
                        <a14:foregroundMark x1="47719" y1="43212" x2="45263" y2="43021"/>
                        <a14:foregroundMark x1="51579" y1="42830" x2="51053" y2="79541"/>
                        <a14:foregroundMark x1="58421" y1="61377" x2="69825" y2="70172"/>
                        <a14:foregroundMark x1="69825" y1="70172" x2="14737" y2="73423"/>
                        <a14:foregroundMark x1="14737" y1="73423" x2="13509" y2="74379"/>
                        <a14:foregroundMark x1="6316" y1="63098" x2="25965" y2="73805"/>
                        <a14:foregroundMark x1="25965" y1="73805" x2="35789" y2="86616"/>
                        <a14:foregroundMark x1="35088" y1="75335" x2="34211" y2="97897"/>
                        <a14:foregroundMark x1="34211" y1="97897" x2="34211" y2="97897"/>
                        <a14:foregroundMark x1="18070" y1="76482" x2="28070" y2="78967"/>
                        <a14:foregroundMark x1="9474" y1="55832" x2="21579" y2="54685"/>
                        <a14:foregroundMark x1="21579" y1="54685" x2="24035" y2="54685"/>
                        <a14:foregroundMark x1="29298" y1="55067" x2="38421" y2="65583"/>
                      </a14:backgroundRemoval>
                    </a14:imgEffect>
                  </a14:imgLayer>
                </a14:imgProps>
              </a:ext>
            </a:extLst>
          </a:blip>
          <a:srcRect t="2891"/>
          <a:stretch/>
        </p:blipFill>
        <p:spPr>
          <a:xfrm>
            <a:off x="1358337" y="784180"/>
            <a:ext cx="7497663" cy="66805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AC9537-7E5D-4910-9193-E65CC869F8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090" y="7500079"/>
            <a:ext cx="5119210" cy="20882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500CD8-7445-40EC-AC80-974CAC5EA9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6468" y="9570590"/>
            <a:ext cx="4905375" cy="2438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06E6C48-769F-487E-B24C-B767BE5DBDC5}"/>
              </a:ext>
            </a:extLst>
          </p:cNvPr>
          <p:cNvSpPr txBox="1"/>
          <p:nvPr/>
        </p:nvSpPr>
        <p:spPr>
          <a:xfrm>
            <a:off x="720090" y="2348027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How much do you know about computing?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E1560D2-CC6D-46FD-A8A9-107FF868D3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333" b="92917" l="10000" r="91354">
                        <a14:foregroundMark x1="25365" y1="14271" x2="39583" y2="6250"/>
                        <a14:foregroundMark x1="39583" y1="6250" x2="49896" y2="10104"/>
                        <a14:foregroundMark x1="54323" y1="60104" x2="55521" y2="44427"/>
                        <a14:foregroundMark x1="55521" y1="44427" x2="74063" y2="38438"/>
                        <a14:foregroundMark x1="74063" y1="38438" x2="89271" y2="40573"/>
                        <a14:foregroundMark x1="89271" y1="40573" x2="91510" y2="56250"/>
                        <a14:foregroundMark x1="91510" y1="56250" x2="90677" y2="57135"/>
                        <a14:foregroundMark x1="87135" y1="61250" x2="73073" y2="45313"/>
                        <a14:foregroundMark x1="73073" y1="45313" x2="59896" y2="36823"/>
                        <a14:foregroundMark x1="59896" y1="36823" x2="51667" y2="54479"/>
                        <a14:foregroundMark x1="51667" y1="54479" x2="57448" y2="68385"/>
                        <a14:foregroundMark x1="57448" y1="68385" x2="68229" y2="79583"/>
                        <a14:foregroundMark x1="68229" y1="79583" x2="64375" y2="92917"/>
                        <a14:foregroundMark x1="38646" y1="5365" x2="49896" y2="8021"/>
                        <a14:foregroundMark x1="49010" y1="8646" x2="34792" y2="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464540" y="6383286"/>
            <a:ext cx="3221191" cy="3221191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67B56F4-3DF6-459A-8458-D4575D693C2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436297" y="9588311"/>
            <a:ext cx="1409700" cy="215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94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537311"/>
            <a:ext cx="8161020" cy="677769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Collaboration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6115"/>
            <a:ext cx="1584176" cy="158417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1ED524B-1513-4A8B-B45C-62EE4AB9B74F}"/>
              </a:ext>
            </a:extLst>
          </p:cNvPr>
          <p:cNvSpPr txBox="1">
            <a:spLocks/>
          </p:cNvSpPr>
          <p:nvPr/>
        </p:nvSpPr>
        <p:spPr>
          <a:xfrm>
            <a:off x="404886" y="1424616"/>
            <a:ext cx="8784975" cy="2383896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85000" lnSpcReduction="2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600" b="1" dirty="0"/>
              <a:t>Input &amp; Output Devices </a:t>
            </a:r>
          </a:p>
          <a:p>
            <a:r>
              <a:rPr lang="en-GB" sz="2300" b="1" i="1" dirty="0">
                <a:solidFill>
                  <a:srgbClr val="FF0000"/>
                </a:solidFill>
              </a:rPr>
              <a:t>see Appendix 2 for more information. </a:t>
            </a:r>
          </a:p>
          <a:p>
            <a:pPr algn="l"/>
            <a:r>
              <a:rPr lang="en-GB" sz="3200" dirty="0"/>
              <a:t>Below is a model of how the CPU, input, output, and storage devices work together. </a:t>
            </a:r>
          </a:p>
          <a:p>
            <a:pPr algn="l"/>
            <a:endParaRPr lang="en-GB" sz="1700" dirty="0"/>
          </a:p>
          <a:p>
            <a:pPr algn="l"/>
            <a:r>
              <a:rPr lang="en-GB" sz="3200" dirty="0"/>
              <a:t>Move the remaining pieces of hardware into the correct categories. Are they Input, Output, or Storage? </a:t>
            </a:r>
          </a:p>
          <a:p>
            <a:pPr algn="l"/>
            <a:endParaRPr lang="en-GB" sz="3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56B264-32A3-4BBC-8260-F8324FFEEAA2}"/>
              </a:ext>
            </a:extLst>
          </p:cNvPr>
          <p:cNvSpPr/>
          <p:nvPr/>
        </p:nvSpPr>
        <p:spPr>
          <a:xfrm>
            <a:off x="7127766" y="3750893"/>
            <a:ext cx="1728192" cy="72008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 devices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C2D09F-80E8-405E-9CBA-71E9FC489B94}"/>
              </a:ext>
            </a:extLst>
          </p:cNvPr>
          <p:cNvSpPr/>
          <p:nvPr/>
        </p:nvSpPr>
        <p:spPr>
          <a:xfrm>
            <a:off x="791062" y="3750893"/>
            <a:ext cx="1728192" cy="72008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 devices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A957C5D-F0E0-4ACE-BA99-9617438729FA}"/>
              </a:ext>
            </a:extLst>
          </p:cNvPr>
          <p:cNvCxnSpPr>
            <a:stCxn id="12" idx="3"/>
          </p:cNvCxnSpPr>
          <p:nvPr/>
        </p:nvCxnSpPr>
        <p:spPr>
          <a:xfrm flipV="1">
            <a:off x="2519254" y="4110936"/>
            <a:ext cx="1587032" cy="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3E841E5-E1B8-4A93-ADEA-8190A44B8C33}"/>
              </a:ext>
            </a:extLst>
          </p:cNvPr>
          <p:cNvCxnSpPr>
            <a:stCxn id="11" idx="1"/>
          </p:cNvCxnSpPr>
          <p:nvPr/>
        </p:nvCxnSpPr>
        <p:spPr>
          <a:xfrm rot="10800000">
            <a:off x="5615598" y="4110933"/>
            <a:ext cx="151216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947ACE1-D667-448D-A4E2-EDA2D56B9EA8}"/>
              </a:ext>
            </a:extLst>
          </p:cNvPr>
          <p:cNvCxnSpPr/>
          <p:nvPr/>
        </p:nvCxnSpPr>
        <p:spPr>
          <a:xfrm rot="5400000">
            <a:off x="4473467" y="5091970"/>
            <a:ext cx="792088" cy="1588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1">
            <a:extLst>
              <a:ext uri="{FF2B5EF4-FFF2-40B4-BE49-F238E27FC236}">
                <a16:creationId xmlns:a16="http://schemas.microsoft.com/office/drawing/2014/main" id="{8B34EE1D-6747-4D06-A87D-CD2F62300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6354" y="6488162"/>
            <a:ext cx="704726" cy="704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5">
            <a:extLst>
              <a:ext uri="{FF2B5EF4-FFF2-40B4-BE49-F238E27FC236}">
                <a16:creationId xmlns:a16="http://schemas.microsoft.com/office/drawing/2014/main" id="{9C24C99F-4FED-41EB-AA1E-7DCF09BD9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391033" y="4616300"/>
            <a:ext cx="1393989" cy="11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ED84B7D9-5815-49CB-9B1D-FDA3DFE87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0064" y="4831012"/>
            <a:ext cx="1618468" cy="802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4AB61CD-2E34-4DBA-90A4-169949F9EB04}"/>
              </a:ext>
            </a:extLst>
          </p:cNvPr>
          <p:cNvSpPr/>
          <p:nvPr/>
        </p:nvSpPr>
        <p:spPr>
          <a:xfrm>
            <a:off x="4128076" y="3784372"/>
            <a:ext cx="1481282" cy="8055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4800" dirty="0">
                <a:solidFill>
                  <a:srgbClr val="FFFF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CPU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A9AF557-2AE1-4C9A-9335-FDC8B570FEEE}"/>
              </a:ext>
            </a:extLst>
          </p:cNvPr>
          <p:cNvSpPr/>
          <p:nvPr/>
        </p:nvSpPr>
        <p:spPr>
          <a:xfrm>
            <a:off x="4128080" y="5549744"/>
            <a:ext cx="1497517" cy="75518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solidFill>
                  <a:srgbClr val="FFFF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Storage</a:t>
            </a:r>
            <a:endParaRPr lang="en-GB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9B918DE-0E3B-490F-8C82-8CAAACEFDF3E}"/>
              </a:ext>
            </a:extLst>
          </p:cNvPr>
          <p:cNvCxnSpPr/>
          <p:nvPr/>
        </p:nvCxnSpPr>
        <p:spPr>
          <a:xfrm>
            <a:off x="3288432" y="4843655"/>
            <a:ext cx="0" cy="46534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90672A7-15C7-4716-84C0-AA61D7526B7A}"/>
              </a:ext>
            </a:extLst>
          </p:cNvPr>
          <p:cNvCxnSpPr/>
          <p:nvPr/>
        </p:nvCxnSpPr>
        <p:spPr>
          <a:xfrm>
            <a:off x="6528792" y="4831016"/>
            <a:ext cx="0" cy="46534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">
            <a:extLst>
              <a:ext uri="{FF2B5EF4-FFF2-40B4-BE49-F238E27FC236}">
                <a16:creationId xmlns:a16="http://schemas.microsoft.com/office/drawing/2014/main" id="{DE40029C-E306-474C-A37B-8CD902F2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97370" y="9782249"/>
            <a:ext cx="1256082" cy="855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9">
            <a:extLst>
              <a:ext uri="{FF2B5EF4-FFF2-40B4-BE49-F238E27FC236}">
                <a16:creationId xmlns:a16="http://schemas.microsoft.com/office/drawing/2014/main" id="{361D8626-35EF-4518-BF9B-8C0B42691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90394" y="11290706"/>
            <a:ext cx="871389" cy="696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12">
            <a:extLst>
              <a:ext uri="{FF2B5EF4-FFF2-40B4-BE49-F238E27FC236}">
                <a16:creationId xmlns:a16="http://schemas.microsoft.com/office/drawing/2014/main" id="{7758C6B8-C1DC-4895-80E3-306A4158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98431" y="9975413"/>
            <a:ext cx="1429072" cy="72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13">
            <a:extLst>
              <a:ext uri="{FF2B5EF4-FFF2-40B4-BE49-F238E27FC236}">
                <a16:creationId xmlns:a16="http://schemas.microsoft.com/office/drawing/2014/main" id="{9AABCE45-0BF6-4A5D-A94C-891F08A24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19429" y="10883853"/>
            <a:ext cx="1211516" cy="1225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14">
            <a:extLst>
              <a:ext uri="{FF2B5EF4-FFF2-40B4-BE49-F238E27FC236}">
                <a16:creationId xmlns:a16="http://schemas.microsoft.com/office/drawing/2014/main" id="{56C8F3A7-887A-4979-8997-F08717001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4023180" y="10730228"/>
            <a:ext cx="1461690" cy="1089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17">
            <a:extLst>
              <a:ext uri="{FF2B5EF4-FFF2-40B4-BE49-F238E27FC236}">
                <a16:creationId xmlns:a16="http://schemas.microsoft.com/office/drawing/2014/main" id="{749B4634-F157-44A4-96A8-6B412676A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8888" y="10033934"/>
            <a:ext cx="918617" cy="1338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5">
            <a:extLst>
              <a:ext uri="{FF2B5EF4-FFF2-40B4-BE49-F238E27FC236}">
                <a16:creationId xmlns:a16="http://schemas.microsoft.com/office/drawing/2014/main" id="{EA090740-6FD1-479A-A694-9C1831D20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44915" y="10069446"/>
            <a:ext cx="1330736" cy="633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6">
            <a:extLst>
              <a:ext uri="{FF2B5EF4-FFF2-40B4-BE49-F238E27FC236}">
                <a16:creationId xmlns:a16="http://schemas.microsoft.com/office/drawing/2014/main" id="{8B76C293-C376-4481-8459-185342809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662697" y="10225668"/>
            <a:ext cx="1614487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7">
            <a:extLst>
              <a:ext uri="{FF2B5EF4-FFF2-40B4-BE49-F238E27FC236}">
                <a16:creationId xmlns:a16="http://schemas.microsoft.com/office/drawing/2014/main" id="{626F7F8D-94D2-45A7-9379-4FA753139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49526" y="10275941"/>
            <a:ext cx="1610242" cy="1386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8">
            <a:extLst>
              <a:ext uri="{FF2B5EF4-FFF2-40B4-BE49-F238E27FC236}">
                <a16:creationId xmlns:a16="http://schemas.microsoft.com/office/drawing/2014/main" id="{7390F4A2-29B0-4331-AB03-43E012D37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294523" y="10696289"/>
            <a:ext cx="1513814" cy="1568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58196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616576"/>
            <a:ext cx="8161020" cy="672726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Creativity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2563"/>
            <a:ext cx="1584176" cy="158417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9D71CD01-E067-415A-949F-C9B7B12E6229}"/>
              </a:ext>
            </a:extLst>
          </p:cNvPr>
          <p:cNvSpPr txBox="1">
            <a:spLocks/>
          </p:cNvSpPr>
          <p:nvPr/>
        </p:nvSpPr>
        <p:spPr>
          <a:xfrm>
            <a:off x="552132" y="1290369"/>
            <a:ext cx="8545005" cy="7092628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92500" lnSpcReduction="2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600" b="1" dirty="0"/>
              <a:t>Design your own Website </a:t>
            </a:r>
          </a:p>
          <a:p>
            <a:r>
              <a:rPr lang="en-GB" sz="3000" b="1" i="1" dirty="0">
                <a:solidFill>
                  <a:srgbClr val="FF0000"/>
                </a:solidFill>
              </a:rPr>
              <a:t>see Appendix 3. </a:t>
            </a:r>
          </a:p>
          <a:p>
            <a:pPr algn="l"/>
            <a:r>
              <a:rPr lang="en-GB" sz="3200" dirty="0"/>
              <a:t>Have you ever wanted to create your own website? </a:t>
            </a:r>
          </a:p>
          <a:p>
            <a:pPr algn="l"/>
            <a:r>
              <a:rPr lang="en-GB" sz="3200" dirty="0"/>
              <a:t>Take this opportunity to design it! It could be about absolutely anything! </a:t>
            </a:r>
          </a:p>
          <a:p>
            <a:pPr algn="l"/>
            <a:r>
              <a:rPr lang="en-GB" sz="3200" dirty="0"/>
              <a:t>Some examples…. a hobby or interest you have, a good cause such as environmental activism, or about your favourite sports team. </a:t>
            </a:r>
          </a:p>
          <a:p>
            <a:pPr algn="l"/>
            <a:endParaRPr lang="en-GB" sz="3200" dirty="0"/>
          </a:p>
          <a:p>
            <a:pPr algn="l"/>
            <a:r>
              <a:rPr lang="en-GB" sz="3200" dirty="0"/>
              <a:t>Use the information below to help you design it.</a:t>
            </a:r>
          </a:p>
          <a:p>
            <a:pPr algn="l"/>
            <a:endParaRPr lang="en-GB" sz="3200" dirty="0"/>
          </a:p>
          <a:p>
            <a:pPr algn="l"/>
            <a:r>
              <a:rPr lang="en-GB" sz="3200" u="sng" dirty="0"/>
              <a:t>Website top tips: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All website have a very similar look and feel.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They all follow the same design principles.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They can include multiple pages and feature a lot of different functionality.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They all have a navigation system.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They all use icons:</a:t>
            </a:r>
          </a:p>
        </p:txBody>
      </p:sp>
      <p:pic>
        <p:nvPicPr>
          <p:cNvPr id="10" name="Picture 2" descr="home, house icon">
            <a:extLst>
              <a:ext uri="{FF2B5EF4-FFF2-40B4-BE49-F238E27FC236}">
                <a16:creationId xmlns:a16="http://schemas.microsoft.com/office/drawing/2014/main" id="{3FF0468B-9A5A-46B9-846C-CCD5124E6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826" y="8980434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art, shopping icon">
            <a:extLst>
              <a:ext uri="{FF2B5EF4-FFF2-40B4-BE49-F238E27FC236}">
                <a16:creationId xmlns:a16="http://schemas.microsoft.com/office/drawing/2014/main" id="{AB53FE37-C795-425B-8B27-4E26ACC0C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446" y="9032137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email, mail icon">
            <a:extLst>
              <a:ext uri="{FF2B5EF4-FFF2-40B4-BE49-F238E27FC236}">
                <a16:creationId xmlns:a16="http://schemas.microsoft.com/office/drawing/2014/main" id="{0D04EA58-AE67-4039-A7A5-3F42FF20F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330" y="9091729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amburger, lines, menu icon">
            <a:extLst>
              <a:ext uri="{FF2B5EF4-FFF2-40B4-BE49-F238E27FC236}">
                <a16:creationId xmlns:a16="http://schemas.microsoft.com/office/drawing/2014/main" id="{6735B8A2-EFFB-414C-A8D4-B7B2E0D53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696" y="9047093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find, search icon">
            <a:extLst>
              <a:ext uri="{FF2B5EF4-FFF2-40B4-BE49-F238E27FC236}">
                <a16:creationId xmlns:a16="http://schemas.microsoft.com/office/drawing/2014/main" id="{CE254E2C-A083-4B5D-BE90-EF8099816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588" y="9106685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711CBE3-DE48-4996-830C-C39FC5C77F92}"/>
              </a:ext>
            </a:extLst>
          </p:cNvPr>
          <p:cNvSpPr/>
          <p:nvPr/>
        </p:nvSpPr>
        <p:spPr>
          <a:xfrm>
            <a:off x="2313162" y="8372845"/>
            <a:ext cx="65679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linkClick r:id="rId8"/>
              </a:rPr>
              <a:t>https://www.iconfinder.com/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0488F4-F971-4DA6-9879-5B52A63CACD7}"/>
              </a:ext>
            </a:extLst>
          </p:cNvPr>
          <p:cNvSpPr/>
          <p:nvPr/>
        </p:nvSpPr>
        <p:spPr>
          <a:xfrm>
            <a:off x="480124" y="10415249"/>
            <a:ext cx="85450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+mj-lt"/>
              </a:rPr>
              <a:t>You could do this on paper </a:t>
            </a:r>
            <a:r>
              <a:rPr lang="en-GB" sz="2800" dirty="0">
                <a:solidFill>
                  <a:srgbClr val="FF0000"/>
                </a:solidFill>
                <a:latin typeface="+mj-lt"/>
              </a:rPr>
              <a:t>(see appendix 3) </a:t>
            </a:r>
            <a:r>
              <a:rPr lang="en-GB" sz="2800" dirty="0">
                <a:latin typeface="+mj-lt"/>
              </a:rPr>
              <a:t>Or you could Sign up to </a:t>
            </a:r>
            <a:r>
              <a:rPr lang="en-GB" sz="2800" dirty="0">
                <a:solidFill>
                  <a:srgbClr val="0000FF"/>
                </a:solidFill>
                <a:latin typeface="+mj-l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mockflow.com</a:t>
            </a:r>
            <a:r>
              <a:rPr lang="en-GB" sz="28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dirty="0">
                <a:latin typeface="+mj-lt"/>
              </a:rPr>
              <a:t>and begin creating your designs. </a:t>
            </a:r>
          </a:p>
        </p:txBody>
      </p:sp>
    </p:spTree>
    <p:extLst>
      <p:ext uri="{BB962C8B-B14F-4D97-AF65-F5344CB8AC3E}">
        <p14:creationId xmlns:p14="http://schemas.microsoft.com/office/powerpoint/2010/main" val="2171650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3118" y="689162"/>
            <a:ext cx="8161020" cy="720080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Independence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6115"/>
            <a:ext cx="1486174" cy="14861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C90928-7881-4B70-B896-E0B3CF9A3A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71"/>
          <a:stretch/>
        </p:blipFill>
        <p:spPr>
          <a:xfrm>
            <a:off x="781305" y="3304456"/>
            <a:ext cx="8038586" cy="40962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BD0BC6-06B1-450D-A822-1A758FEF7D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996"/>
          <a:stretch/>
        </p:blipFill>
        <p:spPr>
          <a:xfrm>
            <a:off x="1226953" y="7638888"/>
            <a:ext cx="7147301" cy="382480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0204659-6BE6-4FDD-8A16-24D15048F9B0}"/>
              </a:ext>
            </a:extLst>
          </p:cNvPr>
          <p:cNvSpPr/>
          <p:nvPr/>
        </p:nvSpPr>
        <p:spPr>
          <a:xfrm>
            <a:off x="3496000" y="2476545"/>
            <a:ext cx="32752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i="1" dirty="0">
                <a:solidFill>
                  <a:srgbClr val="FF0000"/>
                </a:solidFill>
              </a:rPr>
              <a:t>see Appendix 4 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9DD8D3F-43D6-4BA2-B4D1-E44ECF2B3A48}"/>
              </a:ext>
            </a:extLst>
          </p:cNvPr>
          <p:cNvSpPr/>
          <p:nvPr/>
        </p:nvSpPr>
        <p:spPr>
          <a:xfrm>
            <a:off x="561814" y="1465842"/>
            <a:ext cx="91436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/>
              <a:t>Be a Decoding Detective! </a:t>
            </a:r>
          </a:p>
          <a:p>
            <a:r>
              <a:rPr lang="en-GB" sz="2800" dirty="0"/>
              <a:t>Can you use this Binary Alphabet to decode the sentence?</a:t>
            </a:r>
          </a:p>
        </p:txBody>
      </p:sp>
    </p:spTree>
    <p:extLst>
      <p:ext uri="{BB962C8B-B14F-4D97-AF65-F5344CB8AC3E}">
        <p14:creationId xmlns:p14="http://schemas.microsoft.com/office/powerpoint/2010/main" val="937831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Appendix 1</a:t>
            </a:r>
            <a:br>
              <a:rPr lang="en-GB" sz="5400" u="sng" dirty="0"/>
            </a:br>
            <a:r>
              <a:rPr lang="en-GB" sz="6600" u="sng" dirty="0"/>
              <a:t>Resilience</a:t>
            </a:r>
            <a:endParaRPr lang="en-GB" u="sng" dirty="0"/>
          </a:p>
        </p:txBody>
      </p:sp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4A140EE3-BD37-49E7-9B5F-0FCD3B9AFBD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6109" y="2625864"/>
            <a:ext cx="8328982" cy="76328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FAA0CC-5F31-4A71-8BE5-0B2278DDDC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8" y="306118"/>
            <a:ext cx="2286005" cy="22860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35EE69-1A22-4991-ABFC-10ADD5C2AEA7}"/>
              </a:ext>
            </a:extLst>
          </p:cNvPr>
          <p:cNvSpPr/>
          <p:nvPr/>
        </p:nvSpPr>
        <p:spPr>
          <a:xfrm>
            <a:off x="2351435" y="10721280"/>
            <a:ext cx="483940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/>
              <a:t>Use the wheel from the inside out.  </a:t>
            </a:r>
          </a:p>
        </p:txBody>
      </p:sp>
    </p:spTree>
    <p:extLst>
      <p:ext uri="{BB962C8B-B14F-4D97-AF65-F5344CB8AC3E}">
        <p14:creationId xmlns:p14="http://schemas.microsoft.com/office/powerpoint/2010/main" val="3932090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Appendix 2</a:t>
            </a:r>
            <a:br>
              <a:rPr lang="en-GB" sz="5400" u="sng" dirty="0"/>
            </a:br>
            <a:endParaRPr lang="en-GB" u="sng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5B63A20-08E9-4B79-A355-ECEC6513681E}"/>
              </a:ext>
            </a:extLst>
          </p:cNvPr>
          <p:cNvSpPr txBox="1">
            <a:spLocks/>
          </p:cNvSpPr>
          <p:nvPr/>
        </p:nvSpPr>
        <p:spPr>
          <a:xfrm>
            <a:off x="752526" y="1224555"/>
            <a:ext cx="8161020" cy="677769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75000" lnSpcReduction="2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/>
              <a:t>Collaboration</a:t>
            </a:r>
            <a:endParaRPr lang="en-GB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8AD12-23B0-4A09-9AFD-D72119EA02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6115"/>
            <a:ext cx="1584176" cy="158417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C827D1D-AFEE-4D26-A348-DCD7695D2D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161" y="7923754"/>
            <a:ext cx="7392878" cy="39583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F68B3EB-9DF6-4715-966E-D4046DBF6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221" y="5143981"/>
            <a:ext cx="8155193" cy="27441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9591113-CDF7-4C03-873C-258816CD24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790" y="1836765"/>
            <a:ext cx="8272164" cy="338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937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496144"/>
            <a:ext cx="8161020" cy="576064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Appendix 3</a:t>
            </a:r>
            <a:endParaRPr lang="en-GB" u="sng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CE96821-CDCA-4DCD-9A56-6A405EF98F9E}"/>
              </a:ext>
            </a:extLst>
          </p:cNvPr>
          <p:cNvSpPr txBox="1">
            <a:spLocks/>
          </p:cNvSpPr>
          <p:nvPr/>
        </p:nvSpPr>
        <p:spPr>
          <a:xfrm>
            <a:off x="720090" y="1239904"/>
            <a:ext cx="8161020" cy="1584175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90000" lnSpcReduction="1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/>
              <a:t>Creativity</a:t>
            </a:r>
          </a:p>
          <a:p>
            <a:r>
              <a:rPr lang="en-GB" dirty="0"/>
              <a:t>Desktop Version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56584B-D05E-4595-8BB8-7DF25C12A9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28451"/>
            <a:ext cx="1584176" cy="1584176"/>
          </a:xfrm>
          <a:prstGeom prst="rect">
            <a:avLst/>
          </a:prstGeom>
        </p:spPr>
      </p:pic>
      <p:pic>
        <p:nvPicPr>
          <p:cNvPr id="5" name="Picture 4" descr="Image result for Desktop icon">
            <a:extLst>
              <a:ext uri="{FF2B5EF4-FFF2-40B4-BE49-F238E27FC236}">
                <a16:creationId xmlns:a16="http://schemas.microsoft.com/office/drawing/2014/main" id="{17E4435F-A532-48A3-A467-E2600CC982B9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32"/>
          <a:stretch/>
        </p:blipFill>
        <p:spPr bwMode="auto">
          <a:xfrm>
            <a:off x="720090" y="3376464"/>
            <a:ext cx="8161020" cy="74168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662D474-2D21-47BE-907D-9F468E413524}"/>
              </a:ext>
            </a:extLst>
          </p:cNvPr>
          <p:cNvSpPr/>
          <p:nvPr/>
        </p:nvSpPr>
        <p:spPr>
          <a:xfrm>
            <a:off x="2388332" y="10929757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You could do this on paper.</a:t>
            </a:r>
          </a:p>
          <a:p>
            <a:pPr algn="ctr"/>
            <a:r>
              <a:rPr lang="en-GB" sz="2000" dirty="0">
                <a:latin typeface="+mj-lt"/>
              </a:rPr>
              <a:t>Or you could Sign up to </a:t>
            </a:r>
            <a:r>
              <a:rPr lang="en-GB" sz="2000" dirty="0">
                <a:solidFill>
                  <a:srgbClr val="0000FF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mockflow.com</a:t>
            </a:r>
            <a:r>
              <a:rPr lang="en-GB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000" dirty="0">
                <a:latin typeface="+mj-lt"/>
              </a:rPr>
              <a:t>and begin creating your designs. </a:t>
            </a:r>
          </a:p>
        </p:txBody>
      </p:sp>
    </p:spTree>
    <p:extLst>
      <p:ext uri="{BB962C8B-B14F-4D97-AF65-F5344CB8AC3E}">
        <p14:creationId xmlns:p14="http://schemas.microsoft.com/office/powerpoint/2010/main" val="3375730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496144"/>
            <a:ext cx="8161020" cy="576064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Appendix 3</a:t>
            </a:r>
            <a:endParaRPr lang="en-GB" u="sng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CE96821-CDCA-4DCD-9A56-6A405EF98F9E}"/>
              </a:ext>
            </a:extLst>
          </p:cNvPr>
          <p:cNvSpPr txBox="1">
            <a:spLocks/>
          </p:cNvSpPr>
          <p:nvPr/>
        </p:nvSpPr>
        <p:spPr>
          <a:xfrm>
            <a:off x="720090" y="1239904"/>
            <a:ext cx="8161020" cy="1584175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90000" lnSpcReduction="1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/>
              <a:t>Creativity</a:t>
            </a:r>
          </a:p>
          <a:p>
            <a:r>
              <a:rPr lang="en-GB" dirty="0"/>
              <a:t>Tablet Version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56584B-D05E-4595-8BB8-7DF25C12A9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28451"/>
            <a:ext cx="1584176" cy="1584176"/>
          </a:xfrm>
          <a:prstGeom prst="rect">
            <a:avLst/>
          </a:prstGeom>
        </p:spPr>
      </p:pic>
      <p:pic>
        <p:nvPicPr>
          <p:cNvPr id="6" name="Picture 5" descr="Image result for tablet icon">
            <a:extLst>
              <a:ext uri="{FF2B5EF4-FFF2-40B4-BE49-F238E27FC236}">
                <a16:creationId xmlns:a16="http://schemas.microsoft.com/office/drawing/2014/main" id="{1A0F1D9C-30C2-419A-93ED-2D9055A02A3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246" y="2824075"/>
            <a:ext cx="6240708" cy="805643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DAF67BC-F001-49C8-BF19-332F2E7DEE6B}"/>
              </a:ext>
            </a:extLst>
          </p:cNvPr>
          <p:cNvSpPr/>
          <p:nvPr/>
        </p:nvSpPr>
        <p:spPr>
          <a:xfrm>
            <a:off x="2388332" y="10929757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You could do this on paper.</a:t>
            </a:r>
          </a:p>
          <a:p>
            <a:pPr algn="ctr"/>
            <a:r>
              <a:rPr lang="en-GB" sz="2000" dirty="0">
                <a:latin typeface="+mj-lt"/>
              </a:rPr>
              <a:t>Or you could Sign up to </a:t>
            </a:r>
            <a:r>
              <a:rPr lang="en-GB" sz="2000" dirty="0">
                <a:solidFill>
                  <a:srgbClr val="0000FF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mockflow.com</a:t>
            </a:r>
            <a:r>
              <a:rPr lang="en-GB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000" dirty="0">
                <a:latin typeface="+mj-lt"/>
              </a:rPr>
              <a:t>and begin creating your designs. </a:t>
            </a:r>
          </a:p>
        </p:txBody>
      </p:sp>
    </p:spTree>
    <p:extLst>
      <p:ext uri="{BB962C8B-B14F-4D97-AF65-F5344CB8AC3E}">
        <p14:creationId xmlns:p14="http://schemas.microsoft.com/office/powerpoint/2010/main" val="4152270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496144"/>
            <a:ext cx="8161020" cy="576064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Appendix 3</a:t>
            </a:r>
            <a:endParaRPr lang="en-GB" u="sng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CE96821-CDCA-4DCD-9A56-6A405EF98F9E}"/>
              </a:ext>
            </a:extLst>
          </p:cNvPr>
          <p:cNvSpPr txBox="1">
            <a:spLocks/>
          </p:cNvSpPr>
          <p:nvPr/>
        </p:nvSpPr>
        <p:spPr>
          <a:xfrm>
            <a:off x="720090" y="1239904"/>
            <a:ext cx="8161020" cy="1584175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90000" lnSpcReduction="1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/>
              <a:t>Creativity</a:t>
            </a:r>
          </a:p>
          <a:p>
            <a:r>
              <a:rPr lang="en-GB" dirty="0"/>
              <a:t>Mobile Version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56584B-D05E-4595-8BB8-7DF25C12A9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28451"/>
            <a:ext cx="1584176" cy="1584176"/>
          </a:xfrm>
          <a:prstGeom prst="rect">
            <a:avLst/>
          </a:prstGeom>
        </p:spPr>
      </p:pic>
      <p:pic>
        <p:nvPicPr>
          <p:cNvPr id="7" name="Picture 6" descr="Image result for smartphone icon">
            <a:extLst>
              <a:ext uri="{FF2B5EF4-FFF2-40B4-BE49-F238E27FC236}">
                <a16:creationId xmlns:a16="http://schemas.microsoft.com/office/drawing/2014/main" id="{098684F3-4FBD-463E-9A38-A6CC98A85A9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23" r="22523"/>
          <a:stretch/>
        </p:blipFill>
        <p:spPr bwMode="auto">
          <a:xfrm>
            <a:off x="3000400" y="3412468"/>
            <a:ext cx="3600400" cy="59766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34E84B-8650-485C-AECE-12E1DDF576F2}"/>
              </a:ext>
            </a:extLst>
          </p:cNvPr>
          <p:cNvSpPr/>
          <p:nvPr/>
        </p:nvSpPr>
        <p:spPr>
          <a:xfrm>
            <a:off x="2388332" y="10929757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You could do this on paper.</a:t>
            </a:r>
          </a:p>
          <a:p>
            <a:pPr algn="ctr"/>
            <a:r>
              <a:rPr lang="en-GB" sz="2000" dirty="0">
                <a:latin typeface="+mj-lt"/>
              </a:rPr>
              <a:t>Or you could Sign up to </a:t>
            </a:r>
            <a:r>
              <a:rPr lang="en-GB" sz="2000" dirty="0">
                <a:solidFill>
                  <a:srgbClr val="0000FF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mockflow.com</a:t>
            </a:r>
            <a:r>
              <a:rPr lang="en-GB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000" dirty="0">
                <a:latin typeface="+mj-lt"/>
              </a:rPr>
              <a:t>and begin creating your designs. </a:t>
            </a:r>
          </a:p>
        </p:txBody>
      </p:sp>
    </p:spTree>
    <p:extLst>
      <p:ext uri="{BB962C8B-B14F-4D97-AF65-F5344CB8AC3E}">
        <p14:creationId xmlns:p14="http://schemas.microsoft.com/office/powerpoint/2010/main" val="1630031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496144"/>
            <a:ext cx="8161020" cy="562194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Appendix 4</a:t>
            </a:r>
            <a:endParaRPr lang="en-GB" u="sng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F55E97E-36DC-4089-9FB0-5196E7C7CA63}"/>
              </a:ext>
            </a:extLst>
          </p:cNvPr>
          <p:cNvSpPr txBox="1">
            <a:spLocks/>
          </p:cNvSpPr>
          <p:nvPr/>
        </p:nvSpPr>
        <p:spPr>
          <a:xfrm>
            <a:off x="720090" y="1144216"/>
            <a:ext cx="8161020" cy="562194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60000" lnSpcReduction="2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/>
              <a:t>Independence</a:t>
            </a:r>
            <a:endParaRPr lang="en-GB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5797613-AC2C-48D7-8A9E-1F0E713926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6115"/>
            <a:ext cx="1486174" cy="14861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00439D7-BBCE-421F-B5BC-D576359267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71"/>
          <a:stretch/>
        </p:blipFill>
        <p:spPr>
          <a:xfrm rot="5400000">
            <a:off x="-213628" y="4124597"/>
            <a:ext cx="10028454" cy="5363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4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496144"/>
            <a:ext cx="8161020" cy="562194"/>
          </a:xfrm>
        </p:spPr>
        <p:txBody>
          <a:bodyPr>
            <a:normAutofit fontScale="90000"/>
          </a:bodyPr>
          <a:lstStyle/>
          <a:p>
            <a:r>
              <a:rPr lang="en-GB" sz="5400" u="sng" dirty="0"/>
              <a:t>Appendix 4</a:t>
            </a:r>
            <a:endParaRPr lang="en-GB" u="sng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F55E97E-36DC-4089-9FB0-5196E7C7CA63}"/>
              </a:ext>
            </a:extLst>
          </p:cNvPr>
          <p:cNvSpPr txBox="1">
            <a:spLocks/>
          </p:cNvSpPr>
          <p:nvPr/>
        </p:nvSpPr>
        <p:spPr>
          <a:xfrm>
            <a:off x="720090" y="1144216"/>
            <a:ext cx="8161020" cy="562194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 fontScale="60000" lnSpcReduction="20000"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/>
              <a:t>Independence</a:t>
            </a:r>
            <a:endParaRPr lang="en-GB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5797613-AC2C-48D7-8A9E-1F0E713926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5" y="306115"/>
            <a:ext cx="1486174" cy="14861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4E370D-6043-4986-8806-0701F273C8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996"/>
          <a:stretch/>
        </p:blipFill>
        <p:spPr>
          <a:xfrm rot="5400000">
            <a:off x="-185923" y="3979602"/>
            <a:ext cx="9973044" cy="533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22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2792</TotalTime>
  <Words>443</Words>
  <Application>Microsoft Office PowerPoint</Application>
  <PresentationFormat>A3 Paper (297x420 mm)</PresentationFormat>
  <Paragraphs>73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Comic Sans MS</vt:lpstr>
      <vt:lpstr>Courier New</vt:lpstr>
      <vt:lpstr>Times New Roman</vt:lpstr>
      <vt:lpstr>Office Theme</vt:lpstr>
      <vt:lpstr>Year 6 to 7 Transition Project   Computer Science</vt:lpstr>
      <vt:lpstr>PowerPoint Presentation</vt:lpstr>
      <vt:lpstr>Resilience</vt:lpstr>
      <vt:lpstr>Empathy</vt:lpstr>
      <vt:lpstr>Awareness</vt:lpstr>
      <vt:lpstr>Collaboration</vt:lpstr>
      <vt:lpstr>Creativity</vt:lpstr>
      <vt:lpstr>Independence</vt:lpstr>
      <vt:lpstr>Appendix 1 Resilience</vt:lpstr>
      <vt:lpstr>Appendix 2 </vt:lpstr>
      <vt:lpstr>Appendix 3</vt:lpstr>
      <vt:lpstr>Appendix 3</vt:lpstr>
      <vt:lpstr>Appendix 3</vt:lpstr>
      <vt:lpstr>Appendix 4</vt:lpstr>
      <vt:lpstr>Appendix 4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Mac</dc:creator>
  <cp:lastModifiedBy>Lauren Page</cp:lastModifiedBy>
  <cp:revision>50</cp:revision>
  <dcterms:created xsi:type="dcterms:W3CDTF">2014-09-22T20:40:35Z</dcterms:created>
  <dcterms:modified xsi:type="dcterms:W3CDTF">2020-06-25T12:00:50Z</dcterms:modified>
</cp:coreProperties>
</file>