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57" r:id="rId4"/>
    <p:sldId id="263" r:id="rId5"/>
    <p:sldId id="264" r:id="rId6"/>
    <p:sldId id="265" r:id="rId7"/>
    <p:sldId id="266" r:id="rId8"/>
    <p:sldId id="267" r:id="rId9"/>
  </p:sldIdLst>
  <p:sldSz cx="9601200" cy="12801600" type="A3"/>
  <p:notesSz cx="6858000" cy="9144000"/>
  <p:defaultTextStyle>
    <a:defPPr>
      <a:defRPr lang="en-US"/>
    </a:defPPr>
    <a:lvl1pPr marL="0" algn="l" defTabSz="1280160" rtl="0" eaLnBrk="1" latinLnBrk="0" hangingPunct="1">
      <a:defRPr sz="2500" kern="1200">
        <a:solidFill>
          <a:schemeClr val="tx1"/>
        </a:solidFill>
        <a:latin typeface="+mn-lt"/>
        <a:ea typeface="+mn-ea"/>
        <a:cs typeface="+mn-cs"/>
      </a:defRPr>
    </a:lvl1pPr>
    <a:lvl2pPr marL="640080" algn="l" defTabSz="1280160" rtl="0" eaLnBrk="1" latinLnBrk="0" hangingPunct="1">
      <a:defRPr sz="2500" kern="1200">
        <a:solidFill>
          <a:schemeClr val="tx1"/>
        </a:solidFill>
        <a:latin typeface="+mn-lt"/>
        <a:ea typeface="+mn-ea"/>
        <a:cs typeface="+mn-cs"/>
      </a:defRPr>
    </a:lvl2pPr>
    <a:lvl3pPr marL="1280160" algn="l" defTabSz="1280160" rtl="0" eaLnBrk="1" latinLnBrk="0" hangingPunct="1">
      <a:defRPr sz="2500" kern="1200">
        <a:solidFill>
          <a:schemeClr val="tx1"/>
        </a:solidFill>
        <a:latin typeface="+mn-lt"/>
        <a:ea typeface="+mn-ea"/>
        <a:cs typeface="+mn-cs"/>
      </a:defRPr>
    </a:lvl3pPr>
    <a:lvl4pPr marL="1920240" algn="l" defTabSz="1280160" rtl="0" eaLnBrk="1" latinLnBrk="0" hangingPunct="1">
      <a:defRPr sz="2500" kern="1200">
        <a:solidFill>
          <a:schemeClr val="tx1"/>
        </a:solidFill>
        <a:latin typeface="+mn-lt"/>
        <a:ea typeface="+mn-ea"/>
        <a:cs typeface="+mn-cs"/>
      </a:defRPr>
    </a:lvl4pPr>
    <a:lvl5pPr marL="2560320" algn="l" defTabSz="1280160" rtl="0" eaLnBrk="1" latinLnBrk="0" hangingPunct="1">
      <a:defRPr sz="2500" kern="1200">
        <a:solidFill>
          <a:schemeClr val="tx1"/>
        </a:solidFill>
        <a:latin typeface="+mn-lt"/>
        <a:ea typeface="+mn-ea"/>
        <a:cs typeface="+mn-cs"/>
      </a:defRPr>
    </a:lvl5pPr>
    <a:lvl6pPr marL="3200400" algn="l" defTabSz="1280160" rtl="0" eaLnBrk="1" latinLnBrk="0" hangingPunct="1">
      <a:defRPr sz="2500" kern="1200">
        <a:solidFill>
          <a:schemeClr val="tx1"/>
        </a:solidFill>
        <a:latin typeface="+mn-lt"/>
        <a:ea typeface="+mn-ea"/>
        <a:cs typeface="+mn-cs"/>
      </a:defRPr>
    </a:lvl6pPr>
    <a:lvl7pPr marL="3840480" algn="l" defTabSz="1280160" rtl="0" eaLnBrk="1" latinLnBrk="0" hangingPunct="1">
      <a:defRPr sz="2500" kern="1200">
        <a:solidFill>
          <a:schemeClr val="tx1"/>
        </a:solidFill>
        <a:latin typeface="+mn-lt"/>
        <a:ea typeface="+mn-ea"/>
        <a:cs typeface="+mn-cs"/>
      </a:defRPr>
    </a:lvl7pPr>
    <a:lvl8pPr marL="4480560" algn="l" defTabSz="1280160" rtl="0" eaLnBrk="1" latinLnBrk="0" hangingPunct="1">
      <a:defRPr sz="2500" kern="1200">
        <a:solidFill>
          <a:schemeClr val="tx1"/>
        </a:solidFill>
        <a:latin typeface="+mn-lt"/>
        <a:ea typeface="+mn-ea"/>
        <a:cs typeface="+mn-cs"/>
      </a:defRPr>
    </a:lvl8pPr>
    <a:lvl9pPr marL="5120640" algn="l" defTabSz="1280160" rtl="0" eaLnBrk="1" latinLnBrk="0" hangingPunct="1">
      <a:defRPr sz="2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32">
          <p15:clr>
            <a:srgbClr val="A4A3A4"/>
          </p15:clr>
        </p15:guide>
        <p15:guide id="2" pos="30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40" d="100"/>
          <a:sy n="40" d="100"/>
        </p:scale>
        <p:origin x="2382" y="336"/>
      </p:cViewPr>
      <p:guideLst>
        <p:guide orient="horz" pos="4032"/>
        <p:guide pos="302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20090" y="3976797"/>
            <a:ext cx="8161020" cy="2744047"/>
          </a:xfrm>
        </p:spPr>
        <p:txBody>
          <a:bodyPr/>
          <a:lstStyle/>
          <a:p>
            <a:r>
              <a:rPr lang="en-US" smtClean="0"/>
              <a:t>Click to edit Master title style</a:t>
            </a:r>
            <a:endParaRPr lang="en-GB"/>
          </a:p>
        </p:txBody>
      </p:sp>
      <p:sp>
        <p:nvSpPr>
          <p:cNvPr id="3" name="Subtitle 2"/>
          <p:cNvSpPr>
            <a:spLocks noGrp="1"/>
          </p:cNvSpPr>
          <p:nvPr>
            <p:ph type="subTitle" idx="1"/>
          </p:nvPr>
        </p:nvSpPr>
        <p:spPr>
          <a:xfrm>
            <a:off x="1440180" y="7254240"/>
            <a:ext cx="6720840" cy="3271520"/>
          </a:xfrm>
        </p:spPr>
        <p:txBody>
          <a:bodyPr/>
          <a:lstStyle>
            <a:lvl1pPr marL="0" indent="0" algn="ctr">
              <a:buNone/>
              <a:defRPr>
                <a:solidFill>
                  <a:schemeClr val="tx1">
                    <a:tint val="75000"/>
                  </a:schemeClr>
                </a:solidFill>
              </a:defRPr>
            </a:lvl1pPr>
            <a:lvl2pPr marL="640080" indent="0" algn="ctr">
              <a:buNone/>
              <a:defRPr>
                <a:solidFill>
                  <a:schemeClr val="tx1">
                    <a:tint val="75000"/>
                  </a:schemeClr>
                </a:solidFill>
              </a:defRPr>
            </a:lvl2pPr>
            <a:lvl3pPr marL="1280160" indent="0" algn="ctr">
              <a:buNone/>
              <a:defRPr>
                <a:solidFill>
                  <a:schemeClr val="tx1">
                    <a:tint val="75000"/>
                  </a:schemeClr>
                </a:solidFill>
              </a:defRPr>
            </a:lvl3pPr>
            <a:lvl4pPr marL="1920240" indent="0" algn="ctr">
              <a:buNone/>
              <a:defRPr>
                <a:solidFill>
                  <a:schemeClr val="tx1">
                    <a:tint val="75000"/>
                  </a:schemeClr>
                </a:solidFill>
              </a:defRPr>
            </a:lvl4pPr>
            <a:lvl5pPr marL="2560320" indent="0" algn="ctr">
              <a:buNone/>
              <a:defRPr>
                <a:solidFill>
                  <a:schemeClr val="tx1">
                    <a:tint val="75000"/>
                  </a:schemeClr>
                </a:solidFill>
              </a:defRPr>
            </a:lvl5pPr>
            <a:lvl6pPr marL="3200400" indent="0" algn="ctr">
              <a:buNone/>
              <a:defRPr>
                <a:solidFill>
                  <a:schemeClr val="tx1">
                    <a:tint val="75000"/>
                  </a:schemeClr>
                </a:solidFill>
              </a:defRPr>
            </a:lvl6pPr>
            <a:lvl7pPr marL="3840480" indent="0" algn="ctr">
              <a:buNone/>
              <a:defRPr>
                <a:solidFill>
                  <a:schemeClr val="tx1">
                    <a:tint val="75000"/>
                  </a:schemeClr>
                </a:solidFill>
              </a:defRPr>
            </a:lvl7pPr>
            <a:lvl8pPr marL="4480560" indent="0" algn="ctr">
              <a:buNone/>
              <a:defRPr>
                <a:solidFill>
                  <a:schemeClr val="tx1">
                    <a:tint val="75000"/>
                  </a:schemeClr>
                </a:solidFill>
              </a:defRPr>
            </a:lvl8pPr>
            <a:lvl9pPr marL="512064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FFD66B4-C0B1-4312-ADA4-0F3D5DD8CB7E}" type="datetimeFigureOut">
              <a:rPr lang="en-GB" smtClean="0"/>
              <a:t>16/07/2020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F9835C8-9403-4E9C-BE1E-F39AE0FEBA3C}" type="slidenum">
              <a:rPr lang="en-GB" smtClean="0"/>
              <a:t>‹#›</a:t>
            </a:fld>
            <a:endParaRPr lang="en-GB"/>
          </a:p>
        </p:txBody>
      </p:sp>
    </p:spTree>
    <p:extLst>
      <p:ext uri="{BB962C8B-B14F-4D97-AF65-F5344CB8AC3E}">
        <p14:creationId xmlns:p14="http://schemas.microsoft.com/office/powerpoint/2010/main" val="2987159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FFD66B4-C0B1-4312-ADA4-0F3D5DD8CB7E}" type="datetimeFigureOut">
              <a:rPr lang="en-GB" smtClean="0"/>
              <a:t>16/07/2020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F9835C8-9403-4E9C-BE1E-F39AE0FEBA3C}" type="slidenum">
              <a:rPr lang="en-GB" smtClean="0"/>
              <a:t>‹#›</a:t>
            </a:fld>
            <a:endParaRPr lang="en-GB"/>
          </a:p>
        </p:txBody>
      </p:sp>
    </p:spTree>
    <p:extLst>
      <p:ext uri="{BB962C8B-B14F-4D97-AF65-F5344CB8AC3E}">
        <p14:creationId xmlns:p14="http://schemas.microsoft.com/office/powerpoint/2010/main" val="120837532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t="-3000" b="-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0060" y="512657"/>
            <a:ext cx="8641080" cy="2133600"/>
          </a:xfrm>
          <a:prstGeom prst="rect">
            <a:avLst/>
          </a:prstGeom>
        </p:spPr>
        <p:txBody>
          <a:bodyPr vert="horz" lIns="128016" tIns="64008" rIns="128016" bIns="64008"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80060" y="2987041"/>
            <a:ext cx="8641080" cy="8448464"/>
          </a:xfrm>
          <a:prstGeom prst="rect">
            <a:avLst/>
          </a:prstGeom>
        </p:spPr>
        <p:txBody>
          <a:bodyPr vert="horz" lIns="128016" tIns="64008" rIns="128016" bIns="6400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80060" y="11865190"/>
            <a:ext cx="2240280" cy="681567"/>
          </a:xfrm>
          <a:prstGeom prst="rect">
            <a:avLst/>
          </a:prstGeom>
        </p:spPr>
        <p:txBody>
          <a:bodyPr vert="horz" lIns="128016" tIns="64008" rIns="128016" bIns="64008" rtlCol="0" anchor="ctr"/>
          <a:lstStyle>
            <a:lvl1pPr algn="l">
              <a:defRPr sz="1700">
                <a:solidFill>
                  <a:schemeClr val="tx1">
                    <a:tint val="75000"/>
                  </a:schemeClr>
                </a:solidFill>
              </a:defRPr>
            </a:lvl1pPr>
          </a:lstStyle>
          <a:p>
            <a:fld id="{AFFD66B4-C0B1-4312-ADA4-0F3D5DD8CB7E}" type="datetimeFigureOut">
              <a:rPr lang="en-GB" smtClean="0"/>
              <a:t>16/07/2020</a:t>
            </a:fld>
            <a:endParaRPr lang="en-GB"/>
          </a:p>
        </p:txBody>
      </p:sp>
      <p:sp>
        <p:nvSpPr>
          <p:cNvPr id="5" name="Footer Placeholder 4"/>
          <p:cNvSpPr>
            <a:spLocks noGrp="1"/>
          </p:cNvSpPr>
          <p:nvPr>
            <p:ph type="ftr" sz="quarter" idx="3"/>
          </p:nvPr>
        </p:nvSpPr>
        <p:spPr>
          <a:xfrm>
            <a:off x="3280410" y="11865190"/>
            <a:ext cx="3040380" cy="681567"/>
          </a:xfrm>
          <a:prstGeom prst="rect">
            <a:avLst/>
          </a:prstGeom>
        </p:spPr>
        <p:txBody>
          <a:bodyPr vert="horz" lIns="128016" tIns="64008" rIns="128016" bIns="64008" rtlCol="0" anchor="ctr"/>
          <a:lstStyle>
            <a:lvl1pPr algn="ctr">
              <a:defRPr sz="17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880860" y="11865190"/>
            <a:ext cx="2240280" cy="681567"/>
          </a:xfrm>
          <a:prstGeom prst="rect">
            <a:avLst/>
          </a:prstGeom>
        </p:spPr>
        <p:txBody>
          <a:bodyPr vert="horz" lIns="128016" tIns="64008" rIns="128016" bIns="64008" rtlCol="0" anchor="ctr"/>
          <a:lstStyle>
            <a:lvl1pPr algn="r">
              <a:defRPr sz="1700">
                <a:solidFill>
                  <a:schemeClr val="tx1">
                    <a:tint val="75000"/>
                  </a:schemeClr>
                </a:solidFill>
              </a:defRPr>
            </a:lvl1pPr>
          </a:lstStyle>
          <a:p>
            <a:fld id="{FF9835C8-9403-4E9C-BE1E-F39AE0FEBA3C}" type="slidenum">
              <a:rPr lang="en-GB" smtClean="0"/>
              <a:t>‹#›</a:t>
            </a:fld>
            <a:endParaRPr lang="en-GB"/>
          </a:p>
        </p:txBody>
      </p:sp>
    </p:spTree>
    <p:extLst>
      <p:ext uri="{BB962C8B-B14F-4D97-AF65-F5344CB8AC3E}">
        <p14:creationId xmlns:p14="http://schemas.microsoft.com/office/powerpoint/2010/main" val="316023681"/>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1280160" rtl="0" eaLnBrk="1" latinLnBrk="0" hangingPunct="1">
        <a:spcBef>
          <a:spcPct val="0"/>
        </a:spcBef>
        <a:buNone/>
        <a:defRPr sz="6200" kern="1200">
          <a:solidFill>
            <a:schemeClr val="tx1"/>
          </a:solidFill>
          <a:latin typeface="+mj-lt"/>
          <a:ea typeface="+mj-ea"/>
          <a:cs typeface="+mj-cs"/>
        </a:defRPr>
      </a:lvl1pPr>
    </p:titleStyle>
    <p:bodyStyle>
      <a:lvl1pPr marL="480060" indent="-480060" algn="l" defTabSz="1280160" rtl="0" eaLnBrk="1" latinLnBrk="0" hangingPunct="1">
        <a:spcBef>
          <a:spcPct val="20000"/>
        </a:spcBef>
        <a:buFont typeface="Arial" panose="020B0604020202020204" pitchFamily="34" charset="0"/>
        <a:buChar char="•"/>
        <a:defRPr sz="4500" kern="1200">
          <a:solidFill>
            <a:schemeClr val="tx1"/>
          </a:solidFill>
          <a:latin typeface="+mn-lt"/>
          <a:ea typeface="+mn-ea"/>
          <a:cs typeface="+mn-cs"/>
        </a:defRPr>
      </a:lvl1pPr>
      <a:lvl2pPr marL="1040130" indent="-400050" algn="l" defTabSz="1280160" rtl="0" eaLnBrk="1" latinLnBrk="0" hangingPunct="1">
        <a:spcBef>
          <a:spcPct val="20000"/>
        </a:spcBef>
        <a:buFont typeface="Arial" panose="020B0604020202020204" pitchFamily="34" charset="0"/>
        <a:buChar char="–"/>
        <a:defRPr sz="3900" kern="1200">
          <a:solidFill>
            <a:schemeClr val="tx1"/>
          </a:solidFill>
          <a:latin typeface="+mn-lt"/>
          <a:ea typeface="+mn-ea"/>
          <a:cs typeface="+mn-cs"/>
        </a:defRPr>
      </a:lvl2pPr>
      <a:lvl3pPr marL="1600200" indent="-320040" algn="l" defTabSz="1280160" rtl="0" eaLnBrk="1" latinLnBrk="0" hangingPunct="1">
        <a:spcBef>
          <a:spcPct val="20000"/>
        </a:spcBef>
        <a:buFont typeface="Arial" panose="020B0604020202020204" pitchFamily="34" charset="0"/>
        <a:buChar char="•"/>
        <a:defRPr sz="3400" kern="1200">
          <a:solidFill>
            <a:schemeClr val="tx1"/>
          </a:solidFill>
          <a:latin typeface="+mn-lt"/>
          <a:ea typeface="+mn-ea"/>
          <a:cs typeface="+mn-cs"/>
        </a:defRPr>
      </a:lvl3pPr>
      <a:lvl4pPr marL="224028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4pPr>
      <a:lvl5pPr marL="288036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5pPr>
      <a:lvl6pPr marL="352044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6052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0060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40680" indent="-320040" algn="l" defTabSz="128016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p:bodyStyle>
    <p:otherStyle>
      <a:defPPr>
        <a:defRPr lang="en-US"/>
      </a:defPPr>
      <a:lvl1pPr marL="0" algn="l" defTabSz="1280160" rtl="0" eaLnBrk="1" latinLnBrk="0" hangingPunct="1">
        <a:defRPr sz="2500" kern="1200">
          <a:solidFill>
            <a:schemeClr val="tx1"/>
          </a:solidFill>
          <a:latin typeface="+mn-lt"/>
          <a:ea typeface="+mn-ea"/>
          <a:cs typeface="+mn-cs"/>
        </a:defRPr>
      </a:lvl1pPr>
      <a:lvl2pPr marL="640080" algn="l" defTabSz="1280160" rtl="0" eaLnBrk="1" latinLnBrk="0" hangingPunct="1">
        <a:defRPr sz="2500" kern="1200">
          <a:solidFill>
            <a:schemeClr val="tx1"/>
          </a:solidFill>
          <a:latin typeface="+mn-lt"/>
          <a:ea typeface="+mn-ea"/>
          <a:cs typeface="+mn-cs"/>
        </a:defRPr>
      </a:lvl2pPr>
      <a:lvl3pPr marL="1280160" algn="l" defTabSz="1280160" rtl="0" eaLnBrk="1" latinLnBrk="0" hangingPunct="1">
        <a:defRPr sz="2500" kern="1200">
          <a:solidFill>
            <a:schemeClr val="tx1"/>
          </a:solidFill>
          <a:latin typeface="+mn-lt"/>
          <a:ea typeface="+mn-ea"/>
          <a:cs typeface="+mn-cs"/>
        </a:defRPr>
      </a:lvl3pPr>
      <a:lvl4pPr marL="1920240" algn="l" defTabSz="1280160" rtl="0" eaLnBrk="1" latinLnBrk="0" hangingPunct="1">
        <a:defRPr sz="2500" kern="1200">
          <a:solidFill>
            <a:schemeClr val="tx1"/>
          </a:solidFill>
          <a:latin typeface="+mn-lt"/>
          <a:ea typeface="+mn-ea"/>
          <a:cs typeface="+mn-cs"/>
        </a:defRPr>
      </a:lvl4pPr>
      <a:lvl5pPr marL="2560320" algn="l" defTabSz="1280160" rtl="0" eaLnBrk="1" latinLnBrk="0" hangingPunct="1">
        <a:defRPr sz="2500" kern="1200">
          <a:solidFill>
            <a:schemeClr val="tx1"/>
          </a:solidFill>
          <a:latin typeface="+mn-lt"/>
          <a:ea typeface="+mn-ea"/>
          <a:cs typeface="+mn-cs"/>
        </a:defRPr>
      </a:lvl5pPr>
      <a:lvl6pPr marL="3200400" algn="l" defTabSz="1280160" rtl="0" eaLnBrk="1" latinLnBrk="0" hangingPunct="1">
        <a:defRPr sz="2500" kern="1200">
          <a:solidFill>
            <a:schemeClr val="tx1"/>
          </a:solidFill>
          <a:latin typeface="+mn-lt"/>
          <a:ea typeface="+mn-ea"/>
          <a:cs typeface="+mn-cs"/>
        </a:defRPr>
      </a:lvl6pPr>
      <a:lvl7pPr marL="3840480" algn="l" defTabSz="1280160" rtl="0" eaLnBrk="1" latinLnBrk="0" hangingPunct="1">
        <a:defRPr sz="2500" kern="1200">
          <a:solidFill>
            <a:schemeClr val="tx1"/>
          </a:solidFill>
          <a:latin typeface="+mn-lt"/>
          <a:ea typeface="+mn-ea"/>
          <a:cs typeface="+mn-cs"/>
        </a:defRPr>
      </a:lvl7pPr>
      <a:lvl8pPr marL="4480560" algn="l" defTabSz="1280160" rtl="0" eaLnBrk="1" latinLnBrk="0" hangingPunct="1">
        <a:defRPr sz="2500" kern="1200">
          <a:solidFill>
            <a:schemeClr val="tx1"/>
          </a:solidFill>
          <a:latin typeface="+mn-lt"/>
          <a:ea typeface="+mn-ea"/>
          <a:cs typeface="+mn-cs"/>
        </a:defRPr>
      </a:lvl8pPr>
      <a:lvl9pPr marL="5120640" algn="l" defTabSz="1280160" rtl="0" eaLnBrk="1" latinLnBrk="0" hangingPunct="1">
        <a:defRPr sz="2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olor Simple Oil Painting Art Advertising Background, Oil Painting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8113" y="335263"/>
            <a:ext cx="8728368" cy="1197019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p:txBody>
          <a:bodyPr>
            <a:normAutofit fontScale="90000"/>
          </a:bodyPr>
          <a:lstStyle/>
          <a:p>
            <a:r>
              <a:rPr lang="en-GB" dirty="0" smtClean="0">
                <a:latin typeface="Century Gothic" panose="020B0502020202020204" pitchFamily="34" charset="0"/>
              </a:rPr>
              <a:t>Year 6 to 7 Transition Project </a:t>
            </a:r>
            <a:br>
              <a:rPr lang="en-GB" dirty="0" smtClean="0">
                <a:latin typeface="Century Gothic" panose="020B0502020202020204" pitchFamily="34" charset="0"/>
              </a:rPr>
            </a:br>
            <a:r>
              <a:rPr lang="en-GB" dirty="0">
                <a:latin typeface="Century Gothic" panose="020B0502020202020204" pitchFamily="34" charset="0"/>
              </a:rPr>
              <a:t/>
            </a:r>
            <a:br>
              <a:rPr lang="en-GB" dirty="0">
                <a:latin typeface="Century Gothic" panose="020B0502020202020204" pitchFamily="34" charset="0"/>
              </a:rPr>
            </a:br>
            <a:r>
              <a:rPr lang="en-GB" dirty="0" smtClean="0">
                <a:latin typeface="Century Gothic" panose="020B0502020202020204" pitchFamily="34" charset="0"/>
              </a:rPr>
              <a:t>Creative Arts</a:t>
            </a:r>
            <a:r>
              <a:rPr lang="en-GB" dirty="0" smtClean="0">
                <a:latin typeface="Century Gothic" panose="020B0502020202020204" pitchFamily="34" charset="0"/>
              </a:rPr>
              <a:t/>
            </a:r>
            <a:br>
              <a:rPr lang="en-GB" dirty="0" smtClean="0">
                <a:latin typeface="Century Gothic" panose="020B0502020202020204" pitchFamily="34" charset="0"/>
              </a:rPr>
            </a:br>
            <a:endParaRPr lang="en-GB" dirty="0">
              <a:latin typeface="Century Gothic" panose="020B0502020202020204" pitchFamily="34" charset="0"/>
            </a:endParaRPr>
          </a:p>
        </p:txBody>
      </p:sp>
      <p:sp>
        <p:nvSpPr>
          <p:cNvPr id="3" name="Subtitle 2"/>
          <p:cNvSpPr>
            <a:spLocks noGrp="1"/>
          </p:cNvSpPr>
          <p:nvPr>
            <p:ph type="subTitle" idx="1"/>
          </p:nvPr>
        </p:nvSpPr>
        <p:spPr/>
        <p:txBody>
          <a:bodyPr/>
          <a:lstStyle/>
          <a:p>
            <a:r>
              <a:rPr lang="en-GB" dirty="0" smtClean="0">
                <a:latin typeface="Century Gothic" panose="020B0502020202020204" pitchFamily="34" charset="0"/>
              </a:rPr>
              <a:t>The Bishop of Winchester Academy</a:t>
            </a:r>
            <a:endParaRPr lang="en-GB" dirty="0">
              <a:latin typeface="Century Gothic" panose="020B0502020202020204" pitchFamily="34" charset="0"/>
            </a:endParaRP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t="14816" b="64981"/>
          <a:stretch/>
        </p:blipFill>
        <p:spPr>
          <a:xfrm>
            <a:off x="1021072" y="784176"/>
            <a:ext cx="7559055" cy="2160240"/>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t="55223" b="25920"/>
          <a:stretch/>
        </p:blipFill>
        <p:spPr>
          <a:xfrm>
            <a:off x="1021072" y="9497144"/>
            <a:ext cx="7559055" cy="2016224"/>
          </a:xfrm>
          <a:prstGeom prst="rect">
            <a:avLst/>
          </a:prstGeom>
        </p:spPr>
      </p:pic>
    </p:spTree>
    <p:extLst>
      <p:ext uri="{BB962C8B-B14F-4D97-AF65-F5344CB8AC3E}">
        <p14:creationId xmlns:p14="http://schemas.microsoft.com/office/powerpoint/2010/main" val="41735102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0120" y="352128"/>
            <a:ext cx="8496944" cy="12019065"/>
          </a:xfrm>
          <a:prstGeom prst="rect">
            <a:avLst/>
          </a:prstGeom>
        </p:spPr>
      </p:pic>
    </p:spTree>
    <p:extLst>
      <p:ext uri="{BB962C8B-B14F-4D97-AF65-F5344CB8AC3E}">
        <p14:creationId xmlns:p14="http://schemas.microsoft.com/office/powerpoint/2010/main" val="6397609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olor Simple Oil Painting Art Advertising Background, Oil Painting ..."/>
          <p:cNvPicPr>
            <a:picLocks noChangeAspect="1" noChangeArrowheads="1"/>
          </p:cNvPicPr>
          <p:nvPr/>
        </p:nvPicPr>
        <p:blipFill rotWithShape="1">
          <a:blip r:embed="rId2">
            <a:duotone>
              <a:schemeClr val="bg2">
                <a:shade val="45000"/>
                <a:satMod val="135000"/>
              </a:schemeClr>
              <a:prstClr val="white"/>
            </a:duotone>
            <a:extLst>
              <a:ext uri="{28A0092B-C50C-407E-A947-70E740481C1C}">
                <a14:useLocalDpi xmlns:a14="http://schemas.microsoft.com/office/drawing/2010/main" val="0"/>
              </a:ext>
            </a:extLst>
          </a:blip>
          <a:srcRect t="58493" b="679"/>
          <a:stretch/>
        </p:blipFill>
        <p:spPr bwMode="auto">
          <a:xfrm rot="10800000">
            <a:off x="512697" y="434093"/>
            <a:ext cx="8536375" cy="488718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2496344" y="434093"/>
            <a:ext cx="6504751" cy="1923946"/>
          </a:xfrm>
        </p:spPr>
        <p:txBody>
          <a:bodyPr>
            <a:normAutofit/>
          </a:bodyPr>
          <a:lstStyle/>
          <a:p>
            <a:r>
              <a:rPr lang="en-GB" sz="8000" u="sng" dirty="0" smtClean="0">
                <a:latin typeface="Century Gothic" panose="020B0502020202020204" pitchFamily="34" charset="0"/>
              </a:rPr>
              <a:t>Awareness</a:t>
            </a:r>
            <a:endParaRPr lang="en-GB" sz="8800" u="sng" dirty="0">
              <a:latin typeface="Century Gothic" panose="020B050202020202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6104" y="362611"/>
            <a:ext cx="2293773" cy="2293773"/>
          </a:xfrm>
          <a:prstGeom prst="rect">
            <a:avLst/>
          </a:prstGeom>
        </p:spPr>
      </p:pic>
      <p:pic>
        <p:nvPicPr>
          <p:cNvPr id="2050" name="Picture 2" descr="Still Life Techniques - Pencil Drawi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73928" y="5693800"/>
            <a:ext cx="3469210" cy="24482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696144" y="2511933"/>
            <a:ext cx="7992888" cy="5478423"/>
          </a:xfrm>
          <a:prstGeom prst="rect">
            <a:avLst/>
          </a:prstGeom>
          <a:noFill/>
        </p:spPr>
        <p:txBody>
          <a:bodyPr wrap="square" rtlCol="0">
            <a:spAutoFit/>
          </a:bodyPr>
          <a:lstStyle/>
          <a:p>
            <a:r>
              <a:rPr lang="en-GB" dirty="0" smtClean="0"/>
              <a:t>Still Life Drawing:</a:t>
            </a:r>
          </a:p>
          <a:p>
            <a:endParaRPr lang="en-GB" dirty="0"/>
          </a:p>
          <a:p>
            <a:r>
              <a:rPr lang="en-GB" dirty="0" smtClean="0"/>
              <a:t>Choose an area within your home or outdoor space that you would like to draw. This area must include a range of objects of all different shapes and sizes. </a:t>
            </a:r>
          </a:p>
          <a:p>
            <a:endParaRPr lang="en-GB" dirty="0"/>
          </a:p>
          <a:p>
            <a:r>
              <a:rPr lang="en-GB" dirty="0" smtClean="0"/>
              <a:t>Produce a tonal drawing using pencil of this scene. You need to include the use of the formal elements:</a:t>
            </a:r>
          </a:p>
          <a:p>
            <a:pPr marL="342900" indent="-342900">
              <a:buFontTx/>
              <a:buChar char="-"/>
            </a:pPr>
            <a:r>
              <a:rPr lang="en-GB" dirty="0" smtClean="0"/>
              <a:t>Tone (Value)</a:t>
            </a:r>
          </a:p>
          <a:p>
            <a:pPr marL="342900" indent="-342900">
              <a:buFontTx/>
              <a:buChar char="-"/>
            </a:pPr>
            <a:r>
              <a:rPr lang="en-GB" dirty="0" smtClean="0"/>
              <a:t>Texture</a:t>
            </a:r>
          </a:p>
          <a:p>
            <a:pPr marL="342900" indent="-342900">
              <a:buFontTx/>
              <a:buChar char="-"/>
            </a:pPr>
            <a:r>
              <a:rPr lang="en-GB" dirty="0" smtClean="0"/>
              <a:t>Space</a:t>
            </a:r>
          </a:p>
          <a:p>
            <a:pPr marL="342900" indent="-342900">
              <a:buFontTx/>
              <a:buChar char="-"/>
            </a:pPr>
            <a:r>
              <a:rPr lang="en-GB" dirty="0" smtClean="0"/>
              <a:t>Shape</a:t>
            </a:r>
          </a:p>
          <a:p>
            <a:pPr marL="342900" indent="-342900">
              <a:buFontTx/>
              <a:buChar char="-"/>
            </a:pPr>
            <a:r>
              <a:rPr lang="en-GB" dirty="0" smtClean="0"/>
              <a:t>Line</a:t>
            </a:r>
          </a:p>
          <a:p>
            <a:pPr marL="342900" indent="-342900">
              <a:buFontTx/>
              <a:buChar char="-"/>
            </a:pPr>
            <a:r>
              <a:rPr lang="en-GB" dirty="0" smtClean="0"/>
              <a:t>Colour</a:t>
            </a:r>
            <a:endParaRPr lang="en-GB" dirty="0"/>
          </a:p>
        </p:txBody>
      </p:sp>
      <p:pic>
        <p:nvPicPr>
          <p:cNvPr id="2052" name="Picture 4" descr="Elements of Art classroom posters printable posters and decor for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96344" y="8056984"/>
            <a:ext cx="4824536" cy="3754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18048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Color Simple Oil Painting Art Advertising Background, Oil Painting ..."/>
          <p:cNvPicPr>
            <a:picLocks noChangeAspect="1" noChangeArrowheads="1"/>
          </p:cNvPicPr>
          <p:nvPr/>
        </p:nvPicPr>
        <p:blipFill rotWithShape="1">
          <a:blip r:embed="rId2">
            <a:duotone>
              <a:schemeClr val="bg2">
                <a:shade val="45000"/>
                <a:satMod val="135000"/>
              </a:schemeClr>
              <a:prstClr val="white"/>
            </a:duotone>
            <a:extLst>
              <a:ext uri="{28A0092B-C50C-407E-A947-70E740481C1C}">
                <a14:useLocalDpi xmlns:a14="http://schemas.microsoft.com/office/drawing/2010/main" val="0"/>
              </a:ext>
            </a:extLst>
          </a:blip>
          <a:srcRect t="58493" b="679"/>
          <a:stretch/>
        </p:blipFill>
        <p:spPr bwMode="auto">
          <a:xfrm rot="10800000">
            <a:off x="514161" y="409570"/>
            <a:ext cx="8536375" cy="488718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6104" y="306114"/>
            <a:ext cx="2286005" cy="2286005"/>
          </a:xfrm>
          <a:prstGeom prst="rect">
            <a:avLst/>
          </a:prstGeom>
        </p:spPr>
      </p:pic>
      <p:sp>
        <p:nvSpPr>
          <p:cNvPr id="9" name="Title 1"/>
          <p:cNvSpPr>
            <a:spLocks noGrp="1"/>
          </p:cNvSpPr>
          <p:nvPr>
            <p:ph type="ctrTitle"/>
          </p:nvPr>
        </p:nvSpPr>
        <p:spPr>
          <a:xfrm>
            <a:off x="2496344" y="434093"/>
            <a:ext cx="6504751" cy="1923946"/>
          </a:xfrm>
        </p:spPr>
        <p:txBody>
          <a:bodyPr>
            <a:normAutofit/>
          </a:bodyPr>
          <a:lstStyle/>
          <a:p>
            <a:r>
              <a:rPr lang="en-GB" sz="6600" u="sng" dirty="0" smtClean="0">
                <a:latin typeface="Century Gothic" panose="020B0502020202020204" pitchFamily="34" charset="0"/>
              </a:rPr>
              <a:t>Independence</a:t>
            </a:r>
            <a:endParaRPr lang="en-GB" sz="7200" u="sng" dirty="0">
              <a:latin typeface="Century Gothic" panose="020B0502020202020204" pitchFamily="34" charset="0"/>
            </a:endParaRPr>
          </a:p>
        </p:txBody>
      </p:sp>
      <p:sp>
        <p:nvSpPr>
          <p:cNvPr id="2" name="TextBox 1"/>
          <p:cNvSpPr txBox="1"/>
          <p:nvPr/>
        </p:nvSpPr>
        <p:spPr>
          <a:xfrm>
            <a:off x="881900" y="2224336"/>
            <a:ext cx="7800895" cy="5093702"/>
          </a:xfrm>
          <a:prstGeom prst="rect">
            <a:avLst/>
          </a:prstGeom>
          <a:noFill/>
        </p:spPr>
        <p:txBody>
          <a:bodyPr wrap="square" rtlCol="0">
            <a:spAutoFit/>
          </a:bodyPr>
          <a:lstStyle/>
          <a:p>
            <a:r>
              <a:rPr lang="en-GB" dirty="0" smtClean="0"/>
              <a:t>Research Page:</a:t>
            </a:r>
          </a:p>
          <a:p>
            <a:endParaRPr lang="en-GB" dirty="0" smtClean="0"/>
          </a:p>
          <a:p>
            <a:r>
              <a:rPr lang="en-GB" dirty="0" smtClean="0"/>
              <a:t>Artists, art history and art movements are very important in the development of the arts and how art is today. </a:t>
            </a:r>
          </a:p>
          <a:p>
            <a:endParaRPr lang="en-GB" dirty="0"/>
          </a:p>
          <a:p>
            <a:r>
              <a:rPr lang="en-GB" dirty="0" smtClean="0"/>
              <a:t>Produce a research page on an artist or art movement of your choice. Look into the history behind this artist or art movement, how it came about, who was influenced by this and how did it have an impact on art. </a:t>
            </a:r>
          </a:p>
          <a:p>
            <a:endParaRPr lang="en-GB" dirty="0"/>
          </a:p>
          <a:p>
            <a:r>
              <a:rPr lang="en-GB" dirty="0" smtClean="0"/>
              <a:t>Add in your own personal views on this research page thinking about why you chose this particular artist/ movement. </a:t>
            </a:r>
            <a:endParaRPr lang="en-GB" dirty="0"/>
          </a:p>
        </p:txBody>
      </p:sp>
      <p:pic>
        <p:nvPicPr>
          <p:cNvPr id="3078" name="Picture 6" descr="Top Famous Paintings in Art History Of All Time Ranke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80320" y="9513686"/>
            <a:ext cx="2958194" cy="2220617"/>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10 most famous paintings: Masterpieces we all know and love - CNN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32490" y="7227577"/>
            <a:ext cx="3024649" cy="4506726"/>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5 Things to know about Pop Art - The KAZoART Contemporary Art Blo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924951" y="6976864"/>
            <a:ext cx="1999108" cy="22489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78310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olor Simple Oil Painting Art Advertising Background, Oil Painting ..."/>
          <p:cNvPicPr>
            <a:picLocks noChangeAspect="1" noChangeArrowheads="1"/>
          </p:cNvPicPr>
          <p:nvPr/>
        </p:nvPicPr>
        <p:blipFill rotWithShape="1">
          <a:blip r:embed="rId2">
            <a:duotone>
              <a:schemeClr val="bg2">
                <a:shade val="45000"/>
                <a:satMod val="135000"/>
              </a:schemeClr>
              <a:prstClr val="white"/>
            </a:duotone>
            <a:extLst>
              <a:ext uri="{28A0092B-C50C-407E-A947-70E740481C1C}">
                <a14:useLocalDpi xmlns:a14="http://schemas.microsoft.com/office/drawing/2010/main" val="0"/>
              </a:ext>
            </a:extLst>
          </a:blip>
          <a:srcRect t="58493" b="679"/>
          <a:stretch/>
        </p:blipFill>
        <p:spPr bwMode="auto">
          <a:xfrm rot="10800000">
            <a:off x="512697" y="434093"/>
            <a:ext cx="8536375" cy="488718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6104" y="302562"/>
            <a:ext cx="2286005" cy="2286005"/>
          </a:xfrm>
          <a:prstGeom prst="rect">
            <a:avLst/>
          </a:prstGeom>
        </p:spPr>
      </p:pic>
      <p:sp>
        <p:nvSpPr>
          <p:cNvPr id="12" name="Title 1"/>
          <p:cNvSpPr>
            <a:spLocks noGrp="1"/>
          </p:cNvSpPr>
          <p:nvPr>
            <p:ph type="ctrTitle"/>
          </p:nvPr>
        </p:nvSpPr>
        <p:spPr>
          <a:xfrm>
            <a:off x="2496344" y="434093"/>
            <a:ext cx="6504751" cy="1923946"/>
          </a:xfrm>
        </p:spPr>
        <p:txBody>
          <a:bodyPr>
            <a:normAutofit/>
          </a:bodyPr>
          <a:lstStyle/>
          <a:p>
            <a:r>
              <a:rPr lang="en-GB" sz="8000" u="sng" dirty="0" smtClean="0">
                <a:latin typeface="Century Gothic" panose="020B0502020202020204" pitchFamily="34" charset="0"/>
              </a:rPr>
              <a:t>Creativity</a:t>
            </a:r>
            <a:endParaRPr lang="en-GB" sz="8800" u="sng" dirty="0">
              <a:latin typeface="Century Gothic" panose="020B0502020202020204" pitchFamily="34" charset="0"/>
            </a:endParaRPr>
          </a:p>
        </p:txBody>
      </p:sp>
      <p:pic>
        <p:nvPicPr>
          <p:cNvPr id="7170" name="Picture 2" descr="Create a Color Wheel with object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0769" y="6688832"/>
            <a:ext cx="7312239" cy="516998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146560" y="2588567"/>
            <a:ext cx="7312239" cy="3939540"/>
          </a:xfrm>
          <a:prstGeom prst="rect">
            <a:avLst/>
          </a:prstGeom>
          <a:noFill/>
        </p:spPr>
        <p:txBody>
          <a:bodyPr wrap="square" rtlCol="0">
            <a:spAutoFit/>
          </a:bodyPr>
          <a:lstStyle/>
          <a:p>
            <a:r>
              <a:rPr lang="en-GB" dirty="0" smtClean="0"/>
              <a:t>Colour Wheel</a:t>
            </a:r>
          </a:p>
          <a:p>
            <a:endParaRPr lang="en-GB" dirty="0"/>
          </a:p>
          <a:p>
            <a:r>
              <a:rPr lang="en-GB" dirty="0" smtClean="0"/>
              <a:t>The colour wheel plays an important part in art. From learning about the colour wheel, you understanding the colour mixing process and the application of paint and other art medias.</a:t>
            </a:r>
          </a:p>
          <a:p>
            <a:endParaRPr lang="en-GB" dirty="0"/>
          </a:p>
          <a:p>
            <a:r>
              <a:rPr lang="en-GB" dirty="0" smtClean="0"/>
              <a:t>Create an accurate colour wheel using a range of objects around the house. Think creatively about what you could use for this. </a:t>
            </a:r>
          </a:p>
        </p:txBody>
      </p:sp>
    </p:spTree>
    <p:extLst>
      <p:ext uri="{BB962C8B-B14F-4D97-AF65-F5344CB8AC3E}">
        <p14:creationId xmlns:p14="http://schemas.microsoft.com/office/powerpoint/2010/main" val="41114530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nfluent UK Thank you NHS and key workers sticker Flag Window/Wall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333140">
            <a:off x="772172" y="8476074"/>
            <a:ext cx="3155268" cy="230016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Color Simple Oil Painting Art Advertising Background, Oil Painting ..."/>
          <p:cNvPicPr>
            <a:picLocks noChangeAspect="1" noChangeArrowheads="1"/>
          </p:cNvPicPr>
          <p:nvPr/>
        </p:nvPicPr>
        <p:blipFill rotWithShape="1">
          <a:blip r:embed="rId3">
            <a:duotone>
              <a:schemeClr val="bg2">
                <a:shade val="45000"/>
                <a:satMod val="135000"/>
              </a:schemeClr>
              <a:prstClr val="white"/>
            </a:duotone>
            <a:extLst>
              <a:ext uri="{28A0092B-C50C-407E-A947-70E740481C1C}">
                <a14:useLocalDpi xmlns:a14="http://schemas.microsoft.com/office/drawing/2010/main" val="0"/>
              </a:ext>
            </a:extLst>
          </a:blip>
          <a:srcRect t="58493" b="679"/>
          <a:stretch/>
        </p:blipFill>
        <p:spPr bwMode="auto">
          <a:xfrm rot="10800000">
            <a:off x="512697" y="434093"/>
            <a:ext cx="8536375" cy="488718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6104" y="287570"/>
            <a:ext cx="2286005" cy="2286005"/>
          </a:xfrm>
          <a:prstGeom prst="rect">
            <a:avLst/>
          </a:prstGeom>
        </p:spPr>
      </p:pic>
      <p:sp>
        <p:nvSpPr>
          <p:cNvPr id="16" name="Title 1"/>
          <p:cNvSpPr>
            <a:spLocks noGrp="1"/>
          </p:cNvSpPr>
          <p:nvPr>
            <p:ph type="ctrTitle"/>
          </p:nvPr>
        </p:nvSpPr>
        <p:spPr>
          <a:xfrm>
            <a:off x="2496344" y="434093"/>
            <a:ext cx="6504751" cy="1923946"/>
          </a:xfrm>
        </p:spPr>
        <p:txBody>
          <a:bodyPr>
            <a:normAutofit/>
          </a:bodyPr>
          <a:lstStyle/>
          <a:p>
            <a:r>
              <a:rPr lang="en-GB" sz="8000" u="sng" dirty="0" smtClean="0">
                <a:latin typeface="Century Gothic" panose="020B0502020202020204" pitchFamily="34" charset="0"/>
              </a:rPr>
              <a:t>Empathy</a:t>
            </a:r>
            <a:endParaRPr lang="en-GB" sz="8800" u="sng" dirty="0">
              <a:latin typeface="Century Gothic" panose="020B0502020202020204" pitchFamily="34" charset="0"/>
            </a:endParaRPr>
          </a:p>
        </p:txBody>
      </p:sp>
      <p:pic>
        <p:nvPicPr>
          <p:cNvPr id="6148" name="Picture 4" descr="Art students thank health care workers | Herald Community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88707" y="8374214"/>
            <a:ext cx="4841875" cy="339254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007681" y="3267506"/>
            <a:ext cx="7546406" cy="3939540"/>
          </a:xfrm>
          <a:prstGeom prst="rect">
            <a:avLst/>
          </a:prstGeom>
          <a:noFill/>
        </p:spPr>
        <p:txBody>
          <a:bodyPr wrap="square" rtlCol="0">
            <a:spAutoFit/>
          </a:bodyPr>
          <a:lstStyle/>
          <a:p>
            <a:r>
              <a:rPr lang="en-GB" dirty="0" smtClean="0"/>
              <a:t>Thank you poster</a:t>
            </a:r>
          </a:p>
          <a:p>
            <a:endParaRPr lang="en-GB" dirty="0"/>
          </a:p>
          <a:p>
            <a:r>
              <a:rPr lang="en-GB" dirty="0" smtClean="0"/>
              <a:t>Think of someone that you know, either a family member or friend that may need a poster or card to cheer them up or brighten their day.</a:t>
            </a:r>
          </a:p>
          <a:p>
            <a:endParaRPr lang="en-GB" dirty="0"/>
          </a:p>
          <a:p>
            <a:r>
              <a:rPr lang="en-GB" dirty="0" smtClean="0"/>
              <a:t>Using the resources at home, produce a card or poster that will brighten someone's day . Think creatively and include a range of drawings and words that will help with this. </a:t>
            </a:r>
          </a:p>
        </p:txBody>
      </p:sp>
    </p:spTree>
    <p:extLst>
      <p:ext uri="{BB962C8B-B14F-4D97-AF65-F5344CB8AC3E}">
        <p14:creationId xmlns:p14="http://schemas.microsoft.com/office/powerpoint/2010/main" val="12879853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olor Simple Oil Painting Art Advertising Background, Oil Painting ..."/>
          <p:cNvPicPr>
            <a:picLocks noChangeAspect="1" noChangeArrowheads="1"/>
          </p:cNvPicPr>
          <p:nvPr/>
        </p:nvPicPr>
        <p:blipFill rotWithShape="1">
          <a:blip r:embed="rId2">
            <a:duotone>
              <a:schemeClr val="bg2">
                <a:shade val="45000"/>
                <a:satMod val="135000"/>
              </a:schemeClr>
              <a:prstClr val="white"/>
            </a:duotone>
            <a:extLst>
              <a:ext uri="{28A0092B-C50C-407E-A947-70E740481C1C}">
                <a14:useLocalDpi xmlns:a14="http://schemas.microsoft.com/office/drawing/2010/main" val="0"/>
              </a:ext>
            </a:extLst>
          </a:blip>
          <a:srcRect t="58493" b="679"/>
          <a:stretch/>
        </p:blipFill>
        <p:spPr bwMode="auto">
          <a:xfrm rot="10800000">
            <a:off x="512697" y="434093"/>
            <a:ext cx="8536375" cy="488718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6104" y="306114"/>
            <a:ext cx="2286005" cy="2286005"/>
          </a:xfrm>
          <a:prstGeom prst="rect">
            <a:avLst/>
          </a:prstGeom>
        </p:spPr>
      </p:pic>
      <p:sp>
        <p:nvSpPr>
          <p:cNvPr id="12" name="Title 1"/>
          <p:cNvSpPr>
            <a:spLocks noGrp="1"/>
          </p:cNvSpPr>
          <p:nvPr>
            <p:ph type="ctrTitle"/>
          </p:nvPr>
        </p:nvSpPr>
        <p:spPr>
          <a:xfrm>
            <a:off x="2496344" y="434093"/>
            <a:ext cx="6504751" cy="1923946"/>
          </a:xfrm>
        </p:spPr>
        <p:txBody>
          <a:bodyPr>
            <a:normAutofit fontScale="90000"/>
          </a:bodyPr>
          <a:lstStyle/>
          <a:p>
            <a:r>
              <a:rPr lang="en-GB" sz="8000" u="sng" dirty="0" smtClean="0">
                <a:latin typeface="Century Gothic" panose="020B0502020202020204" pitchFamily="34" charset="0"/>
              </a:rPr>
              <a:t>Collaboration</a:t>
            </a:r>
            <a:endParaRPr lang="en-GB" sz="8800" u="sng" dirty="0">
              <a:latin typeface="Century Gothic" panose="020B0502020202020204" pitchFamily="34" charset="0"/>
            </a:endParaRPr>
          </a:p>
        </p:txBody>
      </p:sp>
      <p:pic>
        <p:nvPicPr>
          <p:cNvPr id="5122" name="Picture 2" descr="Pencil Portrait Drawi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8127" y="6040760"/>
            <a:ext cx="3810000" cy="57150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Portrait Drawing Resources (Adapted) - Lessons - Tes Teach"/>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8150" y="6832848"/>
            <a:ext cx="4642945" cy="352839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958127" y="3016424"/>
            <a:ext cx="7802913" cy="2400657"/>
          </a:xfrm>
          <a:prstGeom prst="rect">
            <a:avLst/>
          </a:prstGeom>
          <a:noFill/>
        </p:spPr>
        <p:txBody>
          <a:bodyPr wrap="square" rtlCol="0">
            <a:spAutoFit/>
          </a:bodyPr>
          <a:lstStyle/>
          <a:p>
            <a:r>
              <a:rPr lang="en-GB" dirty="0" smtClean="0"/>
              <a:t>Family Portrait</a:t>
            </a:r>
          </a:p>
          <a:p>
            <a:endParaRPr lang="en-GB" dirty="0"/>
          </a:p>
          <a:p>
            <a:r>
              <a:rPr lang="en-GB" dirty="0" smtClean="0"/>
              <a:t>Working together with someone in your family, use a pencil to create a portrait of your family member. Use the guide on the side to help you plan out how a face should be proportioned and fill in with a range of tone. </a:t>
            </a:r>
            <a:endParaRPr lang="en-GB" dirty="0"/>
          </a:p>
        </p:txBody>
      </p:sp>
    </p:spTree>
    <p:extLst>
      <p:ext uri="{BB962C8B-B14F-4D97-AF65-F5344CB8AC3E}">
        <p14:creationId xmlns:p14="http://schemas.microsoft.com/office/powerpoint/2010/main" val="5089637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olor Simple Oil Painting Art Advertising Background, Oil Painting ..."/>
          <p:cNvPicPr>
            <a:picLocks noChangeAspect="1" noChangeArrowheads="1"/>
          </p:cNvPicPr>
          <p:nvPr/>
        </p:nvPicPr>
        <p:blipFill rotWithShape="1">
          <a:blip r:embed="rId2">
            <a:duotone>
              <a:schemeClr val="bg2">
                <a:shade val="45000"/>
                <a:satMod val="135000"/>
              </a:schemeClr>
              <a:prstClr val="white"/>
            </a:duotone>
            <a:extLst>
              <a:ext uri="{28A0092B-C50C-407E-A947-70E740481C1C}">
                <a14:useLocalDpi xmlns:a14="http://schemas.microsoft.com/office/drawing/2010/main" val="0"/>
              </a:ext>
            </a:extLst>
          </a:blip>
          <a:srcRect t="58493" b="679"/>
          <a:stretch/>
        </p:blipFill>
        <p:spPr bwMode="auto">
          <a:xfrm rot="10800000">
            <a:off x="512697" y="434093"/>
            <a:ext cx="8536375" cy="488718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6104" y="306114"/>
            <a:ext cx="2286005" cy="2286005"/>
          </a:xfrm>
          <a:prstGeom prst="rect">
            <a:avLst/>
          </a:prstGeom>
        </p:spPr>
      </p:pic>
      <p:sp>
        <p:nvSpPr>
          <p:cNvPr id="16" name="Title 1"/>
          <p:cNvSpPr>
            <a:spLocks noGrp="1"/>
          </p:cNvSpPr>
          <p:nvPr>
            <p:ph type="ctrTitle"/>
          </p:nvPr>
        </p:nvSpPr>
        <p:spPr>
          <a:xfrm>
            <a:off x="2496344" y="434093"/>
            <a:ext cx="6504751" cy="1923946"/>
          </a:xfrm>
        </p:spPr>
        <p:txBody>
          <a:bodyPr>
            <a:normAutofit/>
          </a:bodyPr>
          <a:lstStyle/>
          <a:p>
            <a:r>
              <a:rPr lang="en-GB" sz="8000" u="sng" dirty="0" smtClean="0">
                <a:latin typeface="Century Gothic" panose="020B0502020202020204" pitchFamily="34" charset="0"/>
              </a:rPr>
              <a:t>Resilience</a:t>
            </a:r>
            <a:endParaRPr lang="en-GB" sz="8800" u="sng" dirty="0">
              <a:latin typeface="Century Gothic" panose="020B0502020202020204" pitchFamily="34" charset="0"/>
            </a:endParaRPr>
          </a:p>
        </p:txBody>
      </p:sp>
      <p:pic>
        <p:nvPicPr>
          <p:cNvPr id="2" name="Picture 1"/>
          <p:cNvPicPr>
            <a:picLocks noChangeAspect="1"/>
          </p:cNvPicPr>
          <p:nvPr/>
        </p:nvPicPr>
        <p:blipFill>
          <a:blip r:embed="rId4"/>
          <a:stretch>
            <a:fillRect/>
          </a:stretch>
        </p:blipFill>
        <p:spPr>
          <a:xfrm>
            <a:off x="1620271" y="4149425"/>
            <a:ext cx="6408712" cy="8066618"/>
          </a:xfrm>
          <a:prstGeom prst="rect">
            <a:avLst/>
          </a:prstGeom>
        </p:spPr>
      </p:pic>
      <p:sp>
        <p:nvSpPr>
          <p:cNvPr id="3" name="TextBox 2"/>
          <p:cNvSpPr txBox="1"/>
          <p:nvPr/>
        </p:nvSpPr>
        <p:spPr>
          <a:xfrm>
            <a:off x="1613502" y="2302686"/>
            <a:ext cx="6912768" cy="2015936"/>
          </a:xfrm>
          <a:prstGeom prst="rect">
            <a:avLst/>
          </a:prstGeom>
          <a:noFill/>
        </p:spPr>
        <p:txBody>
          <a:bodyPr wrap="square" rtlCol="0">
            <a:spAutoFit/>
          </a:bodyPr>
          <a:lstStyle/>
          <a:p>
            <a:r>
              <a:rPr lang="en-GB" dirty="0"/>
              <a:t>1</a:t>
            </a:r>
            <a:r>
              <a:rPr lang="en-GB" dirty="0" smtClean="0"/>
              <a:t>4 Day Drawing Challenge</a:t>
            </a:r>
          </a:p>
          <a:p>
            <a:endParaRPr lang="en-GB" dirty="0"/>
          </a:p>
          <a:p>
            <a:r>
              <a:rPr lang="en-GB" dirty="0" smtClean="0"/>
              <a:t>Take part in the 14 day drawing challenge and see how you get on. Practice helps your skill to develop!</a:t>
            </a:r>
          </a:p>
          <a:p>
            <a:endParaRPr lang="en-GB" dirty="0"/>
          </a:p>
        </p:txBody>
      </p:sp>
    </p:spTree>
    <p:extLst>
      <p:ext uri="{BB962C8B-B14F-4D97-AF65-F5344CB8AC3E}">
        <p14:creationId xmlns:p14="http://schemas.microsoft.com/office/powerpoint/2010/main" val="22663624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1333</TotalTime>
  <Words>376</Words>
  <Application>Microsoft Office PowerPoint</Application>
  <PresentationFormat>A3 Paper (297x420 mm)</PresentationFormat>
  <Paragraphs>42</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Century Gothic</vt:lpstr>
      <vt:lpstr>Office Theme</vt:lpstr>
      <vt:lpstr>Year 6 to 7 Transition Project   Creative Arts </vt:lpstr>
      <vt:lpstr>PowerPoint Presentation</vt:lpstr>
      <vt:lpstr>Awareness</vt:lpstr>
      <vt:lpstr>Independence</vt:lpstr>
      <vt:lpstr>Creativity</vt:lpstr>
      <vt:lpstr>Empathy</vt:lpstr>
      <vt:lpstr>Collaboration</vt:lpstr>
      <vt:lpstr>Resilience</vt:lpstr>
    </vt:vector>
  </TitlesOfParts>
  <Company>The Bishop of Wnchester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Mac</dc:creator>
  <cp:lastModifiedBy>Abigail Cartwright</cp:lastModifiedBy>
  <cp:revision>41</cp:revision>
  <dcterms:created xsi:type="dcterms:W3CDTF">2014-09-22T20:40:35Z</dcterms:created>
  <dcterms:modified xsi:type="dcterms:W3CDTF">2020-07-16T09:34:56Z</dcterms:modified>
</cp:coreProperties>
</file>