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4" r:id="rId3"/>
    <p:sldId id="257" r:id="rId4"/>
    <p:sldId id="260" r:id="rId5"/>
    <p:sldId id="262" r:id="rId6"/>
    <p:sldId id="265" r:id="rId7"/>
    <p:sldId id="266" r:id="rId8"/>
    <p:sldId id="267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4961223-B518-4293-A27D-A31AF322FA08}">
          <p14:sldIdLst>
            <p14:sldId id="256"/>
            <p14:sldId id="264"/>
          </p14:sldIdLst>
        </p14:section>
        <p14:section name="Untitled Section" id="{B2646816-8A51-4722-85AB-6F5D9B9CD59F}">
          <p14:sldIdLst>
            <p14:sldId id="257"/>
            <p14:sldId id="260"/>
            <p14:sldId id="262"/>
            <p14:sldId id="265"/>
            <p14:sldId id="266"/>
            <p14:sldId id="267"/>
            <p14:sldId id="268"/>
            <p14:sldId id="26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B5495-41F6-488C-A475-E6853339E3A3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41710F-FB24-44F8-AD84-45557C64E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83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889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BD086-54B4-412F-9FC5-DD2F42939D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8D522B-27A8-4F23-82D8-3B74B5FE1F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80A23-96A6-48BA-9B57-0F28E137B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BDD6C1-0F09-4385-9F8E-524F233F9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6D9D91-01EB-410F-972D-570D910BA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6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C8352-09FA-4DA8-BACD-0FCDBCBA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89469-467B-41DB-B4EC-E75381C09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C1521A-49E0-4F80-8D92-A22BCE2B4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CE6C7-F52D-431D-AD5C-40CF72740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F00546-4CD0-453A-9627-BA220F580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284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D516D-B605-47BD-A3E3-A0A97AB99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3058C4-F0E4-46DB-A941-E8C26C853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ECF6B-5459-411D-9E0B-CE69ACFB7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A1F0C-361F-45D3-8F0D-0B41158AE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39D3FD-0831-4570-BAC7-59F7178C6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91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3A915-7817-4D48-800F-9185B6368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F8C80A-1B43-426D-AFCB-04D60CDB96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4B2E9C-6827-4696-B115-642D3ADCA4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C4632-3165-4AFA-B9F6-1A0C57C29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9AAA3-747B-4143-8A39-446115B07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BACE5-9B4F-4EE5-9EAB-FCA036139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553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B9C94-4DE9-4CBA-98C9-0F14DC7B0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D61F11-6BD2-47CB-83D4-60ACC36098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2F0967-C25B-4776-B0BA-52C90FDC4A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DE2D79-2874-42C0-8990-40EC27E70D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E76150-3656-46DA-9166-CB41B9F4C1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A8DD7B-6780-45A7-B8C6-6616A8246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54B056-8A94-47AE-A9A2-04D9E2D10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D626EC-A949-410B-BACD-87DD7540E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14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45E43-1787-4C72-977F-6DF9FF23A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1DA75F-AD25-443D-820A-CFF00BF0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29AED-1BFF-4C06-83F4-EA082C9D0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0EF321-D63F-45C3-9DF1-8D66A47FB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960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C84BE9-F131-4F8B-B3A2-CD150A329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89752F-57F9-4DB9-BDC3-CAA127FFB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9AFEBA-933C-485A-8BBC-84E9A4F95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67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66F98-1CF4-4028-B6F6-88D936B68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E97E8-A41C-4650-A38D-848E23559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634ECF-9EB9-431C-BB0F-3F2C3ED82E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840E6B-6067-4203-BF4E-79428389C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640F0C-F74B-4D36-8379-550F19A71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99FF6D-7898-447F-9EFE-644ACB87A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72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D89B0-CE5A-40A0-8EAC-3FC7A58CF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BE07B4-F1D9-4B9D-9327-D0490BC6E5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3F64F0-2ADB-49BB-9071-6B553491CC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C493DB-6CF9-4A72-9656-46F12A0E2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CF998E-99A2-4C6C-88E6-4BFFB26DE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C19226-5660-424A-A516-80884C401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179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054F9-9A3F-44FA-BF59-7837EE7BF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C75629-DA98-4DF0-A559-9DEB187E96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65758F-21B1-401A-9D74-CF25149C3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A6DC5B-B95A-4852-A558-1DB52BE89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F12C3-CB83-41E0-BD45-4095FB740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357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0F2F5B-E65D-44AF-AF0F-8C533B86A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54C3E6-326C-41CA-B940-DC79CD88BB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0B9978-87CE-43BC-B3C5-C9B9AD766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6E6C31-8497-4FC7-A1BE-25959ABF8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E2EC05-59FE-4E61-BD74-982814427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021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93C7B2-8F07-4840-A367-6CF892A14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DE7F0E-7FD1-46CE-B504-0CB77B9EDC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A7E53-316A-4D79-A264-6E298C2B06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42FB9-08A3-4B7B-B6C3-F1D9C3AC1D05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E47B2-9553-4C83-B55F-1A90F4378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65F48-C792-4392-BC0A-7889BDF0D1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97A09-8D31-4424-8DF1-65B322D3D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287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amazingapprenticeships.com/resource/apprentices-are-amazing-film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nationalapprenticeshipweek.co.uk/" TargetMode="External"/><Relationship Id="rId3" Type="http://schemas.openxmlformats.org/officeDocument/2006/relationships/hyperlink" Target="https://www.apprenticeships.gov.uk/apprentices/real-stories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unifrog.org/" TargetMode="External"/><Relationship Id="rId11" Type="http://schemas.openxmlformats.org/officeDocument/2006/relationships/image" Target="../media/image18.png"/><Relationship Id="rId5" Type="http://schemas.openxmlformats.org/officeDocument/2006/relationships/image" Target="../media/image15.png"/><Relationship Id="rId10" Type="http://schemas.openxmlformats.org/officeDocument/2006/relationships/hyperlink" Target="https://amazingapprenticeships.com/think-apprenticeships-films/" TargetMode="External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vimeo.com/763808752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hyperlink" Target="https://amazingapprenticeships.com/apprenticeships-in-luton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E7903-78B4-49F8-B8BF-8685BA64A9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638" y="139849"/>
            <a:ext cx="11822654" cy="3370114"/>
          </a:xfrm>
        </p:spPr>
        <p:txBody>
          <a:bodyPr>
            <a:norm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National Apprenticeship Week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7 – 13 February 2022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753BCD-DF20-4A23-85FD-7B84D0FFE9A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1860A4-445A-4E8D-9272-5A4109D22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876D843-0057-4A4F-98DE-81AE471D11F0}"/>
              </a:ext>
            </a:extLst>
          </p:cNvPr>
          <p:cNvSpPr/>
          <p:nvPr/>
        </p:nvSpPr>
        <p:spPr>
          <a:xfrm>
            <a:off x="7108166" y="4002657"/>
            <a:ext cx="4157932" cy="14837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3B5650-D94D-452D-AE36-04D5B3DAFB1D}"/>
              </a:ext>
            </a:extLst>
          </p:cNvPr>
          <p:cNvSpPr txBox="1"/>
          <p:nvPr/>
        </p:nvSpPr>
        <p:spPr>
          <a:xfrm>
            <a:off x="6950016" y="4599205"/>
            <a:ext cx="4661139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– 11 February 2024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EEE65C-C550-4F37-AC8D-6AF1F088BC8F}"/>
              </a:ext>
            </a:extLst>
          </p:cNvPr>
          <p:cNvSpPr/>
          <p:nvPr/>
        </p:nvSpPr>
        <p:spPr>
          <a:xfrm>
            <a:off x="8048445" y="3255962"/>
            <a:ext cx="2122098" cy="6546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960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C74193B9-EF20-4013-9263-61853201A9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1948" y="2043953"/>
            <a:ext cx="7766237" cy="4491318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7FD3BED-3F55-4A2E-B875-F653D952BB28}"/>
              </a:ext>
            </a:extLst>
          </p:cNvPr>
          <p:cNvSpPr txBox="1">
            <a:spLocks/>
          </p:cNvSpPr>
          <p:nvPr/>
        </p:nvSpPr>
        <p:spPr>
          <a:xfrm>
            <a:off x="273815" y="567063"/>
            <a:ext cx="11644370" cy="2387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latin typeface="Century Gothic" panose="020B0502020202020204" pitchFamily="34" charset="0"/>
              </a:rPr>
              <a:t>Why might I be interested in apprenticeships?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EC7B92-8C0B-4CA2-90F7-C84B83557A25}"/>
              </a:ext>
            </a:extLst>
          </p:cNvPr>
          <p:cNvSpPr txBox="1"/>
          <p:nvPr/>
        </p:nvSpPr>
        <p:spPr>
          <a:xfrm>
            <a:off x="92658" y="6290937"/>
            <a:ext cx="36166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hlinkClick r:id="rId2"/>
              </a:rPr>
              <a:t>https://amazingapprenticeships.com/resource/apprentices-are-amazing-film/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840219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7FD3BED-3F55-4A2E-B875-F653D952BB28}"/>
              </a:ext>
            </a:extLst>
          </p:cNvPr>
          <p:cNvSpPr txBox="1">
            <a:spLocks/>
          </p:cNvSpPr>
          <p:nvPr/>
        </p:nvSpPr>
        <p:spPr>
          <a:xfrm>
            <a:off x="273815" y="567063"/>
            <a:ext cx="11644370" cy="2387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latin typeface="Century Gothic" panose="020B0502020202020204" pitchFamily="34" charset="0"/>
              </a:rPr>
              <a:t>What is an apprenticeship?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FEC6A0-DADC-4874-B41E-FF26244C57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20" t="24718" r="65825" b="38302"/>
          <a:stretch/>
        </p:blipFill>
        <p:spPr>
          <a:xfrm>
            <a:off x="414068" y="1643447"/>
            <a:ext cx="4040644" cy="23022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9163A4-230E-471D-B23A-EF6F331EB5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990" t="25975" r="65684" b="38553"/>
          <a:stretch/>
        </p:blipFill>
        <p:spPr>
          <a:xfrm>
            <a:off x="1302588" y="4214120"/>
            <a:ext cx="4235569" cy="23058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D70FD0E-BBCF-4101-B4BF-C105A33E55A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637" t="24970" r="65896" b="39087"/>
          <a:stretch/>
        </p:blipFill>
        <p:spPr>
          <a:xfrm>
            <a:off x="5947082" y="1633403"/>
            <a:ext cx="4087627" cy="22376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B4ACE49-157F-4675-8969-D00A3C85245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778" t="25220" r="65684" b="39080"/>
          <a:stretch/>
        </p:blipFill>
        <p:spPr>
          <a:xfrm>
            <a:off x="7082286" y="4214120"/>
            <a:ext cx="4131388" cy="223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47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61445B-8024-4178-8F26-759D88BE2D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567" t="24466" r="65896" b="38553"/>
          <a:stretch/>
        </p:blipFill>
        <p:spPr>
          <a:xfrm>
            <a:off x="1621766" y="181152"/>
            <a:ext cx="3752492" cy="21054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478EC8-E073-4877-BFCC-028755CEB9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778" t="24969" r="65684" b="38302"/>
          <a:stretch/>
        </p:blipFill>
        <p:spPr>
          <a:xfrm>
            <a:off x="6512942" y="181151"/>
            <a:ext cx="3778197" cy="21054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FCF3D70-9A6B-4F45-9921-72544908A6E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566" t="24466" r="65755" b="38302"/>
          <a:stretch/>
        </p:blipFill>
        <p:spPr>
          <a:xfrm>
            <a:off x="250329" y="2376296"/>
            <a:ext cx="3755599" cy="21054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C3C1CF3-D487-4F37-A11F-E355F0072D2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424" t="24466" r="65755" b="47616"/>
          <a:stretch/>
        </p:blipFill>
        <p:spPr>
          <a:xfrm>
            <a:off x="6903758" y="2376297"/>
            <a:ext cx="5046451" cy="21054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201BFE-265B-40ED-8552-3F0E15A10C7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591" t="25204" r="65695" b="38302"/>
          <a:stretch/>
        </p:blipFill>
        <p:spPr>
          <a:xfrm>
            <a:off x="1621766" y="4571441"/>
            <a:ext cx="3838755" cy="21054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56242B2-B39F-4E41-86C5-C599887A39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5705" y="5105223"/>
            <a:ext cx="2164691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709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D4CF38-8BAE-4EC1-AFEF-C1BAC5266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2377" y="-214857"/>
            <a:ext cx="9474005" cy="145707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4C66467-268C-4292-923E-016D731AF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555549"/>
              </p:ext>
            </p:extLst>
          </p:nvPr>
        </p:nvGraphicFramePr>
        <p:xfrm>
          <a:off x="127896" y="1085426"/>
          <a:ext cx="11931424" cy="5616588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2982856">
                  <a:extLst>
                    <a:ext uri="{9D8B030D-6E8A-4147-A177-3AD203B41FA5}">
                      <a16:colId xmlns:a16="http://schemas.microsoft.com/office/drawing/2014/main" val="2022150139"/>
                    </a:ext>
                  </a:extLst>
                </a:gridCol>
                <a:gridCol w="2982856">
                  <a:extLst>
                    <a:ext uri="{9D8B030D-6E8A-4147-A177-3AD203B41FA5}">
                      <a16:colId xmlns:a16="http://schemas.microsoft.com/office/drawing/2014/main" val="2762074784"/>
                    </a:ext>
                  </a:extLst>
                </a:gridCol>
                <a:gridCol w="2982856">
                  <a:extLst>
                    <a:ext uri="{9D8B030D-6E8A-4147-A177-3AD203B41FA5}">
                      <a16:colId xmlns:a16="http://schemas.microsoft.com/office/drawing/2014/main" val="4070079541"/>
                    </a:ext>
                  </a:extLst>
                </a:gridCol>
                <a:gridCol w="2982856">
                  <a:extLst>
                    <a:ext uri="{9D8B030D-6E8A-4147-A177-3AD203B41FA5}">
                      <a16:colId xmlns:a16="http://schemas.microsoft.com/office/drawing/2014/main" val="975802400"/>
                    </a:ext>
                  </a:extLst>
                </a:gridCol>
              </a:tblGrid>
              <a:tr h="280829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5368426"/>
                  </a:ext>
                </a:extLst>
              </a:tr>
              <a:tr h="280829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9462775"/>
                  </a:ext>
                </a:extLst>
              </a:tr>
            </a:tbl>
          </a:graphicData>
        </a:graphic>
      </p:graphicFrame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7E852807-7644-4CEA-ACDC-C5CD366D2C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6384" y="4024206"/>
            <a:ext cx="2509057" cy="26778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0EABD3-15DA-46E4-A9B1-3D1DD57EAF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6057" y="1242213"/>
            <a:ext cx="2723100" cy="731583"/>
          </a:xfrm>
          <a:prstGeom prst="rect">
            <a:avLst/>
          </a:prstGeom>
        </p:spPr>
      </p:pic>
      <p:pic>
        <p:nvPicPr>
          <p:cNvPr id="8" name="Picture 7">
            <a:hlinkClick r:id="rId6"/>
            <a:extLst>
              <a:ext uri="{FF2B5EF4-FFF2-40B4-BE49-F238E27FC236}">
                <a16:creationId xmlns:a16="http://schemas.microsoft.com/office/drawing/2014/main" id="{39A9F5FD-EFEA-46E9-B5A7-5358383020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6057" y="2063899"/>
            <a:ext cx="2723100" cy="176623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23E4011-D734-463F-A311-49E1561543A4}"/>
              </a:ext>
            </a:extLst>
          </p:cNvPr>
          <p:cNvSpPr txBox="1"/>
          <p:nvPr/>
        </p:nvSpPr>
        <p:spPr>
          <a:xfrm>
            <a:off x="9183873" y="251651"/>
            <a:ext cx="30081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Click each box to access more resources</a:t>
            </a:r>
          </a:p>
        </p:txBody>
      </p:sp>
      <p:pic>
        <p:nvPicPr>
          <p:cNvPr id="15" name="Picture 14">
            <a:hlinkClick r:id="rId8"/>
            <a:extLst>
              <a:ext uri="{FF2B5EF4-FFF2-40B4-BE49-F238E27FC236}">
                <a16:creationId xmlns:a16="http://schemas.microsoft.com/office/drawing/2014/main" id="{0A04E870-D2A8-41F3-A4F7-B5FE196932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2081" y="1242213"/>
            <a:ext cx="2656935" cy="2587924"/>
          </a:xfrm>
          <a:prstGeom prst="rect">
            <a:avLst/>
          </a:prstGeom>
        </p:spPr>
      </p:pic>
      <p:pic>
        <p:nvPicPr>
          <p:cNvPr id="4" name="Picture 3">
            <a:hlinkClick r:id="rId10"/>
            <a:extLst>
              <a:ext uri="{FF2B5EF4-FFF2-40B4-BE49-F238E27FC236}">
                <a16:creationId xmlns:a16="http://schemas.microsoft.com/office/drawing/2014/main" id="{B938B6A8-E596-4235-9F5E-C45B7F94B8D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84020" y="3727808"/>
            <a:ext cx="2261209" cy="287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394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C4D896-6864-4BAF-8BFE-C51D1E465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072" y="848444"/>
            <a:ext cx="5313539" cy="28867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973C91-D549-41D5-BC88-8D8917CA25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7042" y="1319841"/>
            <a:ext cx="2970362" cy="44555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AAF72B-2B42-44BF-9028-8E3D3D49C5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7680" y="2070340"/>
            <a:ext cx="2913445" cy="4455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497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0E8A39-AE6E-44BF-90AE-AF9D4C54D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" y="436622"/>
            <a:ext cx="12087225" cy="610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860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0D7E113-47C1-4FF6-AB6D-BFC82CDDF7B8}"/>
              </a:ext>
            </a:extLst>
          </p:cNvPr>
          <p:cNvSpPr/>
          <p:nvPr/>
        </p:nvSpPr>
        <p:spPr>
          <a:xfrm>
            <a:off x="221110" y="6060326"/>
            <a:ext cx="37946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dirty="0">
                <a:hlinkClick r:id="rId2"/>
              </a:rPr>
              <a:t>https://vimeo.com/763808752</a:t>
            </a:r>
            <a:endParaRPr lang="en-GB" sz="1100" dirty="0"/>
          </a:p>
          <a:p>
            <a:r>
              <a:rPr lang="en-GB" sz="1100" dirty="0"/>
              <a:t>https://amazingapprenticeships.com/apprenticeships-in-luton/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932A07-C900-4EC8-B814-7DF5F1896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5229" y="5652269"/>
            <a:ext cx="5624513" cy="762000"/>
          </a:xfrm>
          <a:prstGeom prst="rect">
            <a:avLst/>
          </a:prstGeom>
        </p:spPr>
      </p:pic>
      <p:pic>
        <p:nvPicPr>
          <p:cNvPr id="5" name="Picture 4">
            <a:hlinkClick r:id="rId4"/>
            <a:extLst>
              <a:ext uri="{FF2B5EF4-FFF2-40B4-BE49-F238E27FC236}">
                <a16:creationId xmlns:a16="http://schemas.microsoft.com/office/drawing/2014/main" id="{C2261578-68BF-43FB-A4EA-CC76D33FBC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9394" y="602860"/>
            <a:ext cx="7973211" cy="4452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07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5BE3F3-2BED-4C54-ABC1-574A89FBF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971" y="325108"/>
            <a:ext cx="11007304" cy="619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283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Exploring pathways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529108" y="2164930"/>
            <a:ext cx="4311340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/>
              </a:rPr>
              <a:t>Use the tools in the </a:t>
            </a:r>
          </a:p>
          <a:p>
            <a:pPr>
              <a:lnSpc>
                <a:spcPct val="150000"/>
              </a:lnSpc>
            </a:pPr>
            <a:r>
              <a:rPr lang="en-US" sz="2200" b="1" i="1" dirty="0">
                <a:latin typeface="Open Sans"/>
              </a:rPr>
              <a:t>Exploring pathways </a:t>
            </a:r>
            <a:r>
              <a:rPr lang="en-US" sz="2200" dirty="0">
                <a:latin typeface="Open Sans"/>
              </a:rPr>
              <a:t>section to research your careers ideas and to check your next steps on to 6</a:t>
            </a:r>
            <a:r>
              <a:rPr lang="en-US" sz="2200" baseline="30000" dirty="0">
                <a:latin typeface="Open Sans"/>
              </a:rPr>
              <a:t>th</a:t>
            </a:r>
            <a:r>
              <a:rPr lang="en-US" sz="2200" dirty="0">
                <a:latin typeface="Open Sans"/>
              </a:rPr>
              <a:t> form, college or an apprenticeship are taking you in the right direction.</a:t>
            </a:r>
            <a:endParaRPr lang="en-GB" sz="2200" dirty="0">
              <a:latin typeface="Open San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FC68A3-B95F-4F83-82B8-198FEE255A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9833" y="1690688"/>
            <a:ext cx="2607158" cy="48092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3BED00-1DAC-45E3-9B8C-487432D207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7320" y="1220210"/>
            <a:ext cx="3922229" cy="470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239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98</Words>
  <Application>Microsoft Office PowerPoint</Application>
  <PresentationFormat>Widescreen</PresentationFormat>
  <Paragraphs>12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Open Sans</vt:lpstr>
      <vt:lpstr>Open Sans</vt:lpstr>
      <vt:lpstr>Office Theme</vt:lpstr>
      <vt:lpstr>National Apprenticeship Week 7 – 13 February 2022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Kirsten Bryan-Brown</dc:creator>
  <cp:lastModifiedBy>Kirsten Bryan-Brown</cp:lastModifiedBy>
  <cp:revision>35</cp:revision>
  <dcterms:created xsi:type="dcterms:W3CDTF">2022-02-01T09:35:52Z</dcterms:created>
  <dcterms:modified xsi:type="dcterms:W3CDTF">2024-01-25T10:57:38Z</dcterms:modified>
</cp:coreProperties>
</file>