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67" r:id="rId4"/>
    <p:sldId id="265" r:id="rId5"/>
    <p:sldId id="257" r:id="rId6"/>
    <p:sldId id="266" r:id="rId7"/>
    <p:sldId id="263" r:id="rId8"/>
    <p:sldId id="264" r:id="rId9"/>
    <p:sldId id="270" r:id="rId10"/>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p15:clr>
            <a:srgbClr val="A4A3A4"/>
          </p15:clr>
        </p15:guide>
        <p15:guide id="2" pos="30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2160" y="42"/>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7"/>
            <a:ext cx="8161020" cy="2744047"/>
          </a:xfrm>
        </p:spPr>
        <p:txBody>
          <a:bodyPr/>
          <a:lstStyle/>
          <a:p>
            <a:r>
              <a:rPr lang="en-US" smtClean="0"/>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29871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12083753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80060" y="11865190"/>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AFFD66B4-C0B1-4312-ADA4-0F3D5DD8CB7E}" type="datetimeFigureOut">
              <a:rPr lang="en-GB" smtClean="0"/>
              <a:t>11/06/2020</a:t>
            </a:fld>
            <a:endParaRPr lang="en-GB"/>
          </a:p>
        </p:txBody>
      </p:sp>
      <p:sp>
        <p:nvSpPr>
          <p:cNvPr id="5" name="Footer Placeholder 4"/>
          <p:cNvSpPr>
            <a:spLocks noGrp="1"/>
          </p:cNvSpPr>
          <p:nvPr>
            <p:ph type="ftr" sz="quarter" idx="3"/>
          </p:nvPr>
        </p:nvSpPr>
        <p:spPr>
          <a:xfrm>
            <a:off x="3280410" y="11865190"/>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80860" y="11865190"/>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FF9835C8-9403-4E9C-BE1E-F39AE0FEBA3C}" type="slidenum">
              <a:rPr lang="en-GB" smtClean="0"/>
              <a:t>‹#›</a:t>
            </a:fld>
            <a:endParaRPr lang="en-GB"/>
          </a:p>
        </p:txBody>
      </p:sp>
    </p:spTree>
    <p:extLst>
      <p:ext uri="{BB962C8B-B14F-4D97-AF65-F5344CB8AC3E}">
        <p14:creationId xmlns:p14="http://schemas.microsoft.com/office/powerpoint/2010/main" val="3160236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Year 6 to 7 Transition Project </a:t>
            </a:r>
            <a:br>
              <a:rPr lang="en-GB" dirty="0" smtClean="0"/>
            </a:br>
            <a:r>
              <a:rPr lang="en-GB" dirty="0"/>
              <a:t/>
            </a:r>
            <a:br>
              <a:rPr lang="en-GB" dirty="0"/>
            </a:br>
            <a:r>
              <a:rPr lang="en-GB" dirty="0" smtClean="0"/>
              <a:t>English</a:t>
            </a:r>
            <a:br>
              <a:rPr lang="en-GB" dirty="0" smtClean="0"/>
            </a:br>
            <a:endParaRPr lang="en-GB" dirty="0"/>
          </a:p>
        </p:txBody>
      </p:sp>
      <p:sp>
        <p:nvSpPr>
          <p:cNvPr id="3" name="Subtitle 2"/>
          <p:cNvSpPr>
            <a:spLocks noGrp="1"/>
          </p:cNvSpPr>
          <p:nvPr>
            <p:ph type="subTitle" idx="1"/>
          </p:nvPr>
        </p:nvSpPr>
        <p:spPr/>
        <p:txBody>
          <a:bodyPr/>
          <a:lstStyle/>
          <a:p>
            <a:r>
              <a:rPr lang="en-GB" dirty="0" smtClean="0"/>
              <a:t>The Bishop of Winchester Academy</a:t>
            </a:r>
            <a:endParaRPr lang="en-GB"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t="14816" b="64981"/>
          <a:stretch/>
        </p:blipFill>
        <p:spPr>
          <a:xfrm>
            <a:off x="1021072" y="784176"/>
            <a:ext cx="7559055" cy="2160240"/>
          </a:xfrm>
          <a:prstGeom prst="rect">
            <a:avLst/>
          </a:prstGeom>
        </p:spPr>
      </p:pic>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t="55223" b="25920"/>
          <a:stretch/>
        </p:blipFill>
        <p:spPr>
          <a:xfrm>
            <a:off x="1021072" y="9497144"/>
            <a:ext cx="7559055" cy="2016224"/>
          </a:xfrm>
          <a:prstGeom prst="rect">
            <a:avLst/>
          </a:prstGeom>
        </p:spPr>
      </p:pic>
    </p:spTree>
    <p:extLst>
      <p:ext uri="{BB962C8B-B14F-4D97-AF65-F5344CB8AC3E}">
        <p14:creationId xmlns:p14="http://schemas.microsoft.com/office/powerpoint/2010/main" val="4173510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1072" y="640160"/>
            <a:ext cx="7559055" cy="10692406"/>
          </a:xfrm>
          <a:prstGeom prst="rect">
            <a:avLst/>
          </a:prstGeom>
        </p:spPr>
      </p:pic>
    </p:spTree>
    <p:extLst>
      <p:ext uri="{BB962C8B-B14F-4D97-AF65-F5344CB8AC3E}">
        <p14:creationId xmlns:p14="http://schemas.microsoft.com/office/powerpoint/2010/main" val="639760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Resilience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088" y="77092"/>
            <a:ext cx="2286005" cy="2286005"/>
          </a:xfrm>
          <a:prstGeom prst="rect">
            <a:avLst/>
          </a:prstGeom>
        </p:spPr>
      </p:pic>
      <p:sp>
        <p:nvSpPr>
          <p:cNvPr id="5" name="TextBox 4"/>
          <p:cNvSpPr txBox="1"/>
          <p:nvPr/>
        </p:nvSpPr>
        <p:spPr>
          <a:xfrm>
            <a:off x="855111" y="2152328"/>
            <a:ext cx="8025999" cy="8325356"/>
          </a:xfrm>
          <a:prstGeom prst="rect">
            <a:avLst/>
          </a:prstGeom>
          <a:noFill/>
        </p:spPr>
        <p:txBody>
          <a:bodyPr wrap="square" rtlCol="0">
            <a:spAutoFit/>
          </a:bodyPr>
          <a:lstStyle/>
          <a:p>
            <a:r>
              <a:rPr lang="en-GB" sz="2300" b="1" dirty="0" smtClean="0"/>
              <a:t>Reading is the cornerstone towards becoming a better writer and a better student in all subjects, not just English.  Experiencing and understanding a breadth of reading materials is vital to help you become a great reader.</a:t>
            </a:r>
          </a:p>
          <a:p>
            <a:endParaRPr lang="en-GB" sz="1600" b="1" dirty="0" smtClean="0"/>
          </a:p>
          <a:p>
            <a:r>
              <a:rPr lang="en-GB" sz="2300" b="1" dirty="0" smtClean="0"/>
              <a:t>TASK:</a:t>
            </a:r>
            <a:r>
              <a:rPr lang="en-GB" sz="2300" dirty="0" smtClean="0"/>
              <a:t> </a:t>
            </a:r>
            <a:r>
              <a:rPr lang="en-GB" sz="2200" dirty="0" smtClean="0"/>
              <a:t>Over the course of a week, read 7 different non-fiction texts and summarise what you have read.  You might read a newspaper, or news website, a magazine or blog.</a:t>
            </a:r>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sz="2800" dirty="0"/>
          </a:p>
        </p:txBody>
      </p:sp>
      <p:graphicFrame>
        <p:nvGraphicFramePr>
          <p:cNvPr id="6" name="Table 5"/>
          <p:cNvGraphicFramePr>
            <a:graphicFrameLocks noGrp="1"/>
          </p:cNvGraphicFramePr>
          <p:nvPr>
            <p:extLst>
              <p:ext uri="{D42A27DB-BD31-4B8C-83A1-F6EECF244321}">
                <p14:modId xmlns:p14="http://schemas.microsoft.com/office/powerpoint/2010/main" val="3105118088"/>
              </p:ext>
            </p:extLst>
          </p:nvPr>
        </p:nvGraphicFramePr>
        <p:xfrm>
          <a:off x="973138" y="5186889"/>
          <a:ext cx="7654923" cy="6272400"/>
        </p:xfrm>
        <a:graphic>
          <a:graphicData uri="http://schemas.openxmlformats.org/drawingml/2006/table">
            <a:tbl>
              <a:tblPr firstRow="1" bandRow="1">
                <a:tableStyleId>{E8B1032C-EA38-4F05-BA0D-38AFFFC7BED3}</a:tableStyleId>
              </a:tblPr>
              <a:tblGrid>
                <a:gridCol w="1523206">
                  <a:extLst>
                    <a:ext uri="{9D8B030D-6E8A-4147-A177-3AD203B41FA5}">
                      <a16:colId xmlns:a16="http://schemas.microsoft.com/office/drawing/2014/main" val="3018215219"/>
                    </a:ext>
                  </a:extLst>
                </a:gridCol>
                <a:gridCol w="1532124">
                  <a:extLst>
                    <a:ext uri="{9D8B030D-6E8A-4147-A177-3AD203B41FA5}">
                      <a16:colId xmlns:a16="http://schemas.microsoft.com/office/drawing/2014/main" val="3393530259"/>
                    </a:ext>
                  </a:extLst>
                </a:gridCol>
                <a:gridCol w="4599593">
                  <a:extLst>
                    <a:ext uri="{9D8B030D-6E8A-4147-A177-3AD203B41FA5}">
                      <a16:colId xmlns:a16="http://schemas.microsoft.com/office/drawing/2014/main" val="2937667127"/>
                    </a:ext>
                  </a:extLst>
                </a:gridCol>
              </a:tblGrid>
              <a:tr h="784050">
                <a:tc>
                  <a:txBody>
                    <a:bodyPr/>
                    <a:lstStyle/>
                    <a:p>
                      <a:pPr algn="ctr"/>
                      <a:r>
                        <a:rPr lang="en-GB" sz="2200" dirty="0" smtClean="0"/>
                        <a:t>Day</a:t>
                      </a:r>
                      <a:endParaRPr lang="en-GB" sz="2200" dirty="0"/>
                    </a:p>
                  </a:txBody>
                  <a:tcPr anchor="ctr"/>
                </a:tc>
                <a:tc>
                  <a:txBody>
                    <a:bodyPr/>
                    <a:lstStyle/>
                    <a:p>
                      <a:pPr algn="ctr"/>
                      <a:r>
                        <a:rPr lang="en-GB" sz="2200" dirty="0" smtClean="0"/>
                        <a:t>The</a:t>
                      </a:r>
                      <a:r>
                        <a:rPr lang="en-GB" sz="2200" baseline="0" dirty="0" smtClean="0"/>
                        <a:t> Text</a:t>
                      </a:r>
                      <a:endParaRPr lang="en-GB" sz="2200" dirty="0"/>
                    </a:p>
                  </a:txBody>
                  <a:tcPr anchor="ctr"/>
                </a:tc>
                <a:tc>
                  <a:txBody>
                    <a:bodyPr/>
                    <a:lstStyle/>
                    <a:p>
                      <a:pPr algn="ctr"/>
                      <a:r>
                        <a:rPr lang="en-GB" sz="2200" dirty="0" smtClean="0"/>
                        <a:t>Summary of</a:t>
                      </a:r>
                      <a:r>
                        <a:rPr lang="en-GB" sz="2200" baseline="0" dirty="0" smtClean="0"/>
                        <a:t> the extract/article</a:t>
                      </a:r>
                      <a:endParaRPr lang="en-GB" sz="2200" dirty="0"/>
                    </a:p>
                  </a:txBody>
                  <a:tcPr anchor="ctr"/>
                </a:tc>
                <a:extLst>
                  <a:ext uri="{0D108BD9-81ED-4DB2-BD59-A6C34878D82A}">
                    <a16:rowId xmlns:a16="http://schemas.microsoft.com/office/drawing/2014/main" val="1108535881"/>
                  </a:ext>
                </a:extLst>
              </a:tr>
              <a:tr h="784050">
                <a:tc>
                  <a:txBody>
                    <a:bodyPr/>
                    <a:lstStyle/>
                    <a:p>
                      <a:pPr algn="ctr"/>
                      <a:r>
                        <a:rPr lang="en-GB" sz="2200" dirty="0" smtClean="0"/>
                        <a:t>Monday</a:t>
                      </a:r>
                      <a:endParaRPr lang="en-GB" sz="2200" dirty="0"/>
                    </a:p>
                  </a:txBody>
                  <a:tcPr anchor="ctr"/>
                </a:tc>
                <a:tc>
                  <a:txBody>
                    <a:bodyPr/>
                    <a:lstStyle/>
                    <a:p>
                      <a:pPr algn="ctr"/>
                      <a:endParaRPr lang="en-GB" dirty="0"/>
                    </a:p>
                  </a:txBody>
                  <a:tcPr anchor="ctr"/>
                </a:tc>
                <a:tc>
                  <a:txBody>
                    <a:bodyPr/>
                    <a:lstStyle/>
                    <a:p>
                      <a:pPr algn="ctr"/>
                      <a:endParaRPr lang="en-GB"/>
                    </a:p>
                  </a:txBody>
                  <a:tcPr anchor="ctr"/>
                </a:tc>
                <a:extLst>
                  <a:ext uri="{0D108BD9-81ED-4DB2-BD59-A6C34878D82A}">
                    <a16:rowId xmlns:a16="http://schemas.microsoft.com/office/drawing/2014/main" val="1224900971"/>
                  </a:ext>
                </a:extLst>
              </a:tr>
              <a:tr h="784050">
                <a:tc>
                  <a:txBody>
                    <a:bodyPr/>
                    <a:lstStyle/>
                    <a:p>
                      <a:pPr algn="ctr"/>
                      <a:r>
                        <a:rPr lang="en-GB" sz="2200" dirty="0" smtClean="0"/>
                        <a:t>Tuesday</a:t>
                      </a:r>
                      <a:endParaRPr lang="en-GB" sz="2200" dirty="0"/>
                    </a:p>
                  </a:txBody>
                  <a:tcPr anchor="ctr"/>
                </a:tc>
                <a:tc>
                  <a:txBody>
                    <a:bodyPr/>
                    <a:lstStyle/>
                    <a:p>
                      <a:pPr algn="ctr"/>
                      <a:endParaRPr lang="en-GB" dirty="0"/>
                    </a:p>
                  </a:txBody>
                  <a:tcPr anchor="ctr"/>
                </a:tc>
                <a:tc>
                  <a:txBody>
                    <a:bodyPr/>
                    <a:lstStyle/>
                    <a:p>
                      <a:pPr algn="ctr"/>
                      <a:endParaRPr lang="en-GB"/>
                    </a:p>
                  </a:txBody>
                  <a:tcPr anchor="ctr"/>
                </a:tc>
                <a:extLst>
                  <a:ext uri="{0D108BD9-81ED-4DB2-BD59-A6C34878D82A}">
                    <a16:rowId xmlns:a16="http://schemas.microsoft.com/office/drawing/2014/main" val="180808820"/>
                  </a:ext>
                </a:extLst>
              </a:tr>
              <a:tr h="784050">
                <a:tc>
                  <a:txBody>
                    <a:bodyPr/>
                    <a:lstStyle/>
                    <a:p>
                      <a:pPr algn="ctr"/>
                      <a:r>
                        <a:rPr lang="en-GB" sz="2200" dirty="0" smtClean="0"/>
                        <a:t>Wednesday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467974294"/>
                  </a:ext>
                </a:extLst>
              </a:tr>
              <a:tr h="784050">
                <a:tc>
                  <a:txBody>
                    <a:bodyPr/>
                    <a:lstStyle/>
                    <a:p>
                      <a:pPr algn="ctr"/>
                      <a:r>
                        <a:rPr lang="en-GB" sz="2200" dirty="0" smtClean="0"/>
                        <a:t>Thursday</a:t>
                      </a:r>
                      <a:endParaRPr lang="en-GB" sz="2200" dirty="0"/>
                    </a:p>
                  </a:txBody>
                  <a:tcPr anchor="ctr"/>
                </a:tc>
                <a:tc>
                  <a:txBody>
                    <a:bodyPr/>
                    <a:lstStyle/>
                    <a:p>
                      <a:pPr algn="ctr"/>
                      <a:endParaRPr lang="en-GB" dirty="0"/>
                    </a:p>
                  </a:txBody>
                  <a:tcPr anchor="ctr"/>
                </a:tc>
                <a:tc>
                  <a:txBody>
                    <a:bodyPr/>
                    <a:lstStyle/>
                    <a:p>
                      <a:pPr algn="ctr"/>
                      <a:endParaRPr lang="en-GB"/>
                    </a:p>
                  </a:txBody>
                  <a:tcPr anchor="ctr"/>
                </a:tc>
                <a:extLst>
                  <a:ext uri="{0D108BD9-81ED-4DB2-BD59-A6C34878D82A}">
                    <a16:rowId xmlns:a16="http://schemas.microsoft.com/office/drawing/2014/main" val="2994242146"/>
                  </a:ext>
                </a:extLst>
              </a:tr>
              <a:tr h="784050">
                <a:tc>
                  <a:txBody>
                    <a:bodyPr/>
                    <a:lstStyle/>
                    <a:p>
                      <a:pPr algn="ctr"/>
                      <a:r>
                        <a:rPr lang="en-GB" sz="2200" dirty="0" smtClean="0"/>
                        <a:t>Friday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997121100"/>
                  </a:ext>
                </a:extLst>
              </a:tr>
              <a:tr h="784050">
                <a:tc>
                  <a:txBody>
                    <a:bodyPr/>
                    <a:lstStyle/>
                    <a:p>
                      <a:pPr algn="ctr"/>
                      <a:r>
                        <a:rPr lang="en-GB" sz="2200" dirty="0" smtClean="0"/>
                        <a:t>Saturday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1234563044"/>
                  </a:ext>
                </a:extLst>
              </a:tr>
              <a:tr h="784050">
                <a:tc>
                  <a:txBody>
                    <a:bodyPr/>
                    <a:lstStyle/>
                    <a:p>
                      <a:pPr algn="ctr"/>
                      <a:r>
                        <a:rPr lang="en-GB" sz="2200" dirty="0" smtClean="0"/>
                        <a:t>Sunday</a:t>
                      </a:r>
                      <a:endParaRPr lang="en-GB" sz="2200"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59166216"/>
                  </a:ext>
                </a:extLst>
              </a:tr>
            </a:tbl>
          </a:graphicData>
        </a:graphic>
      </p:graphicFrame>
    </p:spTree>
    <p:extLst>
      <p:ext uri="{BB962C8B-B14F-4D97-AF65-F5344CB8AC3E}">
        <p14:creationId xmlns:p14="http://schemas.microsoft.com/office/powerpoint/2010/main" val="2266362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Empathy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287570"/>
            <a:ext cx="2286005" cy="2286005"/>
          </a:xfrm>
          <a:prstGeom prst="rect">
            <a:avLst/>
          </a:prstGeom>
        </p:spPr>
      </p:pic>
      <p:sp>
        <p:nvSpPr>
          <p:cNvPr id="5" name="TextBox 4"/>
          <p:cNvSpPr txBox="1"/>
          <p:nvPr/>
        </p:nvSpPr>
        <p:spPr>
          <a:xfrm>
            <a:off x="984176" y="2728392"/>
            <a:ext cx="7632848" cy="7617470"/>
          </a:xfrm>
          <a:prstGeom prst="rect">
            <a:avLst/>
          </a:prstGeom>
          <a:noFill/>
        </p:spPr>
        <p:txBody>
          <a:bodyPr wrap="square" rtlCol="0">
            <a:spAutoFit/>
          </a:bodyPr>
          <a:lstStyle/>
          <a:p>
            <a:r>
              <a:rPr lang="en-GB" b="1" dirty="0" smtClean="0"/>
              <a:t>The Covid-19 crisis has affected every human being on the Earth, however, it has also been different for each individual.  To understand that takes empathy.</a:t>
            </a:r>
            <a:endParaRPr lang="en-GB" dirty="0"/>
          </a:p>
          <a:p>
            <a:endParaRPr lang="en-GB" dirty="0"/>
          </a:p>
          <a:p>
            <a:r>
              <a:rPr lang="en-GB" dirty="0" smtClean="0"/>
              <a:t>An empathetic response requires us to take another person’s standpoint; to consider how things will be different for someone else; to walk a mile in another person’s shoes.</a:t>
            </a:r>
          </a:p>
          <a:p>
            <a:endParaRPr lang="en-GB" dirty="0" smtClean="0"/>
          </a:p>
          <a:p>
            <a:r>
              <a:rPr lang="en-GB" sz="2200" b="1" dirty="0" smtClean="0"/>
              <a:t>TASK:</a:t>
            </a:r>
            <a:endParaRPr lang="en-GB" sz="2200" b="1" dirty="0"/>
          </a:p>
          <a:p>
            <a:r>
              <a:rPr lang="en-GB" sz="2200" dirty="0" smtClean="0"/>
              <a:t>Write a diary entry from the perspective of another person during the lockdown crisis.</a:t>
            </a:r>
          </a:p>
          <a:p>
            <a:endParaRPr lang="en-GB" sz="2200" dirty="0"/>
          </a:p>
          <a:p>
            <a:r>
              <a:rPr lang="en-GB" sz="2200" dirty="0" smtClean="0"/>
              <a:t>It could be a person who is very different from you – perhaps living in another part of the world, much older, or with very different social circumstances, but should include an exploration of how you think that person would have felt.  You can base it on a real, or imagined, other person.</a:t>
            </a:r>
          </a:p>
          <a:p>
            <a:endParaRPr lang="en-GB" sz="2200" dirty="0"/>
          </a:p>
          <a:p>
            <a:r>
              <a:rPr lang="en-GB" sz="2200" dirty="0" smtClean="0"/>
              <a:t>It should be a personal response and written in the first person perspective.</a:t>
            </a:r>
          </a:p>
        </p:txBody>
      </p:sp>
    </p:spTree>
    <p:extLst>
      <p:ext uri="{BB962C8B-B14F-4D97-AF65-F5344CB8AC3E}">
        <p14:creationId xmlns:p14="http://schemas.microsoft.com/office/powerpoint/2010/main" val="1287985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Awareness</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sp>
        <p:nvSpPr>
          <p:cNvPr id="5" name="TextBox 4"/>
          <p:cNvSpPr txBox="1"/>
          <p:nvPr/>
        </p:nvSpPr>
        <p:spPr>
          <a:xfrm>
            <a:off x="984176" y="3013073"/>
            <a:ext cx="7632848" cy="9325630"/>
          </a:xfrm>
          <a:prstGeom prst="rect">
            <a:avLst/>
          </a:prstGeom>
          <a:noFill/>
        </p:spPr>
        <p:txBody>
          <a:bodyPr wrap="square" rtlCol="0">
            <a:spAutoFit/>
          </a:bodyPr>
          <a:lstStyle/>
          <a:p>
            <a:r>
              <a:rPr lang="en-GB" b="1" dirty="0" smtClean="0"/>
              <a:t>During your time studying English at TBOWA you will explore a range of non-fiction texts</a:t>
            </a:r>
            <a:r>
              <a:rPr lang="en-GB" dirty="0" smtClean="0"/>
              <a:t>.  One of these non-fiction text types will be NEWSPAPERS.</a:t>
            </a:r>
          </a:p>
          <a:p>
            <a:endParaRPr lang="en-GB" dirty="0"/>
          </a:p>
          <a:p>
            <a:r>
              <a:rPr lang="en-GB" b="1" dirty="0" smtClean="0"/>
              <a:t>TASK:</a:t>
            </a:r>
          </a:p>
          <a:p>
            <a:r>
              <a:rPr lang="en-GB" dirty="0" smtClean="0"/>
              <a:t>EXPLAIN what you know about the 5 MOST IMPORTANT NEWS STORIES so far this year.  ***</a:t>
            </a:r>
            <a:r>
              <a:rPr lang="en-GB" i="1" dirty="0" smtClean="0"/>
              <a:t>It is up to you to decide what makes it an important news story.***</a:t>
            </a:r>
          </a:p>
          <a:p>
            <a:endParaRPr lang="en-GB" dirty="0"/>
          </a:p>
          <a:p>
            <a:r>
              <a:rPr lang="en-GB" dirty="0" smtClean="0"/>
              <a:t>For each story you choose, write a 50-100 word summary of that story and provide a number in your order of importance from </a:t>
            </a:r>
            <a:r>
              <a:rPr lang="en-GB" b="1" dirty="0" smtClean="0"/>
              <a:t>1 – most important</a:t>
            </a:r>
            <a:r>
              <a:rPr lang="en-GB" dirty="0" smtClean="0"/>
              <a:t> to </a:t>
            </a:r>
            <a:r>
              <a:rPr lang="en-GB" b="1" dirty="0" smtClean="0"/>
              <a:t>5 – least important</a:t>
            </a:r>
            <a:r>
              <a:rPr lang="en-GB" dirty="0" smtClean="0"/>
              <a:t>.</a:t>
            </a:r>
          </a:p>
          <a:p>
            <a:endParaRPr lang="en-GB" dirty="0" smtClean="0"/>
          </a:p>
          <a:p>
            <a:r>
              <a:rPr lang="en-GB" dirty="0" smtClean="0"/>
              <a:t>For each story, you may also choose to include an image that summarises that story.</a:t>
            </a:r>
          </a:p>
          <a:p>
            <a:endParaRPr lang="en-GB" dirty="0"/>
          </a:p>
          <a:p>
            <a:r>
              <a:rPr lang="en-GB" sz="2000" b="1" dirty="0" err="1" smtClean="0"/>
              <a:t>E.g</a:t>
            </a:r>
            <a:r>
              <a:rPr lang="en-GB" sz="2000" b="1" dirty="0" smtClean="0"/>
              <a:t>:</a:t>
            </a:r>
          </a:p>
          <a:p>
            <a:r>
              <a:rPr lang="en-GB" b="1" dirty="0" smtClean="0"/>
              <a:t>1.</a:t>
            </a:r>
          </a:p>
          <a:p>
            <a:r>
              <a:rPr lang="en-GB" b="1" dirty="0" smtClean="0"/>
              <a:t>News Story:</a:t>
            </a:r>
          </a:p>
          <a:p>
            <a:r>
              <a:rPr lang="en-GB" b="1" dirty="0" smtClean="0"/>
              <a:t>Summary:</a:t>
            </a:r>
          </a:p>
          <a:p>
            <a:endParaRPr lang="en-GB" dirty="0"/>
          </a:p>
          <a:p>
            <a:endParaRPr lang="en-GB" dirty="0" smtClean="0"/>
          </a:p>
          <a:p>
            <a:endParaRPr lang="en-GB" dirty="0" smtClean="0"/>
          </a:p>
        </p:txBody>
      </p:sp>
      <p:sp>
        <p:nvSpPr>
          <p:cNvPr id="3" name="TextBox 2"/>
          <p:cNvSpPr txBox="1"/>
          <p:nvPr/>
        </p:nvSpPr>
        <p:spPr>
          <a:xfrm>
            <a:off x="6168752" y="9641160"/>
            <a:ext cx="2136294" cy="2015936"/>
          </a:xfrm>
          <a:prstGeom prst="rect">
            <a:avLst/>
          </a:prstGeom>
          <a:noFill/>
          <a:ln w="12700">
            <a:solidFill>
              <a:schemeClr val="tx1"/>
            </a:solidFill>
          </a:ln>
        </p:spPr>
        <p:txBody>
          <a:bodyPr wrap="square" rtlCol="0">
            <a:spAutoFit/>
          </a:bodyPr>
          <a:lstStyle/>
          <a:p>
            <a:pPr algn="ctr"/>
            <a:endParaRPr lang="en-GB" dirty="0" smtClean="0"/>
          </a:p>
          <a:p>
            <a:pPr algn="ctr"/>
            <a:r>
              <a:rPr lang="en-GB" dirty="0" smtClean="0"/>
              <a:t>RELATED IMAGE</a:t>
            </a:r>
          </a:p>
          <a:p>
            <a:pPr algn="ctr"/>
            <a:endParaRPr lang="en-GB" dirty="0"/>
          </a:p>
          <a:p>
            <a:pPr algn="ctr"/>
            <a:endParaRPr lang="en-GB" dirty="0"/>
          </a:p>
        </p:txBody>
      </p:sp>
    </p:spTree>
    <p:extLst>
      <p:ext uri="{BB962C8B-B14F-4D97-AF65-F5344CB8AC3E}">
        <p14:creationId xmlns:p14="http://schemas.microsoft.com/office/powerpoint/2010/main" val="35518048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Collaboration</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7" name="TextBox 6"/>
          <p:cNvSpPr txBox="1"/>
          <p:nvPr/>
        </p:nvSpPr>
        <p:spPr>
          <a:xfrm>
            <a:off x="984176" y="3013073"/>
            <a:ext cx="7632848" cy="8217634"/>
          </a:xfrm>
          <a:prstGeom prst="rect">
            <a:avLst/>
          </a:prstGeom>
          <a:noFill/>
        </p:spPr>
        <p:txBody>
          <a:bodyPr wrap="square" rtlCol="0">
            <a:spAutoFit/>
          </a:bodyPr>
          <a:lstStyle/>
          <a:p>
            <a:r>
              <a:rPr lang="en-GB" b="1" dirty="0" smtClean="0"/>
              <a:t>Working with others, or understanding that your work/contribution often builds on the contribution of other people, is an important skill in English.</a:t>
            </a:r>
          </a:p>
          <a:p>
            <a:endParaRPr lang="en-GB" b="1" dirty="0"/>
          </a:p>
          <a:p>
            <a:r>
              <a:rPr lang="en-GB" b="1" dirty="0" smtClean="0"/>
              <a:t>TASK:</a:t>
            </a:r>
            <a:endParaRPr lang="en-GB" b="1" dirty="0"/>
          </a:p>
          <a:p>
            <a:r>
              <a:rPr lang="en-GB" dirty="0" smtClean="0"/>
              <a:t>Complete </a:t>
            </a:r>
            <a:r>
              <a:rPr lang="en-GB" b="1" dirty="0" smtClean="0"/>
              <a:t>one</a:t>
            </a:r>
            <a:r>
              <a:rPr lang="en-GB" dirty="0" smtClean="0"/>
              <a:t> of the following tasks:</a:t>
            </a:r>
          </a:p>
          <a:p>
            <a:endParaRPr lang="en-GB" dirty="0"/>
          </a:p>
          <a:p>
            <a:r>
              <a:rPr lang="en-GB" dirty="0" smtClean="0"/>
              <a:t>1.  Using Zoom, Skype, </a:t>
            </a:r>
            <a:r>
              <a:rPr lang="en-GB" dirty="0" err="1" smtClean="0"/>
              <a:t>Facetime</a:t>
            </a:r>
            <a:r>
              <a:rPr lang="en-GB" dirty="0" smtClean="0"/>
              <a:t>, or another virtual meeting app, </a:t>
            </a:r>
            <a:r>
              <a:rPr lang="en-GB" b="1" dirty="0" smtClean="0"/>
              <a:t>work with a friend or relative to create a fantasy story</a:t>
            </a:r>
            <a:r>
              <a:rPr lang="en-GB" dirty="0" smtClean="0"/>
              <a:t>.  Take responsibility for different parts of the story – perhaps they could write the first chapter setting up the fantasy world and describing the setting, then you could write the second chapter introducing the main character.</a:t>
            </a:r>
          </a:p>
          <a:p>
            <a:pPr marL="457200" indent="-457200">
              <a:buAutoNum type="arabicPeriod"/>
            </a:pPr>
            <a:endParaRPr lang="en-GB" sz="1400" dirty="0"/>
          </a:p>
          <a:p>
            <a:r>
              <a:rPr lang="en-GB" dirty="0" smtClean="0"/>
              <a:t>OR</a:t>
            </a:r>
          </a:p>
          <a:p>
            <a:pPr marL="457200" indent="-457200">
              <a:buAutoNum type="arabicPeriod"/>
            </a:pPr>
            <a:endParaRPr lang="en-GB" sz="1400" dirty="0"/>
          </a:p>
          <a:p>
            <a:r>
              <a:rPr lang="en-GB" dirty="0" smtClean="0"/>
              <a:t>2.  Build on the work of an existing writer and </a:t>
            </a:r>
            <a:r>
              <a:rPr lang="en-GB" b="1" dirty="0" smtClean="0"/>
              <a:t>try to mimic their writing by creating a pastiche </a:t>
            </a:r>
            <a:r>
              <a:rPr lang="en-GB" dirty="0" smtClean="0"/>
              <a:t>(writing in their style).  You could choose to write an additional chapter to an existing story, or begin an entirely new story written in their style.</a:t>
            </a:r>
          </a:p>
        </p:txBody>
      </p:sp>
    </p:spTree>
    <p:extLst>
      <p:ext uri="{BB962C8B-B14F-4D97-AF65-F5344CB8AC3E}">
        <p14:creationId xmlns:p14="http://schemas.microsoft.com/office/powerpoint/2010/main" val="508963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Independence</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5" name="TextBox 4"/>
          <p:cNvSpPr txBox="1"/>
          <p:nvPr/>
        </p:nvSpPr>
        <p:spPr>
          <a:xfrm>
            <a:off x="984176" y="2584376"/>
            <a:ext cx="7632848" cy="8556188"/>
          </a:xfrm>
          <a:prstGeom prst="rect">
            <a:avLst/>
          </a:prstGeom>
          <a:noFill/>
        </p:spPr>
        <p:txBody>
          <a:bodyPr wrap="square" rtlCol="0">
            <a:spAutoFit/>
          </a:bodyPr>
          <a:lstStyle/>
          <a:p>
            <a:r>
              <a:rPr lang="en-GB" b="1" dirty="0" smtClean="0"/>
              <a:t>One of the key things all of your teachers will aim to encourage at TBOWA is independent reading.</a:t>
            </a:r>
          </a:p>
          <a:p>
            <a:endParaRPr lang="en-GB" dirty="0"/>
          </a:p>
          <a:p>
            <a:r>
              <a:rPr lang="en-GB" dirty="0" smtClean="0"/>
              <a:t>When you have read a book, be it fiction or non-fiction, it is always worth reflecting on that reading experience.  One way to do this is through writing a </a:t>
            </a:r>
            <a:r>
              <a:rPr lang="en-GB" b="1" dirty="0"/>
              <a:t>b</a:t>
            </a:r>
            <a:r>
              <a:rPr lang="en-GB" b="1" dirty="0" smtClean="0"/>
              <a:t>ook </a:t>
            </a:r>
            <a:r>
              <a:rPr lang="en-GB" b="1" dirty="0"/>
              <a:t>r</a:t>
            </a:r>
            <a:r>
              <a:rPr lang="en-GB" b="1" dirty="0" smtClean="0"/>
              <a:t>eview.</a:t>
            </a:r>
          </a:p>
          <a:p>
            <a:endParaRPr lang="en-GB" dirty="0"/>
          </a:p>
          <a:p>
            <a:r>
              <a:rPr lang="en-GB" dirty="0" smtClean="0"/>
              <a:t>Think about the books that you have read, independently, this year.  Choose </a:t>
            </a:r>
            <a:r>
              <a:rPr lang="en-GB" b="1" dirty="0" smtClean="0"/>
              <a:t>one</a:t>
            </a:r>
            <a:r>
              <a:rPr lang="en-GB" dirty="0" smtClean="0"/>
              <a:t> of your favourites.</a:t>
            </a:r>
          </a:p>
          <a:p>
            <a:endParaRPr lang="en-GB" dirty="0" smtClean="0"/>
          </a:p>
          <a:p>
            <a:r>
              <a:rPr lang="en-GB" dirty="0" smtClean="0"/>
              <a:t>It might be book that you’ve loved, but equally it could be a book that you really didn’t enjoy (some of the best reviews contain quite harsh criticism).</a:t>
            </a:r>
            <a:endParaRPr lang="en-GB" dirty="0"/>
          </a:p>
          <a:p>
            <a:endParaRPr lang="en-GB" dirty="0" smtClean="0"/>
          </a:p>
          <a:p>
            <a:r>
              <a:rPr lang="en-GB" b="1" dirty="0" smtClean="0"/>
              <a:t>TASK:</a:t>
            </a:r>
            <a:endParaRPr lang="en-GB" b="1" dirty="0"/>
          </a:p>
          <a:p>
            <a:r>
              <a:rPr lang="en-GB" dirty="0" smtClean="0"/>
              <a:t>Use the template in </a:t>
            </a:r>
            <a:r>
              <a:rPr lang="en-GB" b="1" i="1" dirty="0" smtClean="0"/>
              <a:t>Appendix 1</a:t>
            </a:r>
            <a:r>
              <a:rPr lang="en-GB" dirty="0" smtClean="0"/>
              <a:t> of this booklet to help you write a book review of this text.  </a:t>
            </a:r>
          </a:p>
          <a:p>
            <a:endParaRPr lang="en-GB" dirty="0"/>
          </a:p>
          <a:p>
            <a:r>
              <a:rPr lang="en-GB" dirty="0" smtClean="0"/>
              <a:t>Use descriptive language to explain your personal response to this book and whether you would recommend it to other readers.</a:t>
            </a:r>
          </a:p>
          <a:p>
            <a:endParaRPr lang="en-GB" dirty="0"/>
          </a:p>
        </p:txBody>
      </p:sp>
    </p:spTree>
    <p:extLst>
      <p:ext uri="{BB962C8B-B14F-4D97-AF65-F5344CB8AC3E}">
        <p14:creationId xmlns:p14="http://schemas.microsoft.com/office/powerpoint/2010/main" val="937831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20090" y="-151928"/>
            <a:ext cx="8161020" cy="2744047"/>
          </a:xfrm>
        </p:spPr>
        <p:txBody>
          <a:bodyPr/>
          <a:lstStyle/>
          <a:p>
            <a:r>
              <a:rPr lang="en-GB" sz="5400" u="sng" dirty="0" smtClean="0"/>
              <a:t>Creativity</a:t>
            </a:r>
            <a:endParaRPr lang="en-GB" u="sn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104" y="302562"/>
            <a:ext cx="2286005" cy="2286005"/>
          </a:xfrm>
          <a:prstGeom prst="rect">
            <a:avLst/>
          </a:prstGeom>
        </p:spPr>
      </p:pic>
      <p:sp>
        <p:nvSpPr>
          <p:cNvPr id="5" name="TextBox 4"/>
          <p:cNvSpPr txBox="1"/>
          <p:nvPr/>
        </p:nvSpPr>
        <p:spPr>
          <a:xfrm>
            <a:off x="984176" y="2504519"/>
            <a:ext cx="7632848" cy="9325630"/>
          </a:xfrm>
          <a:prstGeom prst="rect">
            <a:avLst/>
          </a:prstGeom>
          <a:noFill/>
        </p:spPr>
        <p:txBody>
          <a:bodyPr wrap="square" rtlCol="0">
            <a:spAutoFit/>
          </a:bodyPr>
          <a:lstStyle/>
          <a:p>
            <a:r>
              <a:rPr lang="en-GB" b="1" dirty="0" smtClean="0"/>
              <a:t>TASK:</a:t>
            </a:r>
          </a:p>
          <a:p>
            <a:r>
              <a:rPr lang="en-GB" b="1" dirty="0" smtClean="0"/>
              <a:t>Design an alternative book jacket/cover for the book you have reviewed for your ‘Independence’ task.</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r>
              <a:rPr lang="en-GB" dirty="0" smtClean="0"/>
              <a:t>You should include:</a:t>
            </a:r>
          </a:p>
          <a:p>
            <a:pPr marL="342900" indent="-342900">
              <a:buFontTx/>
              <a:buChar char="-"/>
            </a:pPr>
            <a:r>
              <a:rPr lang="en-GB" dirty="0" smtClean="0"/>
              <a:t>A picture or photo of that would be appropriate for the front cover of the book – preferably one you draw yourself</a:t>
            </a:r>
          </a:p>
          <a:p>
            <a:pPr marL="342900" indent="-342900">
              <a:buFontTx/>
              <a:buChar char="-"/>
            </a:pPr>
            <a:r>
              <a:rPr lang="en-GB" dirty="0" smtClean="0"/>
              <a:t>A blurb (short summary of the book) that doesn’t give too much away, but intrigues the audience</a:t>
            </a:r>
          </a:p>
          <a:p>
            <a:pPr marL="342900" indent="-342900">
              <a:buFontTx/>
              <a:buChar char="-"/>
            </a:pPr>
            <a:r>
              <a:rPr lang="en-GB" dirty="0" smtClean="0"/>
              <a:t>An </a:t>
            </a:r>
            <a:r>
              <a:rPr lang="en-GB" dirty="0"/>
              <a:t>‘about the author</a:t>
            </a:r>
            <a:r>
              <a:rPr lang="en-GB" dirty="0" smtClean="0"/>
              <a:t>’</a:t>
            </a:r>
            <a:r>
              <a:rPr lang="en-GB" dirty="0"/>
              <a:t> </a:t>
            </a:r>
            <a:r>
              <a:rPr lang="en-GB" dirty="0" smtClean="0"/>
              <a:t>section, spine, and range of suitable fonts and colours that you feel suit the book.</a:t>
            </a:r>
          </a:p>
          <a:p>
            <a:endParaRPr lang="en-GB" dirty="0" smtClean="0"/>
          </a:p>
          <a:p>
            <a:r>
              <a:rPr lang="en-GB" dirty="0" smtClean="0"/>
              <a:t>This can be completed using hand-written/hand-drawn materials, or using ICT.</a:t>
            </a:r>
            <a:endParaRPr lang="en-GB"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0635" y="3907628"/>
            <a:ext cx="6723952" cy="3180536"/>
          </a:xfrm>
          <a:prstGeom prst="rect">
            <a:avLst/>
          </a:prstGeom>
        </p:spPr>
      </p:pic>
      <p:cxnSp>
        <p:nvCxnSpPr>
          <p:cNvPr id="8" name="Straight Arrow Connector 7"/>
          <p:cNvCxnSpPr/>
          <p:nvPr/>
        </p:nvCxnSpPr>
        <p:spPr>
          <a:xfrm flipV="1">
            <a:off x="3720480" y="5245014"/>
            <a:ext cx="1800200" cy="22359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2336381" y="5843696"/>
            <a:ext cx="1546095" cy="33161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4842611" y="7167334"/>
            <a:ext cx="942155" cy="2689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V="1">
            <a:off x="1992288" y="5843697"/>
            <a:ext cx="288032" cy="40134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flipV="1">
            <a:off x="6309920" y="7167334"/>
            <a:ext cx="1226984" cy="2689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1453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0120" y="280120"/>
            <a:ext cx="3691332" cy="477054"/>
          </a:xfrm>
          <a:prstGeom prst="rect">
            <a:avLst/>
          </a:prstGeom>
        </p:spPr>
        <p:txBody>
          <a:bodyPr wrap="none">
            <a:spAutoFit/>
          </a:bodyPr>
          <a:lstStyle/>
          <a:p>
            <a:r>
              <a:rPr lang="en-GB" dirty="0"/>
              <a:t>Appendix 1 </a:t>
            </a:r>
            <a:r>
              <a:rPr lang="en-GB" dirty="0" smtClean="0"/>
              <a:t>– Book Review </a:t>
            </a:r>
            <a:endParaRPr lang="en-GB" dirty="0"/>
          </a:p>
        </p:txBody>
      </p:sp>
      <p:sp>
        <p:nvSpPr>
          <p:cNvPr id="5" name="AutoShape 16"/>
          <p:cNvSpPr>
            <a:spLocks noChangeArrowheads="1"/>
          </p:cNvSpPr>
          <p:nvPr/>
        </p:nvSpPr>
        <p:spPr bwMode="auto">
          <a:xfrm>
            <a:off x="480120" y="7490298"/>
            <a:ext cx="8568952" cy="3724894"/>
          </a:xfrm>
          <a:prstGeom prst="flowChartAlternateProcess">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Would you/would you not recommend the book? Why?</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Would recommend </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Would not recommend</a:t>
            </a:r>
            <a:endParaRPr kumimoji="0" lang="en-US"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Why?</a:t>
            </a:r>
            <a:endParaRPr kumimoji="0" lang="en-US" altLang="en-US" sz="1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_____________________________________________________________________________________________________________________________________________________________________________________________________________________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smtClean="0">
                <a:latin typeface="Arial" panose="020B0604020202020204" pitchFamily="34" charset="0"/>
              </a:rPr>
              <a:t>_______________________________________________________________________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rPr>
              <a:t>_______________________________________________________________________</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rPr>
              <a:t>______________________________________________________________________________________________________________________________________________</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Rating: </a:t>
            </a:r>
            <a:endParaRPr kumimoji="0" lang="en-US" altLang="en-US" sz="1600" b="0" i="0" u="none" strike="noStrike" cap="none" normalizeH="0" baseline="0" dirty="0" smtClean="0">
              <a:ln>
                <a:noFill/>
              </a:ln>
              <a:solidFill>
                <a:schemeClr val="tx1"/>
              </a:solidFill>
              <a:effectLst/>
              <a:latin typeface="Arial" panose="020B0604020202020204" pitchFamily="34" charset="0"/>
            </a:endParaRPr>
          </a:p>
        </p:txBody>
      </p:sp>
      <p:sp>
        <p:nvSpPr>
          <p:cNvPr id="6" name="AutoShape 15"/>
          <p:cNvSpPr>
            <a:spLocks noChangeArrowheads="1"/>
          </p:cNvSpPr>
          <p:nvPr/>
        </p:nvSpPr>
        <p:spPr bwMode="auto">
          <a:xfrm>
            <a:off x="515866" y="4415784"/>
            <a:ext cx="8533206" cy="2996770"/>
          </a:xfrm>
          <a:prstGeom prst="flowChartAlternateProcess">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8" name="Text Box 13"/>
          <p:cNvSpPr txBox="1">
            <a:spLocks noChangeArrowheads="1"/>
          </p:cNvSpPr>
          <p:nvPr/>
        </p:nvSpPr>
        <p:spPr bwMode="auto">
          <a:xfrm>
            <a:off x="2673524" y="4547073"/>
            <a:ext cx="4229100" cy="4572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Book Illustration</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Text Box 12"/>
          <p:cNvSpPr txBox="1">
            <a:spLocks noChangeArrowheads="1"/>
          </p:cNvSpPr>
          <p:nvPr/>
        </p:nvSpPr>
        <p:spPr bwMode="auto">
          <a:xfrm>
            <a:off x="616124" y="1059481"/>
            <a:ext cx="8432948" cy="2628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Book review by: _______________________________________________________________________</a:t>
            </a:r>
            <a:endParaRPr kumimoji="0" lang="en-US" altLang="en-US" sz="1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Title: __________________________________________________________________</a:t>
            </a:r>
            <a:endParaRPr kumimoji="0" lang="en-US" altLang="en-US" sz="1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Author: _______________________________________________________________</a:t>
            </a:r>
            <a:endParaRPr kumimoji="0" lang="en-US" altLang="en-US" sz="18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Non fiction: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800" dirty="0">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rPr>
              <a:t>Fiction:</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0" name="AutoShape 11"/>
          <p:cNvSpPr>
            <a:spLocks noChangeArrowheads="1"/>
          </p:cNvSpPr>
          <p:nvPr/>
        </p:nvSpPr>
        <p:spPr bwMode="auto">
          <a:xfrm>
            <a:off x="504835" y="931076"/>
            <a:ext cx="8555268" cy="3429000"/>
          </a:xfrm>
          <a:prstGeom prst="flowChartAlternateProcess">
            <a:avLst/>
          </a:prstGeom>
          <a:solidFill>
            <a:srgbClr val="FFFFFF">
              <a:alpha val="0"/>
            </a:srgbClr>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1" name="AutoShape 10"/>
          <p:cNvSpPr>
            <a:spLocks noChangeArrowheads="1"/>
          </p:cNvSpPr>
          <p:nvPr/>
        </p:nvSpPr>
        <p:spPr bwMode="auto">
          <a:xfrm>
            <a:off x="2211486" y="3061266"/>
            <a:ext cx="228600" cy="228600"/>
          </a:xfrm>
          <a:prstGeom prst="flowChartAlternateProcess">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2" name="AutoShape 9"/>
          <p:cNvSpPr>
            <a:spLocks noChangeArrowheads="1"/>
          </p:cNvSpPr>
          <p:nvPr/>
        </p:nvSpPr>
        <p:spPr bwMode="auto">
          <a:xfrm>
            <a:off x="1770917" y="3601935"/>
            <a:ext cx="228600" cy="228600"/>
          </a:xfrm>
          <a:prstGeom prst="flowChartAlternateProcess">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3" name="AutoShape 8"/>
          <p:cNvSpPr>
            <a:spLocks noChangeArrowheads="1"/>
          </p:cNvSpPr>
          <p:nvPr/>
        </p:nvSpPr>
        <p:spPr bwMode="auto">
          <a:xfrm>
            <a:off x="1416224" y="10721280"/>
            <a:ext cx="342900" cy="342900"/>
          </a:xfrm>
          <a:prstGeom prst="star5">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8" name="AutoShape 6"/>
          <p:cNvSpPr>
            <a:spLocks noChangeArrowheads="1"/>
          </p:cNvSpPr>
          <p:nvPr/>
        </p:nvSpPr>
        <p:spPr bwMode="auto">
          <a:xfrm>
            <a:off x="1873424" y="10721280"/>
            <a:ext cx="342900" cy="342900"/>
          </a:xfrm>
          <a:prstGeom prst="star5">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19" name="AutoShape 5"/>
          <p:cNvSpPr>
            <a:spLocks noChangeArrowheads="1"/>
          </p:cNvSpPr>
          <p:nvPr/>
        </p:nvSpPr>
        <p:spPr bwMode="auto">
          <a:xfrm>
            <a:off x="2330624" y="10721280"/>
            <a:ext cx="342900" cy="342900"/>
          </a:xfrm>
          <a:prstGeom prst="star5">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0" name="AutoShape 4"/>
          <p:cNvSpPr>
            <a:spLocks noChangeArrowheads="1"/>
          </p:cNvSpPr>
          <p:nvPr/>
        </p:nvSpPr>
        <p:spPr bwMode="auto">
          <a:xfrm>
            <a:off x="2787824" y="10721280"/>
            <a:ext cx="342900" cy="342900"/>
          </a:xfrm>
          <a:prstGeom prst="star5">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21" name="AutoShape 3"/>
          <p:cNvSpPr>
            <a:spLocks noChangeArrowheads="1"/>
          </p:cNvSpPr>
          <p:nvPr/>
        </p:nvSpPr>
        <p:spPr bwMode="auto">
          <a:xfrm>
            <a:off x="3245024" y="10721280"/>
            <a:ext cx="342900" cy="342900"/>
          </a:xfrm>
          <a:prstGeom prst="star5">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3576340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1295</TotalTime>
  <Words>834</Words>
  <Application>Microsoft Office PowerPoint</Application>
  <PresentationFormat>A3 Paper (297x420 mm)</PresentationFormat>
  <Paragraphs>120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Times New Roman</vt:lpstr>
      <vt:lpstr>Office Theme</vt:lpstr>
      <vt:lpstr>Year 6 to 7 Transition Project   English </vt:lpstr>
      <vt:lpstr>PowerPoint Presentation</vt:lpstr>
      <vt:lpstr>Resilience</vt:lpstr>
      <vt:lpstr>Empathy</vt:lpstr>
      <vt:lpstr>Awareness</vt:lpstr>
      <vt:lpstr>Collaboration</vt:lpstr>
      <vt:lpstr>Independence</vt:lpstr>
      <vt:lpstr>Creativity</vt:lpstr>
      <vt:lpstr>PowerPoint Presentation</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Mac</dc:creator>
  <cp:lastModifiedBy>Abigail Cartwright</cp:lastModifiedBy>
  <cp:revision>38</cp:revision>
  <dcterms:created xsi:type="dcterms:W3CDTF">2014-09-22T20:40:35Z</dcterms:created>
  <dcterms:modified xsi:type="dcterms:W3CDTF">2020-06-11T10:13:36Z</dcterms:modified>
</cp:coreProperties>
</file>