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</p:sldMasterIdLst>
  <p:notesMasterIdLst>
    <p:notesMasterId r:id="rId9"/>
  </p:notesMasterIdLst>
  <p:handoutMasterIdLst>
    <p:handoutMasterId r:id="rId10"/>
  </p:handoutMasterIdLst>
  <p:sldIdLst>
    <p:sldId id="258" r:id="rId2"/>
    <p:sldId id="259" r:id="rId3"/>
    <p:sldId id="262" r:id="rId4"/>
    <p:sldId id="274" r:id="rId5"/>
    <p:sldId id="260" r:id="rId6"/>
    <p:sldId id="275" r:id="rId7"/>
    <p:sldId id="276" r:id="rId8"/>
  </p:sldIdLst>
  <p:sldSz cx="12190413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ellie Bird" initials="KB" lastIdx="1" clrIdx="0">
    <p:extLst>
      <p:ext uri="{19B8F6BF-5375-455C-9EA6-DF929625EA0E}">
        <p15:presenceInfo xmlns:p15="http://schemas.microsoft.com/office/powerpoint/2012/main" userId="S-1-5-21-2947753006-4191439954-4112475728-369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33BC"/>
    <a:srgbClr val="CC99FF"/>
    <a:srgbClr val="FF6600"/>
    <a:srgbClr val="FF3300"/>
    <a:srgbClr val="FFCCCC"/>
    <a:srgbClr val="FF99CC"/>
    <a:srgbClr val="A80057"/>
    <a:srgbClr val="A40000"/>
    <a:srgbClr val="880E45"/>
    <a:srgbClr val="99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E6BF1C3-F5CB-439C-A4C2-082554AC98E2}" v="1715" dt="2018-09-17T18:26:35.02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2814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84EFDC-47AC-4F83-B4D0-8ADEDED71E6C}" type="datetimeFigureOut">
              <a:rPr lang="en-GB" smtClean="0"/>
              <a:t>21/09/2018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862DDE-E910-45A7-B686-ECA0D74F69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7256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4F2A72-CE1F-43E5-BB02-3961EF67241D}" type="datetimeFigureOut">
              <a:rPr lang="en-GB" smtClean="0"/>
              <a:t>21/09/2018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4AC676-4031-4702-A7A9-4C1F61E7CDD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69017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295298" y="126780"/>
            <a:ext cx="10463800" cy="565919"/>
          </a:xfrm>
          <a:prstGeom prst="rect">
            <a:avLst/>
          </a:prstGeom>
        </p:spPr>
        <p:txBody>
          <a:bodyPr anchor="b"/>
          <a:lstStyle>
            <a:lvl1pPr algn="ctr">
              <a:defRPr sz="3600" b="1">
                <a:ln>
                  <a:noFill/>
                </a:ln>
                <a:solidFill>
                  <a:schemeClr val="tx2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Lesson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764704"/>
            <a:ext cx="10463800" cy="504056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931400" y="1340771"/>
            <a:ext cx="8827699" cy="576263"/>
          </a:xfrm>
          <a:prstGeom prst="rect">
            <a:avLst/>
          </a:prstGeom>
        </p:spPr>
        <p:txBody>
          <a:bodyPr lIns="0">
            <a:noAutofit/>
          </a:bodyPr>
          <a:lstStyle>
            <a:lvl1pPr marL="114300" indent="0">
              <a:buNone/>
              <a:defRPr sz="2800" b="1" baseline="0"/>
            </a:lvl1pPr>
          </a:lstStyle>
          <a:p>
            <a:pPr lvl="0"/>
            <a:r>
              <a:rPr lang="en-GB" dirty="0"/>
              <a:t>Starter Title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14344" y="1340769"/>
            <a:ext cx="1996916" cy="523220"/>
          </a:xfrm>
          <a:prstGeom prst="rect">
            <a:avLst/>
          </a:prstGeom>
          <a:noFill/>
        </p:spPr>
        <p:txBody>
          <a:bodyPr wrap="square" lIns="108000" rtlCol="0">
            <a:spAutoFit/>
          </a:bodyPr>
          <a:lstStyle/>
          <a:p>
            <a:r>
              <a:rPr lang="en-GB" sz="2800" b="1" dirty="0">
                <a:solidFill>
                  <a:srgbClr val="2F2B20"/>
                </a:solidFill>
              </a:rPr>
              <a:t>Starter: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1295561" y="1987826"/>
            <a:ext cx="10463438" cy="4681537"/>
          </a:xfrm>
          <a:prstGeom prst="rect">
            <a:avLst/>
          </a:prstGeom>
        </p:spPr>
        <p:txBody>
          <a:bodyPr lIns="0"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09118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arning Pyram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99300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/>
          <a:p>
            <a:pPr algn="ctr"/>
            <a:fld id="{6DC3214A-211A-4A7D-8030-F3E6DC29A2FE}" type="slidenum">
              <a:rPr lang="en-GB" smtClean="0">
                <a:solidFill>
                  <a:srgbClr val="FFFFFF"/>
                </a:solidFill>
              </a:rPr>
              <a:pPr algn="ctr"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2674" y="-3288"/>
            <a:ext cx="8335468" cy="681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237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1295033" y="549277"/>
            <a:ext cx="10463438" cy="6048375"/>
          </a:xfrm>
          <a:prstGeom prst="rect">
            <a:avLst/>
          </a:prstGeom>
        </p:spPr>
        <p:txBody>
          <a:bodyPr/>
          <a:lstStyle>
            <a:lvl1pPr marL="11430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1570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565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1295299" y="549277"/>
            <a:ext cx="2928209" cy="6048375"/>
          </a:xfrm>
          <a:prstGeom prst="rect">
            <a:avLst/>
          </a:prstGeom>
        </p:spPr>
        <p:txBody>
          <a:bodyPr/>
          <a:lstStyle>
            <a:lvl1pPr marL="11430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4368299" y="549276"/>
            <a:ext cx="7390438" cy="6048375"/>
          </a:xfrm>
          <a:prstGeom prst="rect">
            <a:avLst/>
          </a:prstGeom>
        </p:spPr>
        <p:txBody>
          <a:bodyPr/>
          <a:lstStyle>
            <a:lvl1pPr marL="11430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87489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1295033" y="549277"/>
            <a:ext cx="10464066" cy="1007517"/>
          </a:xfrm>
          <a:prstGeom prst="rect">
            <a:avLst/>
          </a:prstGeom>
        </p:spPr>
        <p:txBody>
          <a:bodyPr/>
          <a:lstStyle>
            <a:lvl1pPr marL="11430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able Placeholder 4"/>
          <p:cNvSpPr>
            <a:spLocks noGrp="1"/>
          </p:cNvSpPr>
          <p:nvPr>
            <p:ph type="tbl" sz="quarter" idx="17"/>
          </p:nvPr>
        </p:nvSpPr>
        <p:spPr>
          <a:xfrm>
            <a:off x="1295033" y="1628777"/>
            <a:ext cx="10463438" cy="496857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table</a:t>
            </a:r>
            <a:endParaRPr lang="en-GB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98514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Qui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91296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1391031" y="569913"/>
            <a:ext cx="10463438" cy="2055300"/>
          </a:xfrm>
          <a:prstGeom prst="rect">
            <a:avLst/>
          </a:prstGeom>
        </p:spPr>
        <p:txBody>
          <a:bodyPr anchor="ctr" anchorCtr="0"/>
          <a:lstStyle>
            <a:lvl1pPr marL="114300" indent="0" algn="ctr">
              <a:buNone/>
              <a:defRPr sz="4000"/>
            </a:lvl1pPr>
          </a:lstStyle>
          <a:p>
            <a:pPr lvl="0"/>
            <a:r>
              <a:rPr lang="en-GB" dirty="0"/>
              <a:t>Question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2" hasCustomPrompt="1"/>
          </p:nvPr>
        </p:nvSpPr>
        <p:spPr>
          <a:xfrm>
            <a:off x="1463039" y="2861852"/>
            <a:ext cx="4673056" cy="1503362"/>
          </a:xfrm>
          <a:prstGeom prst="rect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/>
          <a:lstStyle>
            <a:lvl1pPr marL="114300" indent="0" algn="ctr">
              <a:buNone/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Answer</a:t>
            </a:r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6894758" y="2861852"/>
            <a:ext cx="4673056" cy="1503362"/>
          </a:xfrm>
          <a:prstGeom prst="rect">
            <a:avLst/>
          </a:prstGeom>
          <a:solidFill>
            <a:srgbClr val="0000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/>
          <a:lstStyle>
            <a:lvl1pPr marL="114300" indent="0" algn="ctr">
              <a:buNone/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Answer</a:t>
            </a:r>
          </a:p>
        </p:txBody>
      </p:sp>
      <p:sp>
        <p:nvSpPr>
          <p:cNvPr id="18" name="Text Placeholder 15"/>
          <p:cNvSpPr>
            <a:spLocks noGrp="1"/>
          </p:cNvSpPr>
          <p:nvPr>
            <p:ph type="body" sz="quarter" idx="14" hasCustomPrompt="1"/>
          </p:nvPr>
        </p:nvSpPr>
        <p:spPr>
          <a:xfrm>
            <a:off x="1463038" y="4718959"/>
            <a:ext cx="4673056" cy="1503362"/>
          </a:xfrm>
          <a:prstGeom prst="rect">
            <a:avLst/>
          </a:prstGeom>
          <a:solidFill>
            <a:srgbClr val="9933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/>
          <a:lstStyle>
            <a:lvl1pPr marL="114300" indent="0" algn="ctr">
              <a:buNone/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Answer</a:t>
            </a:r>
          </a:p>
        </p:txBody>
      </p:sp>
      <p:sp>
        <p:nvSpPr>
          <p:cNvPr id="19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894758" y="4718959"/>
            <a:ext cx="4673056" cy="1503362"/>
          </a:xfrm>
          <a:prstGeom prst="rect">
            <a:avLst/>
          </a:prstGeom>
          <a:solidFill>
            <a:srgbClr val="00FF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/>
          <a:lstStyle>
            <a:lvl1pPr marL="114300" indent="0" algn="ctr">
              <a:buNone/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Answer</a:t>
            </a:r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6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19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Oth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1"/>
          </p:nvPr>
        </p:nvSpPr>
        <p:spPr>
          <a:xfrm>
            <a:off x="1295033" y="548680"/>
            <a:ext cx="10463438" cy="60486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5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Confid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223241" y="1484784"/>
            <a:ext cx="4607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Rate your confidence: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861283" y="2129666"/>
            <a:ext cx="1331827" cy="1332000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A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10328" y="2129666"/>
            <a:ext cx="1331827" cy="1332000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R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412239" y="2129666"/>
            <a:ext cx="1331827" cy="1332000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G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1003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Ques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1295294" y="620688"/>
            <a:ext cx="3347564" cy="590465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853414" y="620688"/>
            <a:ext cx="3347564" cy="5904656"/>
          </a:xfrm>
          <a:prstGeom prst="rect">
            <a:avLst/>
          </a:prstGeom>
          <a:solidFill>
            <a:schemeClr val="bg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411534" y="620688"/>
            <a:ext cx="3347564" cy="5904656"/>
          </a:xfrm>
          <a:prstGeom prst="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21236" y="764705"/>
            <a:ext cx="611920" cy="584775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A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687340" y="764705"/>
            <a:ext cx="611920" cy="584775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R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779356" y="764705"/>
            <a:ext cx="611920" cy="584775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G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6"/>
          </p:nvPr>
        </p:nvSpPr>
        <p:spPr>
          <a:xfrm>
            <a:off x="1421466" y="1502305"/>
            <a:ext cx="3095222" cy="489743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114300" indent="0" algn="ctr">
              <a:buFont typeface="+mj-lt"/>
              <a:buNone/>
              <a:defRPr sz="2800"/>
            </a:lvl1pPr>
            <a:lvl2pPr marL="352425" indent="-238125">
              <a:buFont typeface="+mj-lt"/>
              <a:buAutoNum type="arabicPeriod"/>
              <a:defRPr/>
            </a:lvl2pPr>
            <a:lvl3pPr marL="352425" indent="-238125">
              <a:buFont typeface="+mj-lt"/>
              <a:buAutoNum type="arabicPeriod"/>
              <a:defRPr/>
            </a:lvl3pPr>
            <a:lvl4pPr marL="352425" indent="-238125">
              <a:buFont typeface="+mj-lt"/>
              <a:buAutoNum type="arabicPeriod"/>
              <a:defRPr/>
            </a:lvl4pPr>
            <a:lvl5pPr marL="352425" indent="-238125">
              <a:buFont typeface="+mj-lt"/>
              <a:buAutoNum type="arabicPeriod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7"/>
          </p:nvPr>
        </p:nvSpPr>
        <p:spPr>
          <a:xfrm>
            <a:off x="4979586" y="1502305"/>
            <a:ext cx="3095222" cy="489743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114300" indent="0" algn="ctr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15"/>
          <p:cNvSpPr>
            <a:spLocks noGrp="1"/>
          </p:cNvSpPr>
          <p:nvPr>
            <p:ph type="body" sz="quarter" idx="18"/>
          </p:nvPr>
        </p:nvSpPr>
        <p:spPr>
          <a:xfrm>
            <a:off x="8540330" y="1498852"/>
            <a:ext cx="3095222" cy="489743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114300" indent="0" algn="ctr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15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Performa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91296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319239" y="1484784"/>
            <a:ext cx="4607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How did you do?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57282" y="2129666"/>
            <a:ext cx="1331827" cy="1332000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A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06326" y="2129666"/>
            <a:ext cx="1331827" cy="1332000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R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08237" y="2129666"/>
            <a:ext cx="1331827" cy="1332000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G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28249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Wo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91296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319239" y="1484784"/>
            <a:ext cx="4607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How did you do?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319239" y="2944117"/>
            <a:ext cx="611920" cy="584775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A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19239" y="2123857"/>
            <a:ext cx="611920" cy="584775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R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14347" y="3768319"/>
            <a:ext cx="611920" cy="584775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G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6"/>
          </p:nvPr>
        </p:nvSpPr>
        <p:spPr>
          <a:xfrm>
            <a:off x="4895228" y="217274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16"/>
          <p:cNvSpPr>
            <a:spLocks noGrp="1"/>
          </p:cNvSpPr>
          <p:nvPr>
            <p:ph type="body" sz="quarter" idx="17"/>
          </p:nvPr>
        </p:nvSpPr>
        <p:spPr>
          <a:xfrm>
            <a:off x="4887846" y="299695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18"/>
          </p:nvPr>
        </p:nvSpPr>
        <p:spPr>
          <a:xfrm>
            <a:off x="4887846" y="382116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/>
          <a:p>
            <a:pPr algn="ctr"/>
            <a:fld id="{6DC3214A-211A-4A7D-8030-F3E6DC29A2FE}" type="slidenum">
              <a:rPr lang="en-GB" smtClean="0">
                <a:solidFill>
                  <a:srgbClr val="FFFFFF"/>
                </a:solidFill>
              </a:rPr>
              <a:pPr algn="ctr"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5325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Work + Fast Tr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223241" y="1484784"/>
            <a:ext cx="4607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How did you do?</a:t>
            </a:r>
          </a:p>
        </p:txBody>
      </p:sp>
      <p:pic>
        <p:nvPicPr>
          <p:cNvPr id="1026" name="Picture 2" descr="http://4vector.com/i/free-vector-blue-car-clip-art_111362_Blue_Car_clip_art_high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261" y="5445224"/>
            <a:ext cx="2516863" cy="1157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5951208" y="5445224"/>
            <a:ext cx="3335766" cy="523220"/>
          </a:xfrm>
          <a:prstGeom prst="rect">
            <a:avLst/>
          </a:prstGeom>
          <a:noFill/>
        </p:spPr>
        <p:txBody>
          <a:bodyPr wrap="square" lIns="144000" rtlCol="0">
            <a:spAutoFit/>
          </a:bodyPr>
          <a:lstStyle/>
          <a:p>
            <a:r>
              <a:rPr lang="en-GB" sz="2800" b="1" dirty="0">
                <a:solidFill>
                  <a:srgbClr val="2F2B20"/>
                </a:solidFill>
              </a:rPr>
              <a:t>Fast Track</a:t>
            </a:r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9"/>
          </p:nvPr>
        </p:nvSpPr>
        <p:spPr>
          <a:xfrm>
            <a:off x="5951208" y="5982364"/>
            <a:ext cx="5488909" cy="513461"/>
          </a:xfrm>
          <a:prstGeom prst="rect">
            <a:avLst/>
          </a:prstGeom>
        </p:spPr>
        <p:txBody>
          <a:bodyPr lIns="0">
            <a:no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23241" y="2944117"/>
            <a:ext cx="611920" cy="584775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A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23241" y="2123857"/>
            <a:ext cx="611920" cy="584775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R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218348" y="3768319"/>
            <a:ext cx="611920" cy="584775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G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23" name="Text Placeholder 16"/>
          <p:cNvSpPr>
            <a:spLocks noGrp="1"/>
          </p:cNvSpPr>
          <p:nvPr>
            <p:ph type="body" sz="quarter" idx="16"/>
          </p:nvPr>
        </p:nvSpPr>
        <p:spPr>
          <a:xfrm>
            <a:off x="4799230" y="217274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16"/>
          <p:cNvSpPr>
            <a:spLocks noGrp="1"/>
          </p:cNvSpPr>
          <p:nvPr>
            <p:ph type="body" sz="quarter" idx="17"/>
          </p:nvPr>
        </p:nvSpPr>
        <p:spPr>
          <a:xfrm>
            <a:off x="4791848" y="299695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16"/>
          <p:cNvSpPr>
            <a:spLocks noGrp="1"/>
          </p:cNvSpPr>
          <p:nvPr>
            <p:ph type="body" sz="quarter" idx="18"/>
          </p:nvPr>
        </p:nvSpPr>
        <p:spPr>
          <a:xfrm>
            <a:off x="4791848" y="382116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85719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ctr"/>
            <a:fld id="{9EF24218-CF50-4DEE-A2C8-93D7C48C851B}" type="slidenum">
              <a:rPr lang="en-GB" smtClean="0">
                <a:solidFill>
                  <a:srgbClr val="FFFFFF"/>
                </a:solidFill>
              </a:rPr>
              <a:pPr algn="ctr"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4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pic>
        <p:nvPicPr>
          <p:cNvPr id="5" name="Picture 4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459" y="132075"/>
            <a:ext cx="3891280" cy="389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584" y="132075"/>
            <a:ext cx="3891280" cy="389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/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4566" y="132075"/>
            <a:ext cx="3891280" cy="389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/>
          <p:cNvPicPr/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459" y="2966720"/>
            <a:ext cx="3891280" cy="389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/>
          <p:cNvPicPr/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584" y="2966720"/>
            <a:ext cx="3891280" cy="389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/>
          <p:cNvPicPr/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4566" y="2966720"/>
            <a:ext cx="3891280" cy="389128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/>
          <p:cNvSpPr txBox="1"/>
          <p:nvPr userDrawn="1"/>
        </p:nvSpPr>
        <p:spPr>
          <a:xfrm>
            <a:off x="2638822" y="476672"/>
            <a:ext cx="6840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Which Learning APP(s) did you use today?</a:t>
            </a:r>
          </a:p>
        </p:txBody>
      </p:sp>
      <p:sp>
        <p:nvSpPr>
          <p:cNvPr id="18" name="TextBox 17"/>
          <p:cNvSpPr txBox="1"/>
          <p:nvPr userDrawn="1"/>
        </p:nvSpPr>
        <p:spPr>
          <a:xfrm>
            <a:off x="1633947" y="314096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Resilience</a:t>
            </a:r>
          </a:p>
        </p:txBody>
      </p:sp>
      <p:sp>
        <p:nvSpPr>
          <p:cNvPr id="19" name="TextBox 18"/>
          <p:cNvSpPr txBox="1"/>
          <p:nvPr userDrawn="1"/>
        </p:nvSpPr>
        <p:spPr>
          <a:xfrm>
            <a:off x="5018072" y="314096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Empathy</a:t>
            </a:r>
          </a:p>
        </p:txBody>
      </p:sp>
      <p:sp>
        <p:nvSpPr>
          <p:cNvPr id="20" name="TextBox 19"/>
          <p:cNvSpPr txBox="1"/>
          <p:nvPr userDrawn="1"/>
        </p:nvSpPr>
        <p:spPr>
          <a:xfrm>
            <a:off x="8542054" y="314096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Awareness</a:t>
            </a:r>
          </a:p>
        </p:txBody>
      </p:sp>
      <p:sp>
        <p:nvSpPr>
          <p:cNvPr id="21" name="TextBox 20"/>
          <p:cNvSpPr txBox="1"/>
          <p:nvPr userDrawn="1"/>
        </p:nvSpPr>
        <p:spPr>
          <a:xfrm>
            <a:off x="1633947" y="602128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Collaboration</a:t>
            </a:r>
          </a:p>
        </p:txBody>
      </p:sp>
      <p:sp>
        <p:nvSpPr>
          <p:cNvPr id="22" name="TextBox 21"/>
          <p:cNvSpPr txBox="1"/>
          <p:nvPr userDrawn="1"/>
        </p:nvSpPr>
        <p:spPr>
          <a:xfrm>
            <a:off x="5018072" y="602128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Creativity</a:t>
            </a:r>
          </a:p>
        </p:txBody>
      </p:sp>
      <p:sp>
        <p:nvSpPr>
          <p:cNvPr id="23" name="TextBox 22"/>
          <p:cNvSpPr txBox="1"/>
          <p:nvPr userDrawn="1"/>
        </p:nvSpPr>
        <p:spPr>
          <a:xfrm>
            <a:off x="8542054" y="602128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Independence</a:t>
            </a:r>
          </a:p>
        </p:txBody>
      </p:sp>
    </p:spTree>
    <p:extLst>
      <p:ext uri="{BB962C8B-B14F-4D97-AF65-F5344CB8AC3E}">
        <p14:creationId xmlns:p14="http://schemas.microsoft.com/office/powerpoint/2010/main" val="11573210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Plen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91296" y="195617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57283" y="2529048"/>
            <a:ext cx="1331827" cy="1332000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A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06328" y="2529048"/>
            <a:ext cx="1331827" cy="1332000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R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08237" y="2529048"/>
            <a:ext cx="1331827" cy="1332000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G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1927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909831" y="359898"/>
            <a:ext cx="9874235" cy="1472184"/>
          </a:xfrm>
          <a:prstGeom prst="rect">
            <a:avLst/>
          </a:prstGeo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909831" y="1850064"/>
            <a:ext cx="9874235" cy="1752600"/>
          </a:xfrm>
          <a:prstGeom prst="rect">
            <a:avLst/>
          </a:prstGeo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74578" y="6305550"/>
            <a:ext cx="2844430" cy="476250"/>
          </a:xfrm>
          <a:prstGeom prst="rect">
            <a:avLst/>
          </a:prstGeom>
        </p:spPr>
        <p:txBody>
          <a:bodyPr/>
          <a:lstStyle/>
          <a:p>
            <a:fld id="{BEDBB917-1DED-47EB-A08B-8DEAEA4421FC}" type="datetimeFigureOut">
              <a:rPr lang="en-GB" smtClean="0"/>
              <a:pPr/>
              <a:t>21/09/2018</a:t>
            </a:fld>
            <a:endParaRPr lang="en-GB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>
          <a:xfrm>
            <a:off x="7619008" y="6305550"/>
            <a:ext cx="3860297" cy="4762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D9D0C-CA63-43DA-A3B0-BE1BBD585C4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172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312" y="8885"/>
            <a:ext cx="959306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875" y="5597889"/>
            <a:ext cx="959306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10484350" y="5940789"/>
            <a:ext cx="1562743" cy="800579"/>
            <a:chOff x="0" y="0"/>
            <a:chExt cx="2378562" cy="1138793"/>
          </a:xfrm>
        </p:grpSpPr>
        <p:pic>
          <p:nvPicPr>
            <p:cNvPr id="12" name="Picture 11"/>
            <p:cNvPicPr>
              <a:picLocks noChangeAspect="1"/>
            </p:cNvPicPr>
            <p:nvPr userDrawn="1"/>
          </p:nvPicPr>
          <p:blipFill rotWithShape="1"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638" t="48219" r="35910" b="44736"/>
            <a:stretch/>
          </p:blipFill>
          <p:spPr bwMode="auto">
            <a:xfrm>
              <a:off x="0" y="639519"/>
              <a:ext cx="1688555" cy="252442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3" name="Picture 12"/>
            <p:cNvPicPr>
              <a:picLocks noChangeAspect="1"/>
            </p:cNvPicPr>
            <p:nvPr userDrawn="1"/>
          </p:nvPicPr>
          <p:blipFill rotWithShape="1">
            <a:blip r:embed="rId1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801" t="11115" r="4403" b="57104"/>
            <a:stretch/>
          </p:blipFill>
          <p:spPr bwMode="auto">
            <a:xfrm>
              <a:off x="1587578" y="0"/>
              <a:ext cx="790984" cy="1138793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  <p:sp>
        <p:nvSpPr>
          <p:cNvPr id="14" name="TextBox 13"/>
          <p:cNvSpPr txBox="1"/>
          <p:nvPr/>
        </p:nvSpPr>
        <p:spPr>
          <a:xfrm rot="16200000">
            <a:off x="-1738987" y="2976917"/>
            <a:ext cx="4392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34D29993-F7E6-4123-B670-CE221344C87E}" type="datetime2">
              <a:rPr lang="en-GB" sz="2000" smtClean="0">
                <a:solidFill>
                  <a:srgbClr val="FFFFFF"/>
                </a:solidFill>
              </a:rPr>
              <a:pPr/>
              <a:t>Friday, 21 September 2018</a:t>
            </a:fld>
            <a:endParaRPr lang="en-GB" sz="2000" dirty="0">
              <a:solidFill>
                <a:srgbClr val="FFFFFF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186985" y="5758226"/>
            <a:ext cx="54054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chemeClr val="bg1"/>
                </a:solidFill>
              </a:defRPr>
            </a:lvl1pPr>
          </a:lstStyle>
          <a:p>
            <a:pPr algn="ctr"/>
            <a:fld id="{9EF24218-CF50-4DEE-A2C8-93D7C48C851B}" type="slidenum">
              <a:rPr lang="en-GB" smtClean="0">
                <a:solidFill>
                  <a:srgbClr val="FFFFFF"/>
                </a:solidFill>
              </a:rPr>
              <a:pPr algn="ctr"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0211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2" r:id="rId15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70670" y="1700808"/>
            <a:ext cx="10657184" cy="1472184"/>
          </a:xfrm>
        </p:spPr>
        <p:txBody>
          <a:bodyPr/>
          <a:lstStyle/>
          <a:p>
            <a:pPr algn="ctr"/>
            <a:r>
              <a:rPr lang="en-GB" sz="5400" dirty="0"/>
              <a:t>Bishop of Winchester Academy</a:t>
            </a:r>
            <a:br>
              <a:rPr lang="en-GB" sz="5400" dirty="0"/>
            </a:br>
            <a:r>
              <a:rPr lang="en-GB" sz="5400" dirty="0"/>
              <a:t>English Department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394706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42679" y="548680"/>
            <a:ext cx="10441388" cy="1224136"/>
          </a:xfrm>
        </p:spPr>
        <p:txBody>
          <a:bodyPr/>
          <a:lstStyle/>
          <a:p>
            <a:pPr algn="ctr"/>
            <a:r>
              <a:rPr lang="en-GB" sz="6600" dirty="0"/>
              <a:t>We offer two GCSEs to Y11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D9D0C-CA63-43DA-A3B0-BE1BBD585C4C}" type="slidenum">
              <a:rPr lang="en-GB" smtClean="0"/>
              <a:pPr/>
              <a:t>2</a:t>
            </a:fld>
            <a:endParaRPr lang="en-GB"/>
          </a:p>
        </p:txBody>
      </p:sp>
      <p:sp>
        <p:nvSpPr>
          <p:cNvPr id="6" name="Text Box 2"/>
          <p:cNvSpPr txBox="1"/>
          <p:nvPr/>
        </p:nvSpPr>
        <p:spPr>
          <a:xfrm>
            <a:off x="1666829" y="1772816"/>
            <a:ext cx="4428377" cy="4350535"/>
          </a:xfrm>
          <a:prstGeom prst="rect">
            <a:avLst/>
          </a:prstGeom>
          <a:solidFill>
            <a:srgbClr val="ED33BC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GCSE English Language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Linear (same exam sat by all)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 exam papers both cover reading &amp; writing skills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Fiction, non-fiction &amp; literary non-fiction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 Box 5"/>
          <p:cNvSpPr txBox="1"/>
          <p:nvPr/>
        </p:nvSpPr>
        <p:spPr>
          <a:xfrm>
            <a:off x="6707389" y="1772816"/>
            <a:ext cx="4716409" cy="4350534"/>
          </a:xfrm>
          <a:prstGeom prst="rect">
            <a:avLst/>
          </a:prstGeom>
          <a:solidFill>
            <a:srgbClr val="92D050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GCSE English Literature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Linear (same exam sat by all)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 exam papers covering four set texts and two unseen poems:</a:t>
            </a:r>
          </a:p>
          <a:p>
            <a:pPr marL="342900" indent="-342900" algn="ctr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Macbeth</a:t>
            </a:r>
          </a:p>
          <a:p>
            <a:pPr marL="342900" indent="-342900" algn="ctr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19</a:t>
            </a:r>
            <a:r>
              <a:rPr lang="en-GB" sz="2000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century novel: The Strange Case of Dr Jekyll &amp; Mr Hyde (sets 1-4) &amp; A Christmas Carol (sets 5-9)</a:t>
            </a:r>
          </a:p>
          <a:p>
            <a:pPr marL="342900" indent="-342900" algn="ctr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Blood Brothers</a:t>
            </a:r>
          </a:p>
          <a:p>
            <a:pPr marL="342900" indent="-342900" algn="ctr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Power &amp; Conflict poetry anthology (15 poems)</a:t>
            </a:r>
          </a:p>
        </p:txBody>
      </p:sp>
    </p:spTree>
    <p:extLst>
      <p:ext uri="{BB962C8B-B14F-4D97-AF65-F5344CB8AC3E}">
        <p14:creationId xmlns:p14="http://schemas.microsoft.com/office/powerpoint/2010/main" val="39245870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3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Text Box 4"/>
          <p:cNvSpPr txBox="1"/>
          <p:nvPr/>
        </p:nvSpPr>
        <p:spPr>
          <a:xfrm>
            <a:off x="2206774" y="188640"/>
            <a:ext cx="7920880" cy="1080120"/>
          </a:xfrm>
          <a:prstGeom prst="rect">
            <a:avLst/>
          </a:prstGeom>
          <a:solidFill>
            <a:srgbClr val="CC99FF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English Homework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06774" y="1916832"/>
            <a:ext cx="7920880" cy="41549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Homework is set each week.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It is differentiated to suit the specific needs of groups and students.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It will range from comprehension questions to exam papers.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This will take at least 60 minutes to complete in both Language and Literature.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If homework is not completed on time or not completed to a satisfactory standard then students will be required to attend a compulsory after-school catch-up session in the Academy homework club.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algn="ctr"/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High expectations – no excuses!</a:t>
            </a:r>
          </a:p>
          <a:p>
            <a:pPr algn="ctr"/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3840504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4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Text Box 4"/>
          <p:cNvSpPr txBox="1"/>
          <p:nvPr/>
        </p:nvSpPr>
        <p:spPr>
          <a:xfrm>
            <a:off x="2206774" y="188640"/>
            <a:ext cx="7920880" cy="1080120"/>
          </a:xfrm>
          <a:prstGeom prst="rect">
            <a:avLst/>
          </a:prstGeom>
          <a:solidFill>
            <a:srgbClr val="FFFF00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English Equipment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06774" y="3280920"/>
            <a:ext cx="7920880" cy="138499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3 different coloured highlighters for annotating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alibri" panose="020F0502020204030204" pitchFamily="34" charset="0"/>
                <a:cs typeface="Times New Roman" panose="02020603050405020304" pitchFamily="18" charset="0"/>
              </a:rPr>
              <a:t>Literature set texts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7128648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5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Text Box 2"/>
          <p:cNvSpPr txBox="1"/>
          <p:nvPr/>
        </p:nvSpPr>
        <p:spPr>
          <a:xfrm>
            <a:off x="2206774" y="188640"/>
            <a:ext cx="8008305" cy="1080120"/>
          </a:xfrm>
          <a:prstGeom prst="rect">
            <a:avLst/>
          </a:prstGeom>
          <a:solidFill>
            <a:srgbClr val="92D050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Exam information</a:t>
            </a:r>
            <a:endParaRPr lang="en-GB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3FE11C-D5F4-4FBB-90B5-76A503E86320}"/>
              </a:ext>
            </a:extLst>
          </p:cNvPr>
          <p:cNvSpPr txBox="1"/>
          <p:nvPr/>
        </p:nvSpPr>
        <p:spPr>
          <a:xfrm>
            <a:off x="2206774" y="1916832"/>
            <a:ext cx="7920880" cy="298543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/>
              <a:t>Mock exam dates: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Language &amp; Literature: week beginning 19/11/2018</a:t>
            </a:r>
          </a:p>
          <a:p>
            <a:r>
              <a:rPr lang="en-GB" sz="2800" b="1" dirty="0"/>
              <a:t>Final exam dates: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Literature: 15</a:t>
            </a:r>
            <a:r>
              <a:rPr lang="en-GB" sz="2400" baseline="30000" dirty="0"/>
              <a:t>th</a:t>
            </a:r>
            <a:r>
              <a:rPr lang="en-GB" sz="2400" dirty="0"/>
              <a:t> May &amp; 23</a:t>
            </a:r>
            <a:r>
              <a:rPr lang="en-GB" sz="2400" baseline="30000" dirty="0"/>
              <a:t>rd</a:t>
            </a:r>
            <a:r>
              <a:rPr lang="en-GB" sz="2400" dirty="0"/>
              <a:t> May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Language: 4</a:t>
            </a:r>
            <a:r>
              <a:rPr lang="en-GB" sz="2400" baseline="30000" dirty="0"/>
              <a:t>th</a:t>
            </a:r>
            <a:r>
              <a:rPr lang="en-GB" sz="2400" dirty="0"/>
              <a:t> June &amp; 7</a:t>
            </a:r>
            <a:r>
              <a:rPr lang="en-GB" sz="2400" baseline="30000" dirty="0"/>
              <a:t>th</a:t>
            </a:r>
            <a:r>
              <a:rPr lang="en-GB" sz="2400" dirty="0"/>
              <a:t> June</a:t>
            </a:r>
            <a:endParaRPr lang="en-GB" sz="36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2736403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6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Text Box 2"/>
          <p:cNvSpPr txBox="1"/>
          <p:nvPr/>
        </p:nvSpPr>
        <p:spPr>
          <a:xfrm>
            <a:off x="2206774" y="188640"/>
            <a:ext cx="8008305" cy="1080120"/>
          </a:xfrm>
          <a:prstGeom prst="rect">
            <a:avLst/>
          </a:prstGeom>
          <a:solidFill>
            <a:srgbClr val="00B0F0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>
              <a:lnSpc>
                <a:spcPct val="107000"/>
              </a:lnSpc>
              <a:spcAft>
                <a:spcPts val="800"/>
              </a:spcAft>
              <a:defRPr sz="20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defRPr>
            </a:lvl1pPr>
          </a:lstStyle>
          <a:p>
            <a:r>
              <a:rPr lang="en-GB" sz="2800" dirty="0">
                <a:latin typeface="+mn-lt"/>
                <a:ea typeface="+mn-ea"/>
                <a:cs typeface="+mn-cs"/>
              </a:rPr>
              <a:t>Revision Materials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3FE11C-D5F4-4FBB-90B5-76A503E86320}"/>
              </a:ext>
            </a:extLst>
          </p:cNvPr>
          <p:cNvSpPr txBox="1"/>
          <p:nvPr/>
        </p:nvSpPr>
        <p:spPr>
          <a:xfrm>
            <a:off x="2206774" y="1916832"/>
            <a:ext cx="7920880" cy="310854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There are numerous revision guides for both AQA English Language and the set literature texts.</a:t>
            </a:r>
          </a:p>
          <a:p>
            <a:endParaRPr lang="en-GB" sz="2800" i="1" dirty="0"/>
          </a:p>
          <a:p>
            <a:r>
              <a:rPr lang="en-GB" sz="2800" dirty="0"/>
              <a:t>We recommend that students purchase a revision guide and workbook for each set text.  There are many available but CGP are particularly clear and succinct.</a:t>
            </a:r>
          </a:p>
        </p:txBody>
      </p:sp>
    </p:spTree>
    <p:extLst>
      <p:ext uri="{BB962C8B-B14F-4D97-AF65-F5344CB8AC3E}">
        <p14:creationId xmlns:p14="http://schemas.microsoft.com/office/powerpoint/2010/main" val="8040728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7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Text Box 2"/>
          <p:cNvSpPr txBox="1"/>
          <p:nvPr/>
        </p:nvSpPr>
        <p:spPr>
          <a:xfrm>
            <a:off x="2206774" y="188640"/>
            <a:ext cx="8008305" cy="1080120"/>
          </a:xfrm>
          <a:prstGeom prst="rect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 sz="4000" b="1"/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GB" sz="2800" dirty="0">
                <a:solidFill>
                  <a:schemeClr val="tx1"/>
                </a:solidFill>
              </a:rPr>
              <a:t>After School Support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3FE11C-D5F4-4FBB-90B5-76A503E86320}"/>
              </a:ext>
            </a:extLst>
          </p:cNvPr>
          <p:cNvSpPr txBox="1"/>
          <p:nvPr/>
        </p:nvSpPr>
        <p:spPr>
          <a:xfrm>
            <a:off x="2206774" y="1916832"/>
            <a:ext cx="7920880" cy="483209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/>
              <a:t>Tuesday in the English department: 3pm - 4pm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Help with homework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Support with particular topics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  <a:p>
            <a:r>
              <a:rPr lang="en-GB" sz="2800" i="1" dirty="0"/>
              <a:t>Although your child’s teacher may not be ‘on duty’ there will always be several staff members available to help with different elements.</a:t>
            </a:r>
          </a:p>
          <a:p>
            <a:endParaRPr lang="en-GB" sz="2800" i="1" dirty="0"/>
          </a:p>
          <a:p>
            <a:r>
              <a:rPr lang="en-GB" sz="2800" i="1" dirty="0"/>
              <a:t>Your child’s teacher should have emailed you a copy of the M1 enrichment timetable.</a:t>
            </a:r>
          </a:p>
          <a:p>
            <a:endParaRPr lang="en-GB" sz="2800" i="1" dirty="0"/>
          </a:p>
        </p:txBody>
      </p:sp>
    </p:spTree>
    <p:extLst>
      <p:ext uri="{BB962C8B-B14F-4D97-AF65-F5344CB8AC3E}">
        <p14:creationId xmlns:p14="http://schemas.microsoft.com/office/powerpoint/2010/main" val="246749978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TBOWA CMO">
  <a:themeElements>
    <a:clrScheme name="TBOWA">
      <a:dk1>
        <a:srgbClr val="2F2B20"/>
      </a:dk1>
      <a:lt1>
        <a:srgbClr val="FFFFFF"/>
      </a:lt1>
      <a:dk2>
        <a:srgbClr val="660012"/>
      </a:dk2>
      <a:lt2>
        <a:srgbClr val="D8D8D8"/>
      </a:lt2>
      <a:accent1>
        <a:srgbClr val="7F7F7F"/>
      </a:accent1>
      <a:accent2>
        <a:srgbClr val="A5A5A5"/>
      </a:accent2>
      <a:accent3>
        <a:srgbClr val="BFBFBF"/>
      </a:accent3>
      <a:accent4>
        <a:srgbClr val="D8D8D8"/>
      </a:accent4>
      <a:accent5>
        <a:srgbClr val="F2F2F2"/>
      </a:accent5>
      <a:accent6>
        <a:srgbClr val="FFFFFF"/>
      </a:accent6>
      <a:hlink>
        <a:srgbClr val="7F7F7F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BOWA" id="{3E9224E0-F0EC-4F24-9B04-AE7778E27389}" vid="{467F5FCD-998E-4810-8B6E-C9321AEB08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TBOWA CMO</Template>
  <TotalTime>2497</TotalTime>
  <Words>332</Words>
  <Application>Microsoft Office PowerPoint</Application>
  <PresentationFormat>Custom</PresentationFormat>
  <Paragraphs>48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Cambria</vt:lpstr>
      <vt:lpstr>Times New Roman</vt:lpstr>
      <vt:lpstr>Verdana</vt:lpstr>
      <vt:lpstr>1_TBOWA CMO</vt:lpstr>
      <vt:lpstr>Bishop of Winchester Academy English Department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The Bishop of Wnchester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Factorising Expressions</dc:title>
  <dc:creator>Toby Gilbert</dc:creator>
  <cp:lastModifiedBy>Aoife Peters</cp:lastModifiedBy>
  <cp:revision>133</cp:revision>
  <dcterms:created xsi:type="dcterms:W3CDTF">2015-09-18T11:37:16Z</dcterms:created>
  <dcterms:modified xsi:type="dcterms:W3CDTF">2018-09-21T09:24:09Z</dcterms:modified>
</cp:coreProperties>
</file>