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3" d="100"/>
          <a:sy n="63" d="100"/>
        </p:scale>
        <p:origin x="2256" y="9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07219D6-26C1-49D2-B936-AEB6D927EC6D}"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221087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7219D6-26C1-49D2-B936-AEB6D927EC6D}"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2451460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07219D6-26C1-49D2-B936-AEB6D927EC6D}"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474066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7219D6-26C1-49D2-B936-AEB6D927EC6D}"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3126596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7219D6-26C1-49D2-B936-AEB6D927EC6D}" type="datetimeFigureOut">
              <a:rPr lang="en-GB" smtClean="0"/>
              <a:t>23/01/2019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89036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7219D6-26C1-49D2-B936-AEB6D927EC6D}" type="datetimeFigureOut">
              <a:rPr lang="en-GB" smtClean="0"/>
              <a:t>23/01/2019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1550075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7219D6-26C1-49D2-B936-AEB6D927EC6D}" type="datetimeFigureOut">
              <a:rPr lang="en-GB" smtClean="0"/>
              <a:t>23/01/2019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1393377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07219D6-26C1-49D2-B936-AEB6D927EC6D}"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2695587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507219D6-26C1-49D2-B936-AEB6D927EC6D}"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226374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7219D6-26C1-49D2-B936-AEB6D927EC6D}"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4176699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7219D6-26C1-49D2-B936-AEB6D927EC6D}"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38E3A-0D8C-4713-B066-B6CD800FE91A}" type="slidenum">
              <a:rPr lang="en-GB" smtClean="0"/>
              <a:t>‹#›</a:t>
            </a:fld>
            <a:endParaRPr lang="en-GB"/>
          </a:p>
        </p:txBody>
      </p:sp>
    </p:spTree>
    <p:extLst>
      <p:ext uri="{BB962C8B-B14F-4D97-AF65-F5344CB8AC3E}">
        <p14:creationId xmlns:p14="http://schemas.microsoft.com/office/powerpoint/2010/main" val="4002227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07219D6-26C1-49D2-B936-AEB6D927EC6D}" type="datetimeFigureOut">
              <a:rPr lang="en-GB" smtClean="0"/>
              <a:t>23/01/2019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638E3A-0D8C-4713-B066-B6CD800FE91A}" type="slidenum">
              <a:rPr lang="en-GB" smtClean="0"/>
              <a:t>‹#›</a:t>
            </a:fld>
            <a:endParaRPr lang="en-GB"/>
          </a:p>
        </p:txBody>
      </p:sp>
    </p:spTree>
    <p:extLst>
      <p:ext uri="{BB962C8B-B14F-4D97-AF65-F5344CB8AC3E}">
        <p14:creationId xmlns:p14="http://schemas.microsoft.com/office/powerpoint/2010/main" val="498154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www.memrise.com/group/227087/" TargetMode="External"/><Relationship Id="rId2" Type="http://schemas.openxmlformats.org/officeDocument/2006/relationships/hyperlink" Target="http://www.activeteachonline.com/" TargetMode="External"/><Relationship Id="rId1" Type="http://schemas.openxmlformats.org/officeDocument/2006/relationships/slideLayout" Target="../slideLayouts/slideLayout7.xml"/><Relationship Id="rId6" Type="http://schemas.openxmlformats.org/officeDocument/2006/relationships/hyperlink" Target="http://www.mindsnacks.com/" TargetMode="External"/><Relationship Id="rId5" Type="http://schemas.openxmlformats.org/officeDocument/2006/relationships/hyperlink" Target="https://www.duolingo.com/course/es/en/Learn-Spanish-Online" TargetMode="External"/><Relationship Id="rId4" Type="http://schemas.openxmlformats.org/officeDocument/2006/relationships/hyperlink" Target="http://www.bbc.co.uk/language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lightbulblanguages.co.uk/resources-spanish.htm" TargetMode="External"/><Relationship Id="rId2" Type="http://schemas.openxmlformats.org/officeDocument/2006/relationships/hyperlink" Target="https://www.languagesonline.org.uk/Hotpotatoes/spanishindex.html#Topics" TargetMode="External"/><Relationship Id="rId1" Type="http://schemas.openxmlformats.org/officeDocument/2006/relationships/slideLayout" Target="../slideLayouts/slideLayout7.xml"/><Relationship Id="rId6" Type="http://schemas.openxmlformats.org/officeDocument/2006/relationships/hyperlink" Target="http://www.wordreference.com/" TargetMode="External"/><Relationship Id="rId5" Type="http://schemas.openxmlformats.org/officeDocument/2006/relationships/hyperlink" Target="https://speakonia.apponic.com/" TargetMode="External"/><Relationship Id="rId4" Type="http://schemas.openxmlformats.org/officeDocument/2006/relationships/hyperlink" Target="http://www.quizle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2635" y="103862"/>
            <a:ext cx="759436" cy="833959"/>
          </a:xfrm>
          <a:prstGeom prst="rect">
            <a:avLst/>
          </a:prstGeom>
        </p:spPr>
      </p:pic>
      <p:sp>
        <p:nvSpPr>
          <p:cNvPr id="9" name="TextBox 8"/>
          <p:cNvSpPr txBox="1"/>
          <p:nvPr/>
        </p:nvSpPr>
        <p:spPr>
          <a:xfrm>
            <a:off x="55338" y="991210"/>
            <a:ext cx="6727099" cy="830997"/>
          </a:xfrm>
          <a:prstGeom prst="rect">
            <a:avLst/>
          </a:prstGeom>
          <a:solidFill>
            <a:schemeClr val="bg2"/>
          </a:solidFill>
        </p:spPr>
        <p:txBody>
          <a:bodyPr wrap="square" rtlCol="0">
            <a:spAutoFit/>
          </a:bodyPr>
          <a:lstStyle/>
          <a:p>
            <a:r>
              <a:rPr lang="en-GB" sz="1600" dirty="0" smtClean="0">
                <a:latin typeface="Tw Cen MT" panose="020B0602020104020603" pitchFamily="34" charset="0"/>
              </a:rPr>
              <a:t>Spend </a:t>
            </a:r>
            <a:r>
              <a:rPr lang="en-GB" sz="1600" dirty="0" smtClean="0">
                <a:latin typeface="Tw Cen MT" panose="020B0602020104020603" pitchFamily="34" charset="0"/>
              </a:rPr>
              <a:t>15-20</a:t>
            </a:r>
            <a:r>
              <a:rPr lang="en-GB" sz="1600" dirty="0" smtClean="0">
                <a:latin typeface="Tw Cen MT" panose="020B0602020104020603" pitchFamily="34" charset="0"/>
              </a:rPr>
              <a:t> </a:t>
            </a:r>
            <a:r>
              <a:rPr lang="en-GB" sz="1600" dirty="0" smtClean="0">
                <a:latin typeface="Tw Cen MT" panose="020B0602020104020603" pitchFamily="34" charset="0"/>
              </a:rPr>
              <a:t>minutes each day </a:t>
            </a:r>
            <a:r>
              <a:rPr lang="es-ES" sz="1600" dirty="0" err="1" smtClean="0">
                <a:latin typeface="Tw Cen MT" panose="020B0602020104020603" pitchFamily="34" charset="0"/>
              </a:rPr>
              <a:t>studying</a:t>
            </a:r>
            <a:r>
              <a:rPr lang="es-ES" sz="1600" dirty="0" smtClean="0">
                <a:latin typeface="Tw Cen MT" panose="020B0602020104020603" pitchFamily="34" charset="0"/>
              </a:rPr>
              <a:t> and </a:t>
            </a:r>
            <a:r>
              <a:rPr lang="es-ES" sz="1600" dirty="0" err="1" smtClean="0">
                <a:latin typeface="Tw Cen MT" panose="020B0602020104020603" pitchFamily="34" charset="0"/>
              </a:rPr>
              <a:t>revising</a:t>
            </a:r>
            <a:r>
              <a:rPr lang="es-ES" sz="1600" dirty="0" smtClean="0">
                <a:latin typeface="Tw Cen MT" panose="020B0602020104020603" pitchFamily="34" charset="0"/>
              </a:rPr>
              <a:t>. </a:t>
            </a:r>
            <a:r>
              <a:rPr lang="en-GB" sz="1600" dirty="0" smtClean="0">
                <a:latin typeface="Tw Cen MT" panose="020B0602020104020603" pitchFamily="34" charset="0"/>
              </a:rPr>
              <a:t>Here’s </a:t>
            </a:r>
            <a:r>
              <a:rPr lang="en-GB" sz="1600" dirty="0" smtClean="0">
                <a:latin typeface="Tw Cen MT" panose="020B0602020104020603" pitchFamily="34" charset="0"/>
              </a:rPr>
              <a:t>a list of learning tools &amp; strategies that you can try. </a:t>
            </a:r>
            <a:endParaRPr lang="en-GB" sz="1600" dirty="0" smtClean="0">
              <a:latin typeface="Tw Cen MT" panose="020B0602020104020603" pitchFamily="34" charset="0"/>
            </a:endParaRPr>
          </a:p>
          <a:p>
            <a:pPr algn="ctr"/>
            <a:r>
              <a:rPr lang="en-GB" sz="1600" b="1" dirty="0" smtClean="0">
                <a:latin typeface="Tw Cen MT" panose="020B0602020104020603" pitchFamily="34" charset="0"/>
              </a:rPr>
              <a:t>It’s </a:t>
            </a:r>
            <a:r>
              <a:rPr lang="en-GB" sz="1600" b="1" dirty="0" smtClean="0">
                <a:latin typeface="Tw Cen MT" panose="020B0602020104020603" pitchFamily="34" charset="0"/>
              </a:rPr>
              <a:t>important that you </a:t>
            </a:r>
            <a:r>
              <a:rPr lang="en-GB" sz="1600" b="1" dirty="0">
                <a:latin typeface="Tw Cen MT" panose="020B0602020104020603" pitchFamily="34" charset="0"/>
              </a:rPr>
              <a:t>identify what works for your best. </a:t>
            </a:r>
          </a:p>
        </p:txBody>
      </p:sp>
      <p:sp>
        <p:nvSpPr>
          <p:cNvPr id="19" name="Rectangle 18"/>
          <p:cNvSpPr/>
          <p:nvPr/>
        </p:nvSpPr>
        <p:spPr>
          <a:xfrm>
            <a:off x="0" y="151509"/>
            <a:ext cx="5919537" cy="738664"/>
          </a:xfrm>
          <a:prstGeom prst="rect">
            <a:avLst/>
          </a:prstGeom>
          <a:solidFill>
            <a:srgbClr val="FFFF00"/>
          </a:solidFill>
        </p:spPr>
        <p:txBody>
          <a:bodyPr wrap="square">
            <a:spAutoFit/>
          </a:bodyPr>
          <a:lstStyle/>
          <a:p>
            <a:pPr fontAlgn="auto">
              <a:spcBef>
                <a:spcPts val="0"/>
              </a:spcBef>
              <a:spcAft>
                <a:spcPts val="0"/>
              </a:spcAft>
            </a:pPr>
            <a:r>
              <a:rPr lang="en-GB" sz="1400" b="1" dirty="0">
                <a:solidFill>
                  <a:srgbClr val="000000"/>
                </a:solidFill>
                <a:cs typeface="Arial" panose="020B0604020202020204" pitchFamily="34" charset="0"/>
              </a:rPr>
              <a:t>Little and </a:t>
            </a:r>
            <a:r>
              <a:rPr lang="en-GB" sz="1400" b="1" dirty="0" smtClean="0">
                <a:solidFill>
                  <a:srgbClr val="000000"/>
                </a:solidFill>
                <a:cs typeface="Arial" panose="020B0604020202020204" pitchFamily="34" charset="0"/>
              </a:rPr>
              <a:t>often.  </a:t>
            </a:r>
            <a:r>
              <a:rPr lang="en-GB" sz="1400" dirty="0" smtClean="0">
                <a:solidFill>
                  <a:srgbClr val="000000"/>
                </a:solidFill>
                <a:cs typeface="Arial" panose="020B0604020202020204" pitchFamily="34" charset="0"/>
              </a:rPr>
              <a:t>Learning </a:t>
            </a:r>
            <a:r>
              <a:rPr lang="en-GB" sz="1400" dirty="0">
                <a:solidFill>
                  <a:srgbClr val="000000"/>
                </a:solidFill>
                <a:cs typeface="Arial" panose="020B0604020202020204" pitchFamily="34" charset="0"/>
              </a:rPr>
              <a:t>vocabulary is like growing plants. </a:t>
            </a:r>
            <a:r>
              <a:rPr lang="en-GB" sz="1400" dirty="0" smtClean="0">
                <a:solidFill>
                  <a:srgbClr val="000000"/>
                </a:solidFill>
                <a:cs typeface="Arial" panose="020B0604020202020204" pitchFamily="34" charset="0"/>
              </a:rPr>
              <a:t>The </a:t>
            </a:r>
            <a:r>
              <a:rPr lang="en-GB" sz="1400" dirty="0">
                <a:solidFill>
                  <a:srgbClr val="000000"/>
                </a:solidFill>
                <a:cs typeface="Arial" panose="020B0604020202020204" pitchFamily="34" charset="0"/>
              </a:rPr>
              <a:t>seed needs watering little and often for it to grow. Your vocabulary knowledge likewise needs regular attention.</a:t>
            </a:r>
          </a:p>
        </p:txBody>
      </p:sp>
      <p:sp>
        <p:nvSpPr>
          <p:cNvPr id="31" name="Rectangle 30"/>
          <p:cNvSpPr/>
          <p:nvPr/>
        </p:nvSpPr>
        <p:spPr>
          <a:xfrm>
            <a:off x="75217" y="1990563"/>
            <a:ext cx="6802661" cy="7786747"/>
          </a:xfrm>
          <a:prstGeom prst="rect">
            <a:avLst/>
          </a:prstGeom>
        </p:spPr>
        <p:txBody>
          <a:bodyPr wrap="square">
            <a:spAutoFit/>
          </a:bodyPr>
          <a:lstStyle/>
          <a:p>
            <a:r>
              <a:rPr lang="en-GB" sz="2800" b="1" dirty="0">
                <a:solidFill>
                  <a:srgbClr val="000000"/>
                </a:solidFill>
                <a:latin typeface="Tw Cen MT" panose="020B0602020104020603" pitchFamily="34" charset="0"/>
                <a:cs typeface="Arial" panose="020B0604020202020204" pitchFamily="34" charset="0"/>
              </a:rPr>
              <a:t>1</a:t>
            </a:r>
            <a:r>
              <a:rPr lang="en-GB" sz="2400" b="1" dirty="0">
                <a:solidFill>
                  <a:srgbClr val="000000"/>
                </a:solidFill>
                <a:latin typeface="Tw Cen MT" panose="020B0602020104020603" pitchFamily="34" charset="0"/>
                <a:cs typeface="Arial" panose="020B0604020202020204" pitchFamily="34" charset="0"/>
              </a:rPr>
              <a:t> </a:t>
            </a:r>
            <a:r>
              <a:rPr lang="en-GB" b="1" dirty="0" smtClean="0">
                <a:solidFill>
                  <a:srgbClr val="000000"/>
                </a:solidFill>
                <a:latin typeface="Tw Cen MT" panose="020B0602020104020603" pitchFamily="34" charset="0"/>
                <a:cs typeface="Arial" panose="020B0604020202020204" pitchFamily="34" charset="0"/>
              </a:rPr>
              <a:t>Flashcards</a:t>
            </a:r>
            <a:r>
              <a:rPr lang="en-GB" sz="1600" dirty="0" smtClean="0">
                <a:solidFill>
                  <a:srgbClr val="000000"/>
                </a:solidFill>
                <a:latin typeface="Tw Cen MT" panose="020B0602020104020603" pitchFamily="34" charset="0"/>
                <a:cs typeface="Arial" panose="020B0604020202020204" pitchFamily="34" charset="0"/>
              </a:rPr>
              <a:t>. Create </a:t>
            </a:r>
            <a:r>
              <a:rPr lang="en-GB" sz="1600" dirty="0">
                <a:solidFill>
                  <a:srgbClr val="000000"/>
                </a:solidFill>
                <a:latin typeface="Tw Cen MT" panose="020B0602020104020603" pitchFamily="34" charset="0"/>
                <a:cs typeface="Arial" panose="020B0604020202020204" pitchFamily="34" charset="0"/>
              </a:rPr>
              <a:t>a set of cards with the words. You can use the section Flashcards on Quizlet to guide you on the </a:t>
            </a:r>
            <a:r>
              <a:rPr lang="en-GB" sz="1600" dirty="0" smtClean="0">
                <a:solidFill>
                  <a:srgbClr val="000000"/>
                </a:solidFill>
                <a:latin typeface="Tw Cen MT" panose="020B0602020104020603" pitchFamily="34" charset="0"/>
                <a:cs typeface="Arial" panose="020B0604020202020204" pitchFamily="34" charset="0"/>
              </a:rPr>
              <a:t>process OR you can also print them too. </a:t>
            </a:r>
          </a:p>
          <a:p>
            <a:endParaRPr lang="en-GB" sz="1600" dirty="0" smtClean="0">
              <a:solidFill>
                <a:srgbClr val="000000"/>
              </a:solidFill>
              <a:latin typeface="Tw Cen MT" panose="020B0602020104020603" pitchFamily="34" charset="0"/>
              <a:cs typeface="Arial" panose="020B0604020202020204" pitchFamily="34" charset="0"/>
            </a:endParaRPr>
          </a:p>
          <a:p>
            <a:endParaRPr lang="en-GB" sz="1600" dirty="0" smtClean="0">
              <a:solidFill>
                <a:srgbClr val="000000"/>
              </a:solidFill>
              <a:latin typeface="Tw Cen MT" panose="020B0602020104020603" pitchFamily="34" charset="0"/>
              <a:cs typeface="Arial" panose="020B0604020202020204" pitchFamily="34" charset="0"/>
            </a:endParaRPr>
          </a:p>
          <a:p>
            <a:endParaRPr lang="en-GB" sz="1600" dirty="0" smtClean="0"/>
          </a:p>
          <a:p>
            <a:endParaRPr lang="en-GB" sz="1600" dirty="0"/>
          </a:p>
          <a:p>
            <a:endParaRPr lang="en-GB" sz="1600" dirty="0"/>
          </a:p>
          <a:p>
            <a:endParaRPr lang="en-GB" sz="1600" b="1" dirty="0" smtClean="0">
              <a:solidFill>
                <a:srgbClr val="000000"/>
              </a:solidFill>
              <a:latin typeface="Tw Cen MT" panose="020B0602020104020603" pitchFamily="34" charset="0"/>
              <a:cs typeface="Arial" panose="020B0604020202020204" pitchFamily="34" charset="0"/>
            </a:endParaRPr>
          </a:p>
          <a:p>
            <a:endParaRPr lang="en-GB" sz="1600" b="1" dirty="0">
              <a:solidFill>
                <a:srgbClr val="000000"/>
              </a:solidFill>
              <a:latin typeface="Tw Cen MT" panose="020B0602020104020603" pitchFamily="34" charset="0"/>
              <a:cs typeface="Arial" panose="020B0604020202020204" pitchFamily="34" charset="0"/>
            </a:endParaRPr>
          </a:p>
          <a:p>
            <a:endParaRPr lang="en-GB" sz="1600" b="1" dirty="0" smtClean="0">
              <a:latin typeface="Tw Cen MT" panose="020B0602020104020603" pitchFamily="34" charset="0"/>
            </a:endParaRPr>
          </a:p>
          <a:p>
            <a:endParaRPr lang="en-GB" sz="1600" b="1" dirty="0" smtClean="0">
              <a:latin typeface="Tw Cen MT" panose="020B0602020104020603" pitchFamily="34" charset="0"/>
            </a:endParaRPr>
          </a:p>
          <a:p>
            <a:endParaRPr lang="en-GB" sz="1600" b="1" dirty="0">
              <a:latin typeface="Tw Cen MT" panose="020B0602020104020603" pitchFamily="34" charset="0"/>
            </a:endParaRPr>
          </a:p>
          <a:p>
            <a:endParaRPr lang="en-GB" sz="1600" b="1" dirty="0">
              <a:latin typeface="Tw Cen MT" panose="020B0602020104020603" pitchFamily="34" charset="0"/>
            </a:endParaRPr>
          </a:p>
          <a:p>
            <a:endParaRPr lang="en-GB" sz="1600" b="1" dirty="0" smtClean="0">
              <a:solidFill>
                <a:srgbClr val="000000"/>
              </a:solidFill>
              <a:latin typeface="Tw Cen MT" panose="020B0602020104020603" pitchFamily="34" charset="0"/>
              <a:cs typeface="Arial" panose="020B0604020202020204" pitchFamily="34" charset="0"/>
            </a:endParaRPr>
          </a:p>
          <a:p>
            <a:r>
              <a:rPr lang="en-GB" sz="2800" b="1" dirty="0" smtClean="0">
                <a:solidFill>
                  <a:srgbClr val="000000"/>
                </a:solidFill>
                <a:latin typeface="Tw Cen MT" panose="020B0602020104020603" pitchFamily="34" charset="0"/>
                <a:cs typeface="Arial" panose="020B0604020202020204" pitchFamily="34" charset="0"/>
              </a:rPr>
              <a:t>2</a:t>
            </a:r>
            <a:r>
              <a:rPr lang="en-GB" sz="2800" b="1" dirty="0" smtClean="0">
                <a:latin typeface="Tw Cen MT" panose="020B0602020104020603" pitchFamily="34" charset="0"/>
              </a:rPr>
              <a:t> </a:t>
            </a:r>
            <a:r>
              <a:rPr lang="en-GB" b="1" dirty="0" smtClean="0">
                <a:latin typeface="Tw Cen MT" panose="020B0602020104020603" pitchFamily="34" charset="0"/>
              </a:rPr>
              <a:t>Look – Say – Cover – Write – Check</a:t>
            </a:r>
            <a:r>
              <a:rPr lang="en-GB" sz="1600" dirty="0" smtClean="0">
                <a:latin typeface="Tw Cen MT" panose="020B0602020104020603" pitchFamily="34" charset="0"/>
              </a:rPr>
              <a:t>. Write out the Spanish words every day. </a:t>
            </a:r>
            <a:r>
              <a:rPr lang="es-ES" sz="1600" dirty="0" err="1" smtClean="0">
                <a:latin typeface="Tw Cen MT" panose="020B0602020104020603" pitchFamily="34" charset="0"/>
              </a:rPr>
              <a:t>Every</a:t>
            </a:r>
            <a:r>
              <a:rPr lang="es-ES" sz="1600" dirty="0" smtClean="0">
                <a:latin typeface="Tw Cen MT" panose="020B0602020104020603" pitchFamily="34" charset="0"/>
              </a:rPr>
              <a:t> time </a:t>
            </a:r>
            <a:r>
              <a:rPr lang="es-ES" sz="1600" dirty="0" err="1" smtClean="0">
                <a:latin typeface="Tw Cen MT" panose="020B0602020104020603" pitchFamily="34" charset="0"/>
              </a:rPr>
              <a:t>you</a:t>
            </a:r>
            <a:r>
              <a:rPr lang="es-ES" sz="1600" dirty="0" smtClean="0">
                <a:latin typeface="Tw Cen MT" panose="020B0602020104020603" pitchFamily="34" charset="0"/>
              </a:rPr>
              <a:t> complete </a:t>
            </a:r>
            <a:r>
              <a:rPr lang="es-ES" sz="1600" dirty="0" err="1" smtClean="0">
                <a:latin typeface="Tw Cen MT" panose="020B0602020104020603" pitchFamily="34" charset="0"/>
              </a:rPr>
              <a:t>one</a:t>
            </a:r>
            <a:r>
              <a:rPr lang="es-ES" sz="1600" dirty="0" smtClean="0">
                <a:latin typeface="Tw Cen MT" panose="020B0602020104020603" pitchFamily="34" charset="0"/>
              </a:rPr>
              <a:t> </a:t>
            </a:r>
            <a:r>
              <a:rPr lang="es-ES" sz="1600" dirty="0" err="1" smtClean="0">
                <a:latin typeface="Tw Cen MT" panose="020B0602020104020603" pitchFamily="34" charset="0"/>
              </a:rPr>
              <a:t>column</a:t>
            </a:r>
            <a:r>
              <a:rPr lang="es-ES" sz="1600" dirty="0">
                <a:latin typeface="Tw Cen MT" panose="020B0602020104020603" pitchFamily="34" charset="0"/>
              </a:rPr>
              <a:t>,</a:t>
            </a:r>
            <a:r>
              <a:rPr lang="es-ES" sz="1600" dirty="0" smtClean="0">
                <a:latin typeface="Tw Cen MT" panose="020B0602020104020603" pitchFamily="34" charset="0"/>
              </a:rPr>
              <a:t> </a:t>
            </a:r>
            <a:r>
              <a:rPr lang="es-ES" sz="1600" dirty="0" err="1" smtClean="0">
                <a:latin typeface="Tw Cen MT" panose="020B0602020104020603" pitchFamily="34" charset="0"/>
              </a:rPr>
              <a:t>colour</a:t>
            </a:r>
            <a:r>
              <a:rPr lang="es-ES" sz="1600" dirty="0" smtClean="0">
                <a:latin typeface="Tw Cen MT" panose="020B0602020104020603" pitchFamily="34" charset="0"/>
              </a:rPr>
              <a:t> </a:t>
            </a:r>
            <a:r>
              <a:rPr lang="es-ES" sz="1600" dirty="0" err="1">
                <a:latin typeface="Tw Cen MT" panose="020B0602020104020603" pitchFamily="34" charset="0"/>
              </a:rPr>
              <a:t>code</a:t>
            </a:r>
            <a:r>
              <a:rPr lang="es-ES" sz="1600" dirty="0">
                <a:latin typeface="Tw Cen MT" panose="020B0602020104020603" pitchFamily="34" charset="0"/>
              </a:rPr>
              <a:t> </a:t>
            </a:r>
            <a:r>
              <a:rPr lang="es-ES" sz="1600" dirty="0" err="1" smtClean="0">
                <a:latin typeface="Tw Cen MT" panose="020B0602020104020603" pitchFamily="34" charset="0"/>
              </a:rPr>
              <a:t>the</a:t>
            </a:r>
            <a:r>
              <a:rPr lang="es-ES" sz="1600" dirty="0" smtClean="0">
                <a:latin typeface="Tw Cen MT" panose="020B0602020104020603" pitchFamily="34" charset="0"/>
              </a:rPr>
              <a:t> </a:t>
            </a:r>
            <a:r>
              <a:rPr lang="es-ES" sz="1600" dirty="0" err="1" smtClean="0">
                <a:latin typeface="Tw Cen MT" panose="020B0602020104020603" pitchFamily="34" charset="0"/>
              </a:rPr>
              <a:t>word</a:t>
            </a:r>
            <a:r>
              <a:rPr lang="es-ES" sz="1600" dirty="0" smtClean="0">
                <a:latin typeface="Tw Cen MT" panose="020B0602020104020603" pitchFamily="34" charset="0"/>
              </a:rPr>
              <a:t> </a:t>
            </a:r>
            <a:r>
              <a:rPr lang="es-ES" sz="1600" dirty="0">
                <a:latin typeface="Tw Cen MT" panose="020B0602020104020603" pitchFamily="34" charset="0"/>
              </a:rPr>
              <a:t>to </a:t>
            </a:r>
            <a:r>
              <a:rPr lang="es-ES" sz="1600" dirty="0" err="1">
                <a:latin typeface="Tw Cen MT" panose="020B0602020104020603" pitchFamily="34" charset="0"/>
              </a:rPr>
              <a:t>reflect</a:t>
            </a:r>
            <a:r>
              <a:rPr lang="es-ES" sz="1600" dirty="0">
                <a:latin typeface="Tw Cen MT" panose="020B0602020104020603" pitchFamily="34" charset="0"/>
              </a:rPr>
              <a:t> at </a:t>
            </a:r>
            <a:r>
              <a:rPr lang="es-ES" sz="1600" dirty="0" err="1">
                <a:latin typeface="Tw Cen MT" panose="020B0602020104020603" pitchFamily="34" charset="0"/>
              </a:rPr>
              <a:t>which</a:t>
            </a:r>
            <a:r>
              <a:rPr lang="es-ES" sz="1600" dirty="0">
                <a:latin typeface="Tw Cen MT" panose="020B0602020104020603" pitchFamily="34" charset="0"/>
              </a:rPr>
              <a:t> </a:t>
            </a:r>
            <a:r>
              <a:rPr lang="es-ES" sz="1600" dirty="0" err="1">
                <a:latin typeface="Tw Cen MT" panose="020B0602020104020603" pitchFamily="34" charset="0"/>
              </a:rPr>
              <a:t>stage</a:t>
            </a:r>
            <a:r>
              <a:rPr lang="es-ES" sz="1600" dirty="0">
                <a:latin typeface="Tw Cen MT" panose="020B0602020104020603" pitchFamily="34" charset="0"/>
              </a:rPr>
              <a:t> of </a:t>
            </a:r>
            <a:r>
              <a:rPr lang="es-ES" sz="1600" dirty="0" err="1" smtClean="0">
                <a:latin typeface="Tw Cen MT" panose="020B0602020104020603" pitchFamily="34" charset="0"/>
              </a:rPr>
              <a:t>learning</a:t>
            </a:r>
            <a:r>
              <a:rPr lang="es-ES" sz="1600" dirty="0" smtClean="0">
                <a:latin typeface="Tw Cen MT" panose="020B0602020104020603" pitchFamily="34" charset="0"/>
              </a:rPr>
              <a:t> </a:t>
            </a:r>
            <a:r>
              <a:rPr lang="es-ES" sz="1600" dirty="0" err="1" smtClean="0">
                <a:latin typeface="Tw Cen MT" panose="020B0602020104020603" pitchFamily="34" charset="0"/>
              </a:rPr>
              <a:t>you</a:t>
            </a:r>
            <a:r>
              <a:rPr lang="es-ES" sz="1600" dirty="0" smtClean="0">
                <a:latin typeface="Tw Cen MT" panose="020B0602020104020603" pitchFamily="34" charset="0"/>
              </a:rPr>
              <a:t> </a:t>
            </a:r>
            <a:r>
              <a:rPr lang="es-ES" sz="1600" dirty="0" err="1" smtClean="0">
                <a:latin typeface="Tw Cen MT" panose="020B0602020104020603" pitchFamily="34" charset="0"/>
              </a:rPr>
              <a:t>feel</a:t>
            </a:r>
            <a:r>
              <a:rPr lang="es-ES" sz="1600" dirty="0" smtClean="0">
                <a:latin typeface="Tw Cen MT" panose="020B0602020104020603" pitchFamily="34" charset="0"/>
              </a:rPr>
              <a:t> </a:t>
            </a:r>
            <a:r>
              <a:rPr lang="es-ES" sz="1600" dirty="0" err="1" smtClean="0">
                <a:latin typeface="Tw Cen MT" panose="020B0602020104020603" pitchFamily="34" charset="0"/>
              </a:rPr>
              <a:t>you</a:t>
            </a:r>
            <a:r>
              <a:rPr lang="es-ES" sz="1600" dirty="0" smtClean="0">
                <a:latin typeface="Tw Cen MT" panose="020B0602020104020603" pitchFamily="34" charset="0"/>
              </a:rPr>
              <a:t> are </a:t>
            </a:r>
            <a:r>
              <a:rPr lang="es-ES" sz="1600" dirty="0" err="1">
                <a:latin typeface="Tw Cen MT" panose="020B0602020104020603" pitchFamily="34" charset="0"/>
              </a:rPr>
              <a:t>with</a:t>
            </a:r>
            <a:r>
              <a:rPr lang="es-ES" sz="1600" dirty="0">
                <a:latin typeface="Tw Cen MT" panose="020B0602020104020603" pitchFamily="34" charset="0"/>
              </a:rPr>
              <a:t> </a:t>
            </a:r>
            <a:r>
              <a:rPr lang="es-ES" sz="1600" dirty="0" err="1">
                <a:latin typeface="Tw Cen MT" panose="020B0602020104020603" pitchFamily="34" charset="0"/>
              </a:rPr>
              <a:t>each</a:t>
            </a:r>
            <a:r>
              <a:rPr lang="es-ES" sz="1600" dirty="0">
                <a:latin typeface="Tw Cen MT" panose="020B0602020104020603" pitchFamily="34" charset="0"/>
              </a:rPr>
              <a:t> </a:t>
            </a:r>
            <a:r>
              <a:rPr lang="es-ES" sz="1600" dirty="0" smtClean="0">
                <a:latin typeface="Tw Cen MT" panose="020B0602020104020603" pitchFamily="34" charset="0"/>
              </a:rPr>
              <a:t>of </a:t>
            </a:r>
            <a:r>
              <a:rPr lang="es-ES" sz="1600" dirty="0" err="1" smtClean="0">
                <a:latin typeface="Tw Cen MT" panose="020B0602020104020603" pitchFamily="34" charset="0"/>
              </a:rPr>
              <a:t>them</a:t>
            </a:r>
            <a:r>
              <a:rPr lang="es-ES" sz="1600" dirty="0" smtClean="0">
                <a:latin typeface="Tw Cen MT" panose="020B0602020104020603" pitchFamily="34" charset="0"/>
              </a:rPr>
              <a:t>. </a:t>
            </a:r>
            <a:r>
              <a:rPr lang="es-ES" sz="1600" dirty="0" err="1" smtClean="0">
                <a:latin typeface="Tw Cen MT" panose="020B0602020104020603" pitchFamily="34" charset="0"/>
              </a:rPr>
              <a:t>Remember</a:t>
            </a:r>
            <a:r>
              <a:rPr lang="es-ES" sz="1600" dirty="0" smtClean="0">
                <a:latin typeface="Tw Cen MT" panose="020B0602020104020603" pitchFamily="34" charset="0"/>
              </a:rPr>
              <a:t> to </a:t>
            </a:r>
            <a:r>
              <a:rPr lang="es-ES" sz="1600" dirty="0" err="1" smtClean="0">
                <a:latin typeface="Tw Cen MT" panose="020B0602020104020603" pitchFamily="34" charset="0"/>
              </a:rPr>
              <a:t>challenge</a:t>
            </a:r>
            <a:r>
              <a:rPr lang="es-ES" sz="1600" dirty="0" smtClean="0">
                <a:latin typeface="Tw Cen MT" panose="020B0602020104020603" pitchFamily="34" charset="0"/>
              </a:rPr>
              <a:t> </a:t>
            </a:r>
            <a:r>
              <a:rPr lang="es-ES" sz="1600" dirty="0" err="1" smtClean="0">
                <a:latin typeface="Tw Cen MT" panose="020B0602020104020603" pitchFamily="34" charset="0"/>
              </a:rPr>
              <a:t>your</a:t>
            </a:r>
            <a:r>
              <a:rPr lang="es-ES" sz="1600" dirty="0" smtClean="0">
                <a:latin typeface="Tw Cen MT" panose="020B0602020104020603" pitchFamily="34" charset="0"/>
              </a:rPr>
              <a:t> </a:t>
            </a:r>
            <a:r>
              <a:rPr lang="es-ES" sz="1600" dirty="0" err="1" smtClean="0">
                <a:latin typeface="Tw Cen MT" panose="020B0602020104020603" pitchFamily="34" charset="0"/>
              </a:rPr>
              <a:t>memory</a:t>
            </a:r>
            <a:r>
              <a:rPr lang="es-ES" sz="1600" dirty="0" smtClean="0">
                <a:latin typeface="Tw Cen MT" panose="020B0602020104020603" pitchFamily="34" charset="0"/>
              </a:rPr>
              <a:t>, </a:t>
            </a:r>
            <a:r>
              <a:rPr lang="es-ES" sz="1600" dirty="0" err="1" smtClean="0">
                <a:latin typeface="Tw Cen MT" panose="020B0602020104020603" pitchFamily="34" charset="0"/>
              </a:rPr>
              <a:t>progressively</a:t>
            </a:r>
            <a:r>
              <a:rPr lang="es-ES" sz="1600" dirty="0" smtClean="0">
                <a:latin typeface="Tw Cen MT" panose="020B0602020104020603" pitchFamily="34" charset="0"/>
              </a:rPr>
              <a:t> </a:t>
            </a:r>
            <a:r>
              <a:rPr lang="es-ES" sz="1600" dirty="0" err="1" smtClean="0">
                <a:latin typeface="Tw Cen MT" panose="020B0602020104020603" pitchFamily="34" charset="0"/>
              </a:rPr>
              <a:t>trying</a:t>
            </a:r>
            <a:r>
              <a:rPr lang="es-ES" sz="1600" dirty="0" smtClean="0">
                <a:latin typeface="Tw Cen MT" panose="020B0602020104020603" pitchFamily="34" charset="0"/>
              </a:rPr>
              <a:t> to </a:t>
            </a:r>
            <a:r>
              <a:rPr lang="es-ES" sz="1600" dirty="0" err="1" smtClean="0">
                <a:latin typeface="Tw Cen MT" panose="020B0602020104020603" pitchFamily="34" charset="0"/>
              </a:rPr>
              <a:t>spell</a:t>
            </a:r>
            <a:r>
              <a:rPr lang="es-ES" sz="1600" dirty="0" smtClean="0">
                <a:latin typeface="Tw Cen MT" panose="020B0602020104020603" pitchFamily="34" charset="0"/>
              </a:rPr>
              <a:t> </a:t>
            </a:r>
            <a:r>
              <a:rPr lang="es-ES" sz="1600" dirty="0" err="1" smtClean="0">
                <a:latin typeface="Tw Cen MT" panose="020B0602020104020603" pitchFamily="34" charset="0"/>
              </a:rPr>
              <a:t>the</a:t>
            </a:r>
            <a:r>
              <a:rPr lang="es-ES" sz="1600" dirty="0" smtClean="0">
                <a:latin typeface="Tw Cen MT" panose="020B0602020104020603" pitchFamily="34" charset="0"/>
              </a:rPr>
              <a:t> </a:t>
            </a:r>
            <a:r>
              <a:rPr lang="es-ES" sz="1600" dirty="0" err="1" smtClean="0">
                <a:latin typeface="Tw Cen MT" panose="020B0602020104020603" pitchFamily="34" charset="0"/>
              </a:rPr>
              <a:t>words</a:t>
            </a:r>
            <a:r>
              <a:rPr lang="es-ES" sz="1600" dirty="0" smtClean="0">
                <a:latin typeface="Tw Cen MT" panose="020B0602020104020603" pitchFamily="34" charset="0"/>
              </a:rPr>
              <a:t> </a:t>
            </a:r>
            <a:r>
              <a:rPr lang="es-ES" sz="1600" dirty="0" err="1" smtClean="0">
                <a:latin typeface="Tw Cen MT" panose="020B0602020104020603" pitchFamily="34" charset="0"/>
              </a:rPr>
              <a:t>without</a:t>
            </a:r>
            <a:r>
              <a:rPr lang="es-ES" sz="1600" dirty="0" smtClean="0">
                <a:latin typeface="Tw Cen MT" panose="020B0602020104020603" pitchFamily="34" charset="0"/>
              </a:rPr>
              <a:t> </a:t>
            </a:r>
            <a:r>
              <a:rPr lang="es-ES" sz="1600" dirty="0" err="1" smtClean="0">
                <a:latin typeface="Tw Cen MT" panose="020B0602020104020603" pitchFamily="34" charset="0"/>
              </a:rPr>
              <a:t>support</a:t>
            </a:r>
            <a:r>
              <a:rPr lang="es-ES" sz="1600" dirty="0" smtClean="0">
                <a:latin typeface="Tw Cen MT" panose="020B0602020104020603" pitchFamily="34" charset="0"/>
              </a:rPr>
              <a:t>, </a:t>
            </a:r>
            <a:r>
              <a:rPr lang="es-ES" sz="1600" dirty="0" err="1" smtClean="0">
                <a:latin typeface="Tw Cen MT" panose="020B0602020104020603" pitchFamily="34" charset="0"/>
              </a:rPr>
              <a:t>from</a:t>
            </a:r>
            <a:r>
              <a:rPr lang="es-ES" sz="1600" dirty="0" smtClean="0">
                <a:latin typeface="Tw Cen MT" panose="020B0602020104020603" pitchFamily="34" charset="0"/>
              </a:rPr>
              <a:t> </a:t>
            </a:r>
            <a:r>
              <a:rPr lang="es-ES" sz="1600" dirty="0" err="1" smtClean="0">
                <a:latin typeface="Tw Cen MT" panose="020B0602020104020603" pitchFamily="34" charset="0"/>
              </a:rPr>
              <a:t>memory</a:t>
            </a:r>
            <a:r>
              <a:rPr lang="es-ES" sz="1600" dirty="0" smtClean="0">
                <a:latin typeface="Tw Cen MT" panose="020B0602020104020603" pitchFamily="34" charset="0"/>
              </a:rPr>
              <a:t>.</a:t>
            </a:r>
          </a:p>
          <a:p>
            <a:endParaRPr lang="es-ES" sz="1600" dirty="0" smtClean="0">
              <a:latin typeface="Tw Cen MT" panose="020B0602020104020603" pitchFamily="34" charset="0"/>
            </a:endParaRPr>
          </a:p>
          <a:p>
            <a:r>
              <a:rPr lang="en-GB" sz="2800" b="1" dirty="0" smtClean="0">
                <a:solidFill>
                  <a:srgbClr val="000000"/>
                </a:solidFill>
                <a:latin typeface="Tw Cen MT" panose="020B0602020104020603" pitchFamily="34" charset="0"/>
                <a:cs typeface="Arial" panose="020B0604020202020204" pitchFamily="34" charset="0"/>
              </a:rPr>
              <a:t>3 </a:t>
            </a:r>
            <a:r>
              <a:rPr lang="es-ES" sz="1600" b="1" dirty="0">
                <a:latin typeface="Tw Cen MT" panose="020B0602020104020603" pitchFamily="34" charset="0"/>
              </a:rPr>
              <a:t> </a:t>
            </a:r>
            <a:r>
              <a:rPr lang="es-ES" b="1" dirty="0">
                <a:latin typeface="Tw Cen MT" panose="020B0602020104020603" pitchFamily="34" charset="0"/>
              </a:rPr>
              <a:t>Oral </a:t>
            </a:r>
            <a:r>
              <a:rPr lang="es-ES" b="1" dirty="0" err="1">
                <a:latin typeface="Tw Cen MT" panose="020B0602020104020603" pitchFamily="34" charset="0"/>
              </a:rPr>
              <a:t>pair</a:t>
            </a:r>
            <a:r>
              <a:rPr lang="es-ES" b="1" dirty="0">
                <a:latin typeface="Tw Cen MT" panose="020B0602020104020603" pitchFamily="34" charset="0"/>
              </a:rPr>
              <a:t> </a:t>
            </a:r>
            <a:r>
              <a:rPr lang="es-ES" b="1" dirty="0" err="1">
                <a:latin typeface="Tw Cen MT" panose="020B0602020104020603" pitchFamily="34" charset="0"/>
              </a:rPr>
              <a:t>work</a:t>
            </a:r>
            <a:r>
              <a:rPr lang="es-ES" sz="1600" b="1" dirty="0">
                <a:latin typeface="Tw Cen MT" panose="020B0602020104020603" pitchFamily="34" charset="0"/>
              </a:rPr>
              <a:t>. </a:t>
            </a:r>
            <a:r>
              <a:rPr lang="es-ES" sz="1600" dirty="0" err="1">
                <a:latin typeface="Tw Cen MT" panose="020B0602020104020603" pitchFamily="34" charset="0"/>
              </a:rPr>
              <a:t>Practise</a:t>
            </a:r>
            <a:r>
              <a:rPr lang="es-ES" sz="1600" dirty="0">
                <a:latin typeface="Tw Cen MT" panose="020B0602020104020603" pitchFamily="34" charset="0"/>
              </a:rPr>
              <a:t> </a:t>
            </a:r>
            <a:r>
              <a:rPr lang="es-ES" sz="1600" dirty="0" err="1">
                <a:latin typeface="Tw Cen MT" panose="020B0602020104020603" pitchFamily="34" charset="0"/>
              </a:rPr>
              <a:t>with</a:t>
            </a:r>
            <a:r>
              <a:rPr lang="es-ES" sz="1600" dirty="0">
                <a:latin typeface="Tw Cen MT" panose="020B0602020104020603" pitchFamily="34" charset="0"/>
              </a:rPr>
              <a:t> a </a:t>
            </a:r>
            <a:r>
              <a:rPr lang="es-ES" sz="1600" dirty="0" err="1">
                <a:latin typeface="Tw Cen MT" panose="020B0602020104020603" pitchFamily="34" charset="0"/>
              </a:rPr>
              <a:t>family</a:t>
            </a:r>
            <a:r>
              <a:rPr lang="es-ES" sz="1600" dirty="0">
                <a:latin typeface="Tw Cen MT" panose="020B0602020104020603" pitchFamily="34" charset="0"/>
              </a:rPr>
              <a:t> </a:t>
            </a:r>
            <a:r>
              <a:rPr lang="es-ES" sz="1600" dirty="0" err="1">
                <a:latin typeface="Tw Cen MT" panose="020B0602020104020603" pitchFamily="34" charset="0"/>
              </a:rPr>
              <a:t>member</a:t>
            </a:r>
            <a:r>
              <a:rPr lang="es-ES" sz="1600" dirty="0">
                <a:latin typeface="Tw Cen MT" panose="020B0602020104020603" pitchFamily="34" charset="0"/>
              </a:rPr>
              <a:t> </a:t>
            </a:r>
            <a:r>
              <a:rPr lang="es-ES" sz="1600" dirty="0" err="1">
                <a:latin typeface="Tw Cen MT" panose="020B0602020104020603" pitchFamily="34" charset="0"/>
              </a:rPr>
              <a:t>or</a:t>
            </a:r>
            <a:r>
              <a:rPr lang="es-ES" sz="1600" dirty="0">
                <a:latin typeface="Tw Cen MT" panose="020B0602020104020603" pitchFamily="34" charset="0"/>
              </a:rPr>
              <a:t> a </a:t>
            </a:r>
            <a:r>
              <a:rPr lang="es-ES" sz="1600" dirty="0" err="1">
                <a:latin typeface="Tw Cen MT" panose="020B0602020104020603" pitchFamily="34" charset="0"/>
              </a:rPr>
              <a:t>friend</a:t>
            </a:r>
            <a:r>
              <a:rPr lang="es-ES" sz="1600" dirty="0">
                <a:latin typeface="Tw Cen MT" panose="020B0602020104020603" pitchFamily="34" charset="0"/>
              </a:rPr>
              <a:t> </a:t>
            </a:r>
            <a:r>
              <a:rPr lang="es-ES" sz="1600" dirty="0" err="1">
                <a:latin typeface="Tw Cen MT" panose="020B0602020104020603" pitchFamily="34" charset="0"/>
              </a:rPr>
              <a:t>the</a:t>
            </a:r>
            <a:r>
              <a:rPr lang="es-ES" sz="1600" dirty="0">
                <a:latin typeface="Tw Cen MT" panose="020B0602020104020603" pitchFamily="34" charset="0"/>
              </a:rPr>
              <a:t> </a:t>
            </a:r>
            <a:r>
              <a:rPr lang="es-ES" sz="1600" dirty="0" err="1">
                <a:latin typeface="Tw Cen MT" panose="020B0602020104020603" pitchFamily="34" charset="0"/>
              </a:rPr>
              <a:t>words</a:t>
            </a:r>
            <a:r>
              <a:rPr lang="es-ES" sz="1600" dirty="0">
                <a:latin typeface="Tw Cen MT" panose="020B0602020104020603" pitchFamily="34" charset="0"/>
              </a:rPr>
              <a:t>. </a:t>
            </a:r>
          </a:p>
          <a:p>
            <a:r>
              <a:rPr lang="es-ES" sz="1600" dirty="0" err="1">
                <a:latin typeface="Tw Cen MT" panose="020B0602020104020603" pitchFamily="34" charset="0"/>
              </a:rPr>
              <a:t>Spelling</a:t>
            </a:r>
            <a:r>
              <a:rPr lang="es-ES" sz="1600" dirty="0">
                <a:latin typeface="Tw Cen MT" panose="020B0602020104020603" pitchFamily="34" charset="0"/>
              </a:rPr>
              <a:t> </a:t>
            </a:r>
            <a:r>
              <a:rPr lang="es-ES" sz="1600" dirty="0" err="1">
                <a:latin typeface="Tw Cen MT" panose="020B0602020104020603" pitchFamily="34" charset="0"/>
              </a:rPr>
              <a:t>Bee</a:t>
            </a:r>
            <a:r>
              <a:rPr lang="es-ES" sz="1600" dirty="0">
                <a:latin typeface="Tw Cen MT" panose="020B0602020104020603" pitchFamily="34" charset="0"/>
              </a:rPr>
              <a:t> </a:t>
            </a:r>
            <a:r>
              <a:rPr lang="es-ES" sz="1600" dirty="0" err="1" smtClean="0">
                <a:latin typeface="Tw Cen MT" panose="020B0602020104020603" pitchFamily="34" charset="0"/>
              </a:rPr>
              <a:t>competition</a:t>
            </a:r>
            <a:endParaRPr lang="es-ES" sz="1600" dirty="0">
              <a:latin typeface="Tw Cen MT" panose="020B0602020104020603" pitchFamily="34" charset="0"/>
            </a:endParaRPr>
          </a:p>
          <a:p>
            <a:r>
              <a:rPr lang="es-ES" sz="1600" dirty="0">
                <a:latin typeface="Tw Cen MT" panose="020B0602020104020603" pitchFamily="34" charset="0"/>
              </a:rPr>
              <a:t>Ping </a:t>
            </a:r>
            <a:r>
              <a:rPr lang="es-ES" sz="1600" dirty="0" err="1">
                <a:latin typeface="Tw Cen MT" panose="020B0602020104020603" pitchFamily="34" charset="0"/>
              </a:rPr>
              <a:t>Pong</a:t>
            </a:r>
            <a:r>
              <a:rPr lang="es-ES" sz="1600" dirty="0">
                <a:latin typeface="Tw Cen MT" panose="020B0602020104020603" pitchFamily="34" charset="0"/>
              </a:rPr>
              <a:t> </a:t>
            </a:r>
            <a:r>
              <a:rPr lang="es-ES" sz="1600" dirty="0" err="1">
                <a:latin typeface="Tw Cen MT" panose="020B0602020104020603" pitchFamily="34" charset="0"/>
              </a:rPr>
              <a:t>translation</a:t>
            </a:r>
            <a:r>
              <a:rPr lang="es-ES" sz="1600" dirty="0">
                <a:latin typeface="Tw Cen MT" panose="020B0602020104020603" pitchFamily="34" charset="0"/>
              </a:rPr>
              <a:t>. </a:t>
            </a:r>
          </a:p>
          <a:p>
            <a:r>
              <a:rPr lang="es-ES" sz="1600" dirty="0">
                <a:solidFill>
                  <a:srgbClr val="000000"/>
                </a:solidFill>
                <a:latin typeface="Tw Cen MT" panose="020B0602020104020603" pitchFamily="34" charset="0"/>
                <a:cs typeface="Arial" panose="020B0604020202020204" pitchFamily="34" charset="0"/>
              </a:rPr>
              <a:t>B</a:t>
            </a:r>
            <a:r>
              <a:rPr lang="en-GB" sz="1600" dirty="0" err="1">
                <a:solidFill>
                  <a:srgbClr val="000000"/>
                </a:solidFill>
                <a:latin typeface="Tw Cen MT" panose="020B0602020104020603" pitchFamily="34" charset="0"/>
                <a:cs typeface="Arial" panose="020B0604020202020204" pitchFamily="34" charset="0"/>
              </a:rPr>
              <a:t>eginnings</a:t>
            </a:r>
            <a:r>
              <a:rPr lang="en-GB" sz="1600" dirty="0">
                <a:solidFill>
                  <a:srgbClr val="000000"/>
                </a:solidFill>
                <a:latin typeface="Tw Cen MT" panose="020B0602020104020603" pitchFamily="34" charset="0"/>
                <a:cs typeface="Arial" panose="020B0604020202020204" pitchFamily="34" charset="0"/>
              </a:rPr>
              <a:t> and endings. Your partner says the start of the word and you have to finish it &amp; translate it.  		A) Un </a:t>
            </a:r>
            <a:r>
              <a:rPr lang="en-GB" sz="1600" dirty="0" err="1">
                <a:solidFill>
                  <a:srgbClr val="000000"/>
                </a:solidFill>
                <a:latin typeface="Tw Cen MT" panose="020B0602020104020603" pitchFamily="34" charset="0"/>
                <a:cs typeface="Arial" panose="020B0604020202020204" pitchFamily="34" charset="0"/>
              </a:rPr>
              <a:t>gim</a:t>
            </a:r>
            <a:r>
              <a:rPr lang="en-GB" sz="1600" dirty="0">
                <a:solidFill>
                  <a:srgbClr val="000000"/>
                </a:solidFill>
                <a:latin typeface="Tw Cen MT" panose="020B0602020104020603" pitchFamily="34" charset="0"/>
                <a:cs typeface="Arial" panose="020B0604020202020204" pitchFamily="34" charset="0"/>
              </a:rPr>
              <a:t>..		B)Un </a:t>
            </a:r>
            <a:r>
              <a:rPr lang="en-GB" sz="1600" dirty="0" err="1">
                <a:solidFill>
                  <a:srgbClr val="000000"/>
                </a:solidFill>
                <a:latin typeface="Tw Cen MT" panose="020B0602020104020603" pitchFamily="34" charset="0"/>
                <a:cs typeface="Arial" panose="020B0604020202020204" pitchFamily="34" charset="0"/>
              </a:rPr>
              <a:t>gimnasio</a:t>
            </a:r>
            <a:r>
              <a:rPr lang="en-GB" sz="1600" dirty="0">
                <a:solidFill>
                  <a:srgbClr val="000000"/>
                </a:solidFill>
                <a:latin typeface="Tw Cen MT" panose="020B0602020104020603" pitchFamily="34" charset="0"/>
                <a:cs typeface="Arial" panose="020B0604020202020204" pitchFamily="34" charset="0"/>
              </a:rPr>
              <a:t> – a gym</a:t>
            </a:r>
          </a:p>
          <a:p>
            <a:endParaRPr lang="en-GB" sz="1600" dirty="0">
              <a:solidFill>
                <a:srgbClr val="000000"/>
              </a:solidFill>
              <a:latin typeface="Tw Cen MT" panose="020B0602020104020603" pitchFamily="34" charset="0"/>
              <a:cs typeface="Arial" panose="020B0604020202020204" pitchFamily="34" charset="0"/>
            </a:endParaRPr>
          </a:p>
          <a:p>
            <a:r>
              <a:rPr lang="en-GB" sz="1600" dirty="0">
                <a:solidFill>
                  <a:srgbClr val="000000"/>
                </a:solidFill>
                <a:latin typeface="Tw Cen MT" panose="020B0602020104020603" pitchFamily="34" charset="0"/>
                <a:cs typeface="Arial" panose="020B0604020202020204" pitchFamily="34" charset="0"/>
              </a:rPr>
              <a:t>Begin by testing Spanish into English (so that you are developing your </a:t>
            </a:r>
            <a:r>
              <a:rPr lang="en-GB" sz="1600" dirty="0" smtClean="0">
                <a:solidFill>
                  <a:srgbClr val="000000"/>
                </a:solidFill>
                <a:latin typeface="Tw Cen MT" panose="020B0602020104020603" pitchFamily="34" charset="0"/>
                <a:cs typeface="Arial" panose="020B0604020202020204" pitchFamily="34" charset="0"/>
              </a:rPr>
              <a:t>understanding). </a:t>
            </a:r>
            <a:r>
              <a:rPr lang="en-GB" sz="1600" dirty="0">
                <a:solidFill>
                  <a:srgbClr val="000000"/>
                </a:solidFill>
                <a:latin typeface="Tw Cen MT" panose="020B0602020104020603" pitchFamily="34" charset="0"/>
                <a:cs typeface="Arial" panose="020B0604020202020204" pitchFamily="34" charset="0"/>
              </a:rPr>
              <a:t>Then say the English and ask for the Spanish. Make sure you are progressively challenging </a:t>
            </a:r>
            <a:r>
              <a:rPr lang="en-GB" sz="1600" dirty="0" err="1" smtClean="0">
                <a:solidFill>
                  <a:srgbClr val="000000"/>
                </a:solidFill>
                <a:latin typeface="Tw Cen MT" panose="020B0602020104020603" pitchFamily="34" charset="0"/>
                <a:cs typeface="Arial" panose="020B0604020202020204" pitchFamily="34" charset="0"/>
              </a:rPr>
              <a:t>youself</a:t>
            </a:r>
            <a:r>
              <a:rPr lang="en-GB" sz="1600" dirty="0" smtClean="0">
                <a:solidFill>
                  <a:srgbClr val="000000"/>
                </a:solidFill>
                <a:latin typeface="Tw Cen MT" panose="020B0602020104020603" pitchFamily="34" charset="0"/>
                <a:cs typeface="Arial" panose="020B0604020202020204" pitchFamily="34" charset="0"/>
              </a:rPr>
              <a:t> </a:t>
            </a:r>
            <a:r>
              <a:rPr lang="en-GB" sz="1600" dirty="0">
                <a:solidFill>
                  <a:srgbClr val="000000"/>
                </a:solidFill>
                <a:latin typeface="Tw Cen MT" panose="020B0602020104020603" pitchFamily="34" charset="0"/>
                <a:cs typeface="Arial" panose="020B0604020202020204" pitchFamily="34" charset="0"/>
              </a:rPr>
              <a:t>/ your partner. </a:t>
            </a:r>
          </a:p>
        </p:txBody>
      </p:sp>
      <p:pic>
        <p:nvPicPr>
          <p:cNvPr id="17" name="Picture 16"/>
          <p:cNvPicPr>
            <a:picLocks noChangeAspect="1"/>
          </p:cNvPicPr>
          <p:nvPr/>
        </p:nvPicPr>
        <p:blipFill rotWithShape="1">
          <a:blip r:embed="rId3"/>
          <a:srcRect l="15165" t="67412" r="77210" b="18615"/>
          <a:stretch/>
        </p:blipFill>
        <p:spPr>
          <a:xfrm>
            <a:off x="5750100" y="4063892"/>
            <a:ext cx="862900" cy="889108"/>
          </a:xfrm>
          <a:prstGeom prst="rect">
            <a:avLst/>
          </a:prstGeom>
        </p:spPr>
      </p:pic>
      <p:pic>
        <p:nvPicPr>
          <p:cNvPr id="18" name="Picture 17"/>
          <p:cNvPicPr>
            <a:picLocks noChangeAspect="1"/>
          </p:cNvPicPr>
          <p:nvPr/>
        </p:nvPicPr>
        <p:blipFill>
          <a:blip r:embed="rId4"/>
          <a:stretch>
            <a:fillRect/>
          </a:stretch>
        </p:blipFill>
        <p:spPr>
          <a:xfrm>
            <a:off x="5657588" y="2740226"/>
            <a:ext cx="978918" cy="1396689"/>
          </a:xfrm>
          <a:prstGeom prst="rect">
            <a:avLst/>
          </a:prstGeom>
        </p:spPr>
      </p:pic>
      <p:sp>
        <p:nvSpPr>
          <p:cNvPr id="20" name="Rectangle 19"/>
          <p:cNvSpPr/>
          <p:nvPr/>
        </p:nvSpPr>
        <p:spPr>
          <a:xfrm>
            <a:off x="114972" y="4868748"/>
            <a:ext cx="6600217" cy="738664"/>
          </a:xfrm>
          <a:prstGeom prst="rect">
            <a:avLst/>
          </a:prstGeom>
          <a:solidFill>
            <a:schemeClr val="bg2"/>
          </a:solidFill>
        </p:spPr>
        <p:txBody>
          <a:bodyPr wrap="square">
            <a:spAutoFit/>
          </a:bodyPr>
          <a:lstStyle/>
          <a:p>
            <a:r>
              <a:rPr lang="en-GB" sz="1400" b="1" dirty="0">
                <a:latin typeface="Tw Cen MT" panose="020B0602020104020603" pitchFamily="34" charset="0"/>
              </a:rPr>
              <a:t>Top tip: </a:t>
            </a:r>
            <a:r>
              <a:rPr lang="en-GB" sz="1400" dirty="0">
                <a:latin typeface="Tw Cen MT" panose="020B0602020104020603" pitchFamily="34" charset="0"/>
              </a:rPr>
              <a:t>Colour code your cards </a:t>
            </a:r>
            <a:r>
              <a:rPr lang="en-GB" sz="1400" dirty="0" smtClean="0">
                <a:latin typeface="Tw Cen MT" panose="020B0602020104020603" pitchFamily="34" charset="0"/>
              </a:rPr>
              <a:t>every day </a:t>
            </a:r>
            <a:r>
              <a:rPr lang="en-GB" sz="1400" dirty="0">
                <a:latin typeface="Tw Cen MT" panose="020B0602020104020603" pitchFamily="34" charset="0"/>
              </a:rPr>
              <a:t>to </a:t>
            </a:r>
            <a:r>
              <a:rPr lang="en-GB" sz="1400" dirty="0" smtClean="0">
                <a:latin typeface="Tw Cen MT" panose="020B0602020104020603" pitchFamily="34" charset="0"/>
              </a:rPr>
              <a:t>self-assess which words you have mastered. </a:t>
            </a:r>
            <a:r>
              <a:rPr lang="en-GB" sz="1400" dirty="0">
                <a:latin typeface="Tw Cen MT" panose="020B0602020104020603" pitchFamily="34" charset="0"/>
              </a:rPr>
              <a:t>This means that you can produce the word – write it from English to Spanish with no spelling mistakes! </a:t>
            </a:r>
          </a:p>
        </p:txBody>
      </p:sp>
      <p:sp>
        <p:nvSpPr>
          <p:cNvPr id="21" name="Rectangle 20"/>
          <p:cNvSpPr/>
          <p:nvPr/>
        </p:nvSpPr>
        <p:spPr>
          <a:xfrm>
            <a:off x="141319" y="2777388"/>
            <a:ext cx="5477595" cy="2062103"/>
          </a:xfrm>
          <a:prstGeom prst="rect">
            <a:avLst/>
          </a:prstGeom>
        </p:spPr>
        <p:txBody>
          <a:bodyPr wrap="square">
            <a:spAutoFit/>
          </a:bodyPr>
          <a:lstStyle/>
          <a:p>
            <a:r>
              <a:rPr lang="en-GB" sz="1400" b="1" dirty="0">
                <a:solidFill>
                  <a:srgbClr val="000000"/>
                </a:solidFill>
                <a:latin typeface="Tw Cen MT" panose="020B0602020104020603" pitchFamily="34" charset="0"/>
                <a:cs typeface="Arial" panose="020B0604020202020204" pitchFamily="34" charset="0"/>
              </a:rPr>
              <a:t>Versatile Flashcards. </a:t>
            </a:r>
            <a:r>
              <a:rPr lang="en-GB" sz="1400" dirty="0">
                <a:latin typeface="Tw Cen MT" panose="020B0602020104020603" pitchFamily="34" charset="0"/>
              </a:rPr>
              <a:t>A set of flashcards that you can use independently as well as with someone else to test you.  On one side write the full word / phrase in Spanish as well as the meaning in English. This will mean that you will be able to get someone from your family to test you even if they don’t speak Spanish. </a:t>
            </a:r>
            <a:r>
              <a:rPr lang="en-GB" sz="1400" dirty="0" smtClean="0">
                <a:latin typeface="Tw Cen MT" panose="020B0602020104020603" pitchFamily="34" charset="0"/>
              </a:rPr>
              <a:t>On one </a:t>
            </a:r>
            <a:r>
              <a:rPr lang="en-GB" sz="1400" dirty="0">
                <a:latin typeface="Tw Cen MT" panose="020B0602020104020603" pitchFamily="34" charset="0"/>
              </a:rPr>
              <a:t>side of the card, write the English meaning (you can also write a clue). You can use this side to test yourself – with or without the clue (and flick over to check your answer). When getting someone to test you, they can also show you this side to prompt you if you need extra support.</a:t>
            </a:r>
          </a:p>
        </p:txBody>
      </p:sp>
    </p:spTree>
    <p:extLst>
      <p:ext uri="{BB962C8B-B14F-4D97-AF65-F5344CB8AC3E}">
        <p14:creationId xmlns:p14="http://schemas.microsoft.com/office/powerpoint/2010/main" val="683607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372" y="98037"/>
            <a:ext cx="6762750" cy="9571851"/>
          </a:xfrm>
          <a:prstGeom prst="rect">
            <a:avLst/>
          </a:prstGeom>
        </p:spPr>
        <p:txBody>
          <a:bodyPr wrap="square">
            <a:spAutoFit/>
          </a:bodyPr>
          <a:lstStyle/>
          <a:p>
            <a:r>
              <a:rPr lang="es-ES" sz="2800" b="1" dirty="0" smtClean="0">
                <a:latin typeface="Tw Cen MT" panose="020B0602020104020603" pitchFamily="34" charset="0"/>
              </a:rPr>
              <a:t>4</a:t>
            </a:r>
            <a:r>
              <a:rPr lang="en-GB" sz="1600" dirty="0" smtClean="0">
                <a:sym typeface="Wingdings" panose="05000000000000000000" pitchFamily="2" charset="2"/>
              </a:rPr>
              <a:t>  </a:t>
            </a:r>
            <a:r>
              <a:rPr lang="en-GB" b="1" dirty="0" smtClean="0">
                <a:solidFill>
                  <a:srgbClr val="000000"/>
                </a:solidFill>
                <a:latin typeface="Tw Cen MT" panose="020B0602020104020603" pitchFamily="34" charset="0"/>
                <a:cs typeface="Arial" panose="020B0604020202020204" pitchFamily="34" charset="0"/>
              </a:rPr>
              <a:t>Make </a:t>
            </a:r>
            <a:r>
              <a:rPr lang="en-GB" b="1" dirty="0">
                <a:solidFill>
                  <a:srgbClr val="000000"/>
                </a:solidFill>
                <a:latin typeface="Tw Cen MT" panose="020B0602020104020603" pitchFamily="34" charset="0"/>
                <a:cs typeface="Arial" panose="020B0604020202020204" pitchFamily="34" charset="0"/>
              </a:rPr>
              <a:t>a revision activity</a:t>
            </a:r>
            <a:r>
              <a:rPr lang="en-GB" dirty="0">
                <a:solidFill>
                  <a:srgbClr val="000000"/>
                </a:solidFill>
                <a:latin typeface="Tw Cen MT" panose="020B0602020104020603" pitchFamily="34" charset="0"/>
                <a:cs typeface="Arial" panose="020B0604020202020204" pitchFamily="34" charset="0"/>
              </a:rPr>
              <a:t>. </a:t>
            </a:r>
            <a:r>
              <a:rPr lang="en-GB" sz="1600" dirty="0" smtClean="0">
                <a:solidFill>
                  <a:srgbClr val="000000"/>
                </a:solidFill>
                <a:latin typeface="Tw Cen MT" panose="020B0602020104020603" pitchFamily="34" charset="0"/>
                <a:cs typeface="Arial" panose="020B0604020202020204" pitchFamily="34" charset="0"/>
              </a:rPr>
              <a:t>E.g</a:t>
            </a:r>
            <a:r>
              <a:rPr lang="en-GB" sz="1600" dirty="0">
                <a:solidFill>
                  <a:srgbClr val="000000"/>
                </a:solidFill>
                <a:latin typeface="Tw Cen MT" panose="020B0602020104020603" pitchFamily="34" charset="0"/>
                <a:cs typeface="Arial" panose="020B0604020202020204" pitchFamily="34" charset="0"/>
              </a:rPr>
              <a:t>. anagrams, missing letters, odd one out, secret code, definitions, word </a:t>
            </a:r>
            <a:r>
              <a:rPr lang="en-GB" sz="1600" dirty="0" smtClean="0">
                <a:solidFill>
                  <a:srgbClr val="000000"/>
                </a:solidFill>
                <a:latin typeface="Tw Cen MT" panose="020B0602020104020603" pitchFamily="34" charset="0"/>
                <a:cs typeface="Arial" panose="020B0604020202020204" pitchFamily="34" charset="0"/>
              </a:rPr>
              <a:t>search. </a:t>
            </a:r>
            <a:r>
              <a:rPr lang="en-GB" sz="1600" dirty="0">
                <a:solidFill>
                  <a:srgbClr val="000000"/>
                </a:solidFill>
                <a:latin typeface="Tw Cen MT" panose="020B0602020104020603" pitchFamily="34" charset="0"/>
                <a:cs typeface="Arial" panose="020B0604020202020204" pitchFamily="34" charset="0"/>
              </a:rPr>
              <a:t>This can also be a podcast (record yourself saying the words, </a:t>
            </a:r>
            <a:r>
              <a:rPr lang="en-GB" sz="1600" dirty="0" smtClean="0">
                <a:solidFill>
                  <a:srgbClr val="000000"/>
                </a:solidFill>
                <a:latin typeface="Tw Cen MT" panose="020B0602020104020603" pitchFamily="34" charset="0"/>
                <a:cs typeface="Arial" panose="020B0604020202020204" pitchFamily="34" charset="0"/>
              </a:rPr>
              <a:t>spelling </a:t>
            </a:r>
            <a:r>
              <a:rPr lang="en-GB" sz="1600" dirty="0">
                <a:solidFill>
                  <a:srgbClr val="000000"/>
                </a:solidFill>
                <a:latin typeface="Tw Cen MT" panose="020B0602020104020603" pitchFamily="34" charset="0"/>
                <a:cs typeface="Arial" panose="020B0604020202020204" pitchFamily="34" charset="0"/>
              </a:rPr>
              <a:t>them out loud, and listen back to it every day</a:t>
            </a:r>
            <a:r>
              <a:rPr lang="en-GB" sz="1600" dirty="0" smtClean="0">
                <a:solidFill>
                  <a:srgbClr val="000000"/>
                </a:solidFill>
                <a:latin typeface="Tw Cen MT" panose="020B0602020104020603" pitchFamily="34" charset="0"/>
                <a:cs typeface="Arial" panose="020B0604020202020204" pitchFamily="34" charset="0"/>
              </a:rPr>
              <a:t>).</a:t>
            </a:r>
          </a:p>
          <a:p>
            <a:endParaRPr lang="en-GB" sz="1600" dirty="0">
              <a:solidFill>
                <a:srgbClr val="000000"/>
              </a:solidFill>
              <a:latin typeface="Tw Cen MT" panose="020B0602020104020603" pitchFamily="34" charset="0"/>
              <a:cs typeface="Arial" panose="020B0604020202020204" pitchFamily="34" charset="0"/>
            </a:endParaRPr>
          </a:p>
          <a:p>
            <a:r>
              <a:rPr lang="en-GB" sz="2800" b="1" dirty="0">
                <a:solidFill>
                  <a:srgbClr val="000000"/>
                </a:solidFill>
                <a:latin typeface="Tw Cen MT" panose="020B0602020104020603" pitchFamily="34" charset="0"/>
                <a:cs typeface="Arial" panose="020B0604020202020204" pitchFamily="34" charset="0"/>
              </a:rPr>
              <a:t>5</a:t>
            </a:r>
            <a:r>
              <a:rPr lang="en-GB" sz="2800" b="1" dirty="0" smtClean="0">
                <a:solidFill>
                  <a:srgbClr val="000000"/>
                </a:solidFill>
                <a:latin typeface="Tw Cen MT" panose="020B0602020104020603" pitchFamily="34" charset="0"/>
                <a:cs typeface="Arial" panose="020B0604020202020204" pitchFamily="34" charset="0"/>
              </a:rPr>
              <a:t> </a:t>
            </a:r>
            <a:r>
              <a:rPr lang="en-GB" b="1" dirty="0" smtClean="0">
                <a:solidFill>
                  <a:srgbClr val="000000"/>
                </a:solidFill>
                <a:latin typeface="Tw Cen MT" panose="020B0602020104020603" pitchFamily="34" charset="0"/>
                <a:cs typeface="Arial" panose="020B0604020202020204" pitchFamily="34" charset="0"/>
              </a:rPr>
              <a:t>Use one of the following online resources: </a:t>
            </a:r>
          </a:p>
          <a:p>
            <a:endParaRPr lang="en-GB" sz="1600" dirty="0">
              <a:latin typeface="Tw Cen MT" panose="020B0602020104020603" pitchFamily="34" charset="0"/>
            </a:endParaRPr>
          </a:p>
          <a:p>
            <a:r>
              <a:rPr lang="en-GB" sz="1600" b="1" dirty="0" smtClean="0">
                <a:latin typeface="Tw Cen MT" panose="020B0602020104020603" pitchFamily="34" charset="0"/>
              </a:rPr>
              <a:t>For GCSE </a:t>
            </a:r>
            <a:r>
              <a:rPr lang="en-GB" sz="1600" b="1" dirty="0">
                <a:latin typeface="Tw Cen MT" panose="020B0602020104020603" pitchFamily="34" charset="0"/>
              </a:rPr>
              <a:t>Spanish students in years 9, 10 and 11</a:t>
            </a:r>
            <a:endParaRPr lang="en-GB" sz="1600" dirty="0">
              <a:latin typeface="Tw Cen MT" panose="020B0602020104020603" pitchFamily="34" charset="0"/>
            </a:endParaRPr>
          </a:p>
          <a:p>
            <a:pPr lvl="0"/>
            <a:r>
              <a:rPr lang="en-GB" sz="1600" u="sng" dirty="0">
                <a:latin typeface="Tw Cen MT" panose="020B0602020104020603" pitchFamily="34" charset="0"/>
                <a:hlinkClick r:id="rId2"/>
              </a:rPr>
              <a:t>www.activeteachonline.com</a:t>
            </a:r>
            <a:endParaRPr lang="en-GB" sz="1600" dirty="0">
              <a:latin typeface="Tw Cen MT" panose="020B0602020104020603" pitchFamily="34" charset="0"/>
            </a:endParaRPr>
          </a:p>
          <a:p>
            <a:r>
              <a:rPr lang="en-GB" sz="1600" dirty="0">
                <a:latin typeface="Tw Cen MT" panose="020B0602020104020603" pitchFamily="34" charset="0"/>
              </a:rPr>
              <a:t>This resource is set-up for GCSE Spanish students in years 9, 10 and 11 and has listening, reading and vocabulary activities that are directly linked to the Viva curriculum used within the Spanish department.  </a:t>
            </a:r>
          </a:p>
          <a:p>
            <a:r>
              <a:rPr lang="en-GB" sz="1600" dirty="0">
                <a:latin typeface="Tw Cen MT" panose="020B0602020104020603" pitchFamily="34" charset="0"/>
              </a:rPr>
              <a:t> Username: First name and last name (written together as one word with the first letter of your first name and first letter of your last name capitalised (for example </a:t>
            </a:r>
            <a:r>
              <a:rPr lang="en-GB" sz="1600" dirty="0" err="1">
                <a:latin typeface="Tw Cen MT" panose="020B0602020104020603" pitchFamily="34" charset="0"/>
              </a:rPr>
              <a:t>ReneeMerritt</a:t>
            </a:r>
            <a:r>
              <a:rPr lang="en-GB" sz="1600" dirty="0">
                <a:latin typeface="Tw Cen MT" panose="020B0602020104020603" pitchFamily="34" charset="0"/>
              </a:rPr>
              <a:t>)</a:t>
            </a:r>
          </a:p>
          <a:p>
            <a:r>
              <a:rPr lang="en-GB" sz="1600" dirty="0">
                <a:latin typeface="Tw Cen MT" panose="020B0602020104020603" pitchFamily="34" charset="0"/>
              </a:rPr>
              <a:t>Password: ChangeMe251  </a:t>
            </a:r>
          </a:p>
          <a:p>
            <a:pPr lvl="0"/>
            <a:endParaRPr lang="en-GB" sz="1600" u="sng" dirty="0" smtClean="0">
              <a:latin typeface="Tw Cen MT" panose="020B0602020104020603" pitchFamily="34" charset="0"/>
              <a:hlinkClick r:id="rId3"/>
            </a:endParaRPr>
          </a:p>
          <a:p>
            <a:pPr lvl="0"/>
            <a:r>
              <a:rPr lang="en-GB" sz="1600" u="sng" dirty="0" smtClean="0">
                <a:latin typeface="Tw Cen MT" panose="020B0602020104020603" pitchFamily="34" charset="0"/>
                <a:hlinkClick r:id="rId3"/>
              </a:rPr>
              <a:t>https</a:t>
            </a:r>
            <a:r>
              <a:rPr lang="en-GB" sz="1600" u="sng" dirty="0">
                <a:latin typeface="Tw Cen MT" panose="020B0602020104020603" pitchFamily="34" charset="0"/>
                <a:hlinkClick r:id="rId3"/>
              </a:rPr>
              <a:t>://www.memrise.com/group/227087/</a:t>
            </a:r>
            <a:endParaRPr lang="en-GB" sz="1600" dirty="0">
              <a:latin typeface="Tw Cen MT" panose="020B0602020104020603" pitchFamily="34" charset="0"/>
            </a:endParaRPr>
          </a:p>
          <a:p>
            <a:r>
              <a:rPr lang="en-GB" sz="1600" dirty="0">
                <a:latin typeface="Tw Cen MT" panose="020B0602020104020603" pitchFamily="34" charset="0"/>
              </a:rPr>
              <a:t>Excellent for building vocabulary skills into your long-term memory.   </a:t>
            </a:r>
          </a:p>
          <a:p>
            <a:r>
              <a:rPr lang="en-GB" sz="1600" dirty="0">
                <a:latin typeface="Tw Cen MT" panose="020B0602020104020603" pitchFamily="34" charset="0"/>
              </a:rPr>
              <a:t>After you create your own free account, click on the above </a:t>
            </a:r>
            <a:r>
              <a:rPr lang="en-GB" sz="1600" dirty="0" err="1">
                <a:latin typeface="Tw Cen MT" panose="020B0602020104020603" pitchFamily="34" charset="0"/>
              </a:rPr>
              <a:t>memrise</a:t>
            </a:r>
            <a:r>
              <a:rPr lang="en-GB" sz="1600" dirty="0">
                <a:latin typeface="Tw Cen MT" panose="020B0602020104020603" pitchFamily="34" charset="0"/>
              </a:rPr>
              <a:t> link and you will added to my group where I have published all of the GCSE vocabulary by unit.</a:t>
            </a:r>
          </a:p>
          <a:p>
            <a:r>
              <a:rPr lang="en-GB" sz="1600" b="1" dirty="0">
                <a:latin typeface="Tw Cen MT" panose="020B0602020104020603" pitchFamily="34" charset="0"/>
              </a:rPr>
              <a:t> </a:t>
            </a:r>
            <a:endParaRPr lang="en-GB" sz="1600" dirty="0">
              <a:latin typeface="Tw Cen MT" panose="020B0602020104020603" pitchFamily="34" charset="0"/>
            </a:endParaRPr>
          </a:p>
          <a:p>
            <a:r>
              <a:rPr lang="en-GB" sz="1600" b="1" dirty="0">
                <a:latin typeface="Tw Cen MT" panose="020B0602020104020603" pitchFamily="34" charset="0"/>
              </a:rPr>
              <a:t>The below resources are accessible for all year groups 7 – 13</a:t>
            </a:r>
            <a:endParaRPr lang="en-GB" sz="1600" dirty="0">
              <a:latin typeface="Tw Cen MT" panose="020B0602020104020603" pitchFamily="34" charset="0"/>
            </a:endParaRPr>
          </a:p>
          <a:p>
            <a:pPr lvl="0"/>
            <a:r>
              <a:rPr lang="en-GB" sz="1600" u="sng" dirty="0">
                <a:latin typeface="Tw Cen MT" panose="020B0602020104020603" pitchFamily="34" charset="0"/>
                <a:hlinkClick r:id="rId4"/>
              </a:rPr>
              <a:t>www.bbc.co.uk/languages</a:t>
            </a:r>
            <a:endParaRPr lang="en-GB" sz="1600" dirty="0">
              <a:latin typeface="Tw Cen MT" panose="020B0602020104020603" pitchFamily="34" charset="0"/>
            </a:endParaRPr>
          </a:p>
          <a:p>
            <a:r>
              <a:rPr lang="en-GB" sz="1600" dirty="0">
                <a:latin typeface="Tw Cen MT" panose="020B0602020104020603" pitchFamily="34" charset="0"/>
                <a:ea typeface="Kozuka Gothic Pro EL" panose="020B0200000000000000" pitchFamily="34" charset="-128"/>
              </a:rPr>
              <a:t>A wide variety of activities and videos to watch for learners at all stages.  There is something for everyone. </a:t>
            </a:r>
          </a:p>
          <a:p>
            <a:r>
              <a:rPr lang="en-GB" sz="1600" dirty="0">
                <a:latin typeface="Tw Cen MT" panose="020B0602020104020603" pitchFamily="34" charset="0"/>
                <a:ea typeface="Kozuka Gothic Pro EL" panose="020B0200000000000000" pitchFamily="34" charset="-128"/>
              </a:rPr>
              <a:t>No username or password required </a:t>
            </a:r>
          </a:p>
          <a:p>
            <a:r>
              <a:rPr lang="en-GB" sz="1600" dirty="0">
                <a:latin typeface="Tw Cen MT" panose="020B0602020104020603" pitchFamily="34" charset="0"/>
                <a:ea typeface="Kozuka Gothic Pro EL" panose="020B0200000000000000" pitchFamily="34" charset="-128"/>
              </a:rPr>
              <a:t> </a:t>
            </a:r>
          </a:p>
          <a:p>
            <a:pPr lvl="0"/>
            <a:r>
              <a:rPr lang="en-GB" sz="1600" u="sng" dirty="0">
                <a:latin typeface="Tw Cen MT" panose="020B0602020104020603" pitchFamily="34" charset="0"/>
                <a:ea typeface="Kozuka Gothic Pro EL" panose="020B0200000000000000" pitchFamily="34" charset="-128"/>
                <a:hlinkClick r:id="rId5"/>
              </a:rPr>
              <a:t>https://www.duolingo.com/course/es/en/Learn-Spanish-Online</a:t>
            </a:r>
            <a:endParaRPr lang="en-GB" sz="1600" dirty="0">
              <a:latin typeface="Tw Cen MT" panose="020B0602020104020603" pitchFamily="34" charset="0"/>
              <a:ea typeface="Kozuka Gothic Pro EL" panose="020B0200000000000000" pitchFamily="34" charset="-128"/>
            </a:endParaRPr>
          </a:p>
          <a:p>
            <a:r>
              <a:rPr lang="en-GB" sz="1600" dirty="0">
                <a:latin typeface="Tw Cen MT" panose="020B0602020104020603" pitchFamily="34" charset="0"/>
                <a:ea typeface="Kozuka Gothic Pro EL" panose="020B0200000000000000" pitchFamily="34" charset="-128"/>
              </a:rPr>
              <a:t>A very popular website for learning languages.  Initially, you take a five-minute assessment and it will tell you your level of Spanish and then target your study offerings at that level. </a:t>
            </a:r>
          </a:p>
          <a:p>
            <a:r>
              <a:rPr lang="en-GB" sz="1600" dirty="0">
                <a:latin typeface="Tw Cen MT" panose="020B0602020104020603" pitchFamily="34" charset="0"/>
                <a:ea typeface="Kozuka Gothic Pro EL" panose="020B0200000000000000" pitchFamily="34" charset="-128"/>
              </a:rPr>
              <a:t>You will need to create your own free account</a:t>
            </a:r>
          </a:p>
          <a:p>
            <a:r>
              <a:rPr lang="en-GB" sz="1600" dirty="0">
                <a:latin typeface="Tw Cen MT" panose="020B0602020104020603" pitchFamily="34" charset="0"/>
                <a:ea typeface="Kozuka Gothic Pro EL" panose="020B0200000000000000" pitchFamily="34" charset="-128"/>
              </a:rPr>
              <a:t> </a:t>
            </a:r>
          </a:p>
          <a:p>
            <a:pPr lvl="0"/>
            <a:r>
              <a:rPr lang="en-GB" sz="1600" u="sng" dirty="0">
                <a:latin typeface="Tw Cen MT" panose="020B0602020104020603" pitchFamily="34" charset="0"/>
                <a:ea typeface="Kozuka Gothic Pro EL" panose="020B0200000000000000" pitchFamily="34" charset="-128"/>
                <a:hlinkClick r:id="rId6"/>
              </a:rPr>
              <a:t>www.mindsnacks.com</a:t>
            </a:r>
            <a:endParaRPr lang="en-GB" sz="1600" dirty="0">
              <a:latin typeface="Tw Cen MT" panose="020B0602020104020603" pitchFamily="34" charset="0"/>
              <a:ea typeface="Kozuka Gothic Pro EL" panose="020B0200000000000000" pitchFamily="34" charset="-128"/>
            </a:endParaRPr>
          </a:p>
          <a:p>
            <a:r>
              <a:rPr lang="en-GB" sz="1600" dirty="0">
                <a:latin typeface="Tw Cen MT" panose="020B0602020104020603" pitchFamily="34" charset="0"/>
                <a:ea typeface="Kozuka Gothic Pro EL" panose="020B0200000000000000" pitchFamily="34" charset="-128"/>
              </a:rPr>
              <a:t>Lots of fun games to help you improve your Spanish</a:t>
            </a:r>
            <a:r>
              <a:rPr lang="en-GB" sz="1600" dirty="0" smtClean="0">
                <a:latin typeface="Tw Cen MT" panose="020B0602020104020603" pitchFamily="34" charset="0"/>
                <a:ea typeface="Kozuka Gothic Pro EL" panose="020B0200000000000000" pitchFamily="34" charset="-128"/>
              </a:rPr>
              <a:t>.</a:t>
            </a:r>
            <a:endParaRPr lang="en-GB" sz="1600" dirty="0">
              <a:latin typeface="Tw Cen MT" panose="020B0602020104020603" pitchFamily="34" charset="0"/>
              <a:ea typeface="Kozuka Gothic Pro EL" panose="020B0200000000000000" pitchFamily="34" charset="-128"/>
            </a:endParaRPr>
          </a:p>
        </p:txBody>
      </p:sp>
    </p:spTree>
    <p:extLst>
      <p:ext uri="{BB962C8B-B14F-4D97-AF65-F5344CB8AC3E}">
        <p14:creationId xmlns:p14="http://schemas.microsoft.com/office/powerpoint/2010/main" val="4187254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89560"/>
            <a:ext cx="6858000" cy="7232749"/>
          </a:xfrm>
          <a:prstGeom prst="rect">
            <a:avLst/>
          </a:prstGeom>
          <a:noFill/>
        </p:spPr>
        <p:txBody>
          <a:bodyPr wrap="square" rtlCol="0">
            <a:spAutoFit/>
          </a:bodyPr>
          <a:lstStyle/>
          <a:p>
            <a:pPr lvl="0"/>
            <a:r>
              <a:rPr lang="en-GB" sz="1600" u="sng" dirty="0">
                <a:latin typeface="Tw Cen MT" panose="020B0602020104020603" pitchFamily="34" charset="0"/>
                <a:hlinkClick r:id="rId2"/>
              </a:rPr>
              <a:t>https://www.languagesonline.org.uk/Hotpotatoes/spanishindex.html#Topics</a:t>
            </a:r>
            <a:endParaRPr lang="en-GB" sz="1600" dirty="0">
              <a:latin typeface="Tw Cen MT" panose="020B0602020104020603" pitchFamily="34" charset="0"/>
            </a:endParaRPr>
          </a:p>
          <a:p>
            <a:r>
              <a:rPr lang="en-GB" sz="1600" dirty="0">
                <a:latin typeface="Tw Cen MT" panose="020B0602020104020603" pitchFamily="34" charset="0"/>
              </a:rPr>
              <a:t>A lot of different games to learn vocabulary and grammar by topic. </a:t>
            </a:r>
          </a:p>
          <a:p>
            <a:r>
              <a:rPr lang="en-GB" sz="1600" dirty="0">
                <a:latin typeface="Tw Cen MT" panose="020B0602020104020603" pitchFamily="34" charset="0"/>
              </a:rPr>
              <a:t>No username or password required </a:t>
            </a:r>
          </a:p>
          <a:p>
            <a:r>
              <a:rPr lang="en-GB" sz="1600" dirty="0">
                <a:latin typeface="Tw Cen MT" panose="020B0602020104020603" pitchFamily="34" charset="0"/>
              </a:rPr>
              <a:t> </a:t>
            </a:r>
          </a:p>
          <a:p>
            <a:pPr lvl="0"/>
            <a:r>
              <a:rPr lang="en-GB" sz="1600" u="sng" dirty="0">
                <a:latin typeface="Tw Cen MT" panose="020B0602020104020603" pitchFamily="34" charset="0"/>
                <a:hlinkClick r:id="rId3"/>
              </a:rPr>
              <a:t>https://www.lightbulblanguages.co.uk/resources-spanish.htm</a:t>
            </a:r>
            <a:endParaRPr lang="en-GB" sz="1600" dirty="0">
              <a:latin typeface="Tw Cen MT" panose="020B0602020104020603" pitchFamily="34" charset="0"/>
            </a:endParaRPr>
          </a:p>
          <a:p>
            <a:r>
              <a:rPr lang="en-GB" sz="1600" dirty="0">
                <a:latin typeface="Tw Cen MT" panose="020B0602020104020603" pitchFamily="34" charset="0"/>
              </a:rPr>
              <a:t>Useful for Spanish learners from primary to A level.</a:t>
            </a:r>
          </a:p>
          <a:p>
            <a:r>
              <a:rPr lang="en-GB" sz="1600" dirty="0">
                <a:latin typeface="Tw Cen MT" panose="020B0602020104020603" pitchFamily="34" charset="0"/>
              </a:rPr>
              <a:t>No username or password required </a:t>
            </a:r>
          </a:p>
          <a:p>
            <a:r>
              <a:rPr lang="en-GB" sz="1600" dirty="0">
                <a:latin typeface="Tw Cen MT" panose="020B0602020104020603" pitchFamily="34" charset="0"/>
              </a:rPr>
              <a:t> </a:t>
            </a:r>
          </a:p>
          <a:p>
            <a:pPr lvl="0"/>
            <a:r>
              <a:rPr lang="en-GB" sz="1600" u="sng" dirty="0">
                <a:latin typeface="Tw Cen MT" panose="020B0602020104020603" pitchFamily="34" charset="0"/>
                <a:hlinkClick r:id="rId4"/>
              </a:rPr>
              <a:t>www.quizlet.com</a:t>
            </a:r>
            <a:endParaRPr lang="en-GB" sz="1600" dirty="0">
              <a:latin typeface="Tw Cen MT" panose="020B0602020104020603" pitchFamily="34" charset="0"/>
            </a:endParaRPr>
          </a:p>
          <a:p>
            <a:r>
              <a:rPr lang="en-GB" sz="1600" dirty="0">
                <a:latin typeface="Tw Cen MT" panose="020B0602020104020603" pitchFamily="34" charset="0"/>
              </a:rPr>
              <a:t>Famous for its flashcards.  You make your own flashcards or you can choose from hundreds of pre-created sets.</a:t>
            </a:r>
          </a:p>
          <a:p>
            <a:r>
              <a:rPr lang="en-GB" sz="1600" dirty="0">
                <a:latin typeface="Tw Cen MT" panose="020B0602020104020603" pitchFamily="34" charset="0"/>
              </a:rPr>
              <a:t>You will need to create your own free account </a:t>
            </a:r>
          </a:p>
          <a:p>
            <a:r>
              <a:rPr lang="en-GB" sz="1600" dirty="0">
                <a:latin typeface="Tw Cen MT" panose="020B0602020104020603" pitchFamily="34" charset="0"/>
              </a:rPr>
              <a:t> </a:t>
            </a:r>
          </a:p>
          <a:p>
            <a:pPr lvl="0"/>
            <a:r>
              <a:rPr lang="en-GB" sz="1600" u="sng" dirty="0">
                <a:latin typeface="Tw Cen MT" panose="020B0602020104020603" pitchFamily="34" charset="0"/>
                <a:hlinkClick r:id="rId5"/>
              </a:rPr>
              <a:t>https://speakonia.apponic.com/</a:t>
            </a:r>
            <a:endParaRPr lang="en-GB" sz="1600" dirty="0">
              <a:latin typeface="Tw Cen MT" panose="020B0602020104020603" pitchFamily="34" charset="0"/>
            </a:endParaRPr>
          </a:p>
          <a:p>
            <a:r>
              <a:rPr lang="en-GB" sz="1600" dirty="0">
                <a:latin typeface="Tw Cen MT" panose="020B0602020104020603" pitchFamily="34" charset="0"/>
              </a:rPr>
              <a:t>Free downloadable software that enables you to type-in any text and it will read it back to you.  Helpful for improving pronunciation.</a:t>
            </a:r>
          </a:p>
          <a:p>
            <a:r>
              <a:rPr lang="en-GB" sz="1600" dirty="0">
                <a:latin typeface="Tw Cen MT" panose="020B0602020104020603" pitchFamily="34" charset="0"/>
              </a:rPr>
              <a:t> </a:t>
            </a:r>
          </a:p>
          <a:p>
            <a:pPr lvl="0"/>
            <a:r>
              <a:rPr lang="en-GB" sz="1600" u="sng" dirty="0">
                <a:latin typeface="Tw Cen MT" panose="020B0602020104020603" pitchFamily="34" charset="0"/>
                <a:hlinkClick r:id="rId6"/>
              </a:rPr>
              <a:t>www.wordreference.com</a:t>
            </a:r>
            <a:endParaRPr lang="en-GB" sz="1600" dirty="0">
              <a:latin typeface="Tw Cen MT" panose="020B0602020104020603" pitchFamily="34" charset="0"/>
            </a:endParaRPr>
          </a:p>
          <a:p>
            <a:r>
              <a:rPr lang="en-GB" sz="1600" dirty="0">
                <a:latin typeface="Tw Cen MT" panose="020B0602020104020603" pitchFamily="34" charset="0"/>
              </a:rPr>
              <a:t>A dictionary and verb conjugation look-up tool.  The most widely used online dictionary for academics. </a:t>
            </a:r>
          </a:p>
          <a:p>
            <a:r>
              <a:rPr lang="en-GB" sz="1600" dirty="0">
                <a:latin typeface="Tw Cen MT" panose="020B0602020104020603" pitchFamily="34" charset="0"/>
              </a:rPr>
              <a:t>No username or password required</a:t>
            </a:r>
          </a:p>
          <a:p>
            <a:r>
              <a:rPr lang="en-GB" sz="1600" dirty="0">
                <a:latin typeface="Tw Cen MT" panose="020B0602020104020603" pitchFamily="34" charset="0"/>
              </a:rPr>
              <a:t> </a:t>
            </a:r>
          </a:p>
          <a:p>
            <a:r>
              <a:rPr lang="en-GB" sz="1600" dirty="0">
                <a:latin typeface="Tw Cen MT" panose="020B0602020104020603" pitchFamily="34" charset="0"/>
              </a:rPr>
              <a:t>If you would like any further information on any of the details above or have any questions regarding Modern Foreign Languages please do not hesitate in contacting me.  </a:t>
            </a:r>
          </a:p>
          <a:p>
            <a:endParaRPr lang="en-GB" sz="1600" dirty="0" smtClean="0">
              <a:latin typeface="Tw Cen MT" panose="020B0602020104020603" pitchFamily="34" charset="0"/>
            </a:endParaRPr>
          </a:p>
          <a:p>
            <a:r>
              <a:rPr lang="en-GB" sz="1600" dirty="0" smtClean="0">
                <a:latin typeface="Tw Cen MT" panose="020B0602020104020603" pitchFamily="34" charset="0"/>
              </a:rPr>
              <a:t>Yours </a:t>
            </a:r>
            <a:r>
              <a:rPr lang="en-GB" sz="1600" dirty="0">
                <a:latin typeface="Tw Cen MT" panose="020B0602020104020603" pitchFamily="34" charset="0"/>
              </a:rPr>
              <a:t>faithfully </a:t>
            </a:r>
          </a:p>
          <a:p>
            <a:r>
              <a:rPr lang="en-GB" sz="1600" dirty="0">
                <a:latin typeface="Tw Cen MT" panose="020B0602020104020603" pitchFamily="34" charset="0"/>
              </a:rPr>
              <a:t> </a:t>
            </a:r>
            <a:r>
              <a:rPr lang="en-GB" sz="1600" dirty="0" smtClean="0">
                <a:latin typeface="Tw Cen MT" panose="020B0602020104020603" pitchFamily="34" charset="0"/>
              </a:rPr>
              <a:t>Renée </a:t>
            </a:r>
            <a:r>
              <a:rPr lang="en-GB" sz="1600" dirty="0">
                <a:latin typeface="Tw Cen MT" panose="020B0602020104020603" pitchFamily="34" charset="0"/>
              </a:rPr>
              <a:t>Merritt</a:t>
            </a:r>
          </a:p>
          <a:p>
            <a:r>
              <a:rPr lang="en-GB" sz="1600" b="1" dirty="0">
                <a:latin typeface="Tw Cen MT" panose="020B0602020104020603" pitchFamily="34" charset="0"/>
              </a:rPr>
              <a:t>Modern Foreign Languages Lead  </a:t>
            </a:r>
            <a:endParaRPr lang="en-GB" sz="1600" dirty="0">
              <a:latin typeface="Tw Cen MT" panose="020B0602020104020603" pitchFamily="34" charset="0"/>
            </a:endParaRPr>
          </a:p>
        </p:txBody>
      </p:sp>
    </p:spTree>
    <p:extLst>
      <p:ext uri="{BB962C8B-B14F-4D97-AF65-F5344CB8AC3E}">
        <p14:creationId xmlns:p14="http://schemas.microsoft.com/office/powerpoint/2010/main" val="16094624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240</TotalTime>
  <Words>505</Words>
  <Application>Microsoft Office PowerPoint</Application>
  <PresentationFormat>A4 Paper (210x297 mm)</PresentationFormat>
  <Paragraphs>75</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Kozuka Gothic Pro EL</vt:lpstr>
      <vt:lpstr>Arial</vt:lpstr>
      <vt:lpstr>Calibri</vt:lpstr>
      <vt:lpstr>Calibri Light</vt:lpstr>
      <vt:lpstr>Tw Cen MT</vt:lpstr>
      <vt:lpstr>Wingdings</vt:lpstr>
      <vt:lpstr>Office Theme</vt:lpstr>
      <vt:lpstr>PowerPoint Presentation</vt:lpstr>
      <vt:lpstr>PowerPoint Presentation</vt:lpstr>
      <vt:lpstr>PowerPoint Presentation</vt:lpstr>
    </vt:vector>
  </TitlesOfParts>
  <Company>Comberton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Vazquez-Valero</dc:creator>
  <cp:lastModifiedBy>Renee Merritt</cp:lastModifiedBy>
  <cp:revision>15</cp:revision>
  <cp:lastPrinted>2019-01-21T07:57:16Z</cp:lastPrinted>
  <dcterms:created xsi:type="dcterms:W3CDTF">2019-01-15T11:50:19Z</dcterms:created>
  <dcterms:modified xsi:type="dcterms:W3CDTF">2019-01-23T17:13:55Z</dcterms:modified>
</cp:coreProperties>
</file>