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63" r:id="rId5"/>
    <p:sldId id="264" r:id="rId6"/>
    <p:sldId id="265" r:id="rId7"/>
    <p:sldId id="266" r:id="rId8"/>
    <p:sldId id="267" r:id="rId9"/>
  </p:sldIdLst>
  <p:sldSz cx="9601200" cy="128016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2196" y="72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D66B4-C0B1-4312-ADA4-0F3D5DD8CB7E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90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hyperlink" Target="https://www.youtube.com/watch?v=TwvUZZxy1-w" TargetMode="Externa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png"/><Relationship Id="rId7" Type="http://schemas.openxmlformats.org/officeDocument/2006/relationships/image" Target="../media/image2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slide" Target="slide2.xml"/><Relationship Id="rId7" Type="http://schemas.openxmlformats.org/officeDocument/2006/relationships/image" Target="../media/image30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slide" Target="slide2.xml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1D1124C-14C0-41EA-8369-F6895DBDDF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2001" r="16924" b="2001"/>
          <a:stretch/>
        </p:blipFill>
        <p:spPr>
          <a:xfrm>
            <a:off x="421203" y="352128"/>
            <a:ext cx="8771885" cy="119317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4240559"/>
            <a:ext cx="8161020" cy="2160241"/>
          </a:xfrm>
        </p:spPr>
        <p:txBody>
          <a:bodyPr>
            <a:normAutofit fontScale="90000"/>
          </a:bodyPr>
          <a:lstStyle/>
          <a:p>
            <a:r>
              <a:rPr lang="en-GB" dirty="0"/>
              <a:t>Year 6 to 7 Transition Project </a:t>
            </a:r>
            <a:br>
              <a:rPr lang="en-GB" dirty="0"/>
            </a:br>
            <a:br>
              <a:rPr lang="en-GB" dirty="0"/>
            </a:br>
            <a:r>
              <a:rPr lang="en-GB" dirty="0">
                <a:latin typeface="Broadway" panose="04040905080B02020502" pitchFamily="82" charset="0"/>
              </a:rPr>
              <a:t>Music &amp; </a:t>
            </a:r>
            <a:br>
              <a:rPr lang="en-GB" dirty="0">
                <a:latin typeface="Broadway" panose="04040905080B02020502" pitchFamily="82" charset="0"/>
              </a:rPr>
            </a:br>
            <a:r>
              <a:rPr lang="en-GB" dirty="0">
                <a:latin typeface="Broadway" panose="04040905080B02020502" pitchFamily="82" charset="0"/>
              </a:rPr>
              <a:t>Music Tech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rgbClr val="1F1F1F"/>
                </a:solidFill>
              </a:rPr>
              <a:t>The Bishop of Winchester Academy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6" b="64981"/>
          <a:stretch/>
        </p:blipFill>
        <p:spPr>
          <a:xfrm>
            <a:off x="1021072" y="784176"/>
            <a:ext cx="7559055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23" b="25920"/>
          <a:stretch/>
        </p:blipFill>
        <p:spPr>
          <a:xfrm>
            <a:off x="1021072" y="9497144"/>
            <a:ext cx="755905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0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dirty="0"/>
              <a:t>Transition Pack Contents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624856"/>
              </p:ext>
            </p:extLst>
          </p:nvPr>
        </p:nvGraphicFramePr>
        <p:xfrm>
          <a:off x="720090" y="1936304"/>
          <a:ext cx="8161021" cy="576798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44206">
                  <a:extLst>
                    <a:ext uri="{9D8B030D-6E8A-4147-A177-3AD203B41FA5}">
                      <a16:colId xmlns:a16="http://schemas.microsoft.com/office/drawing/2014/main" val="212794249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805715871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419540249"/>
                    </a:ext>
                  </a:extLst>
                </a:gridCol>
                <a:gridCol w="1560231">
                  <a:extLst>
                    <a:ext uri="{9D8B030D-6E8A-4147-A177-3AD203B41FA5}">
                      <a16:colId xmlns:a16="http://schemas.microsoft.com/office/drawing/2014/main" val="3454920752"/>
                    </a:ext>
                  </a:extLst>
                </a:gridCol>
              </a:tblGrid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Slide Number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LApp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Task Name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Tick when complete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548703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Music Festivals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7041451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u="none" dirty="0"/>
                        <a:t>Learn How To Beat-Box!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7194027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/>
                        <a:t>Make a Musical Instrument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87950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u="none" dirty="0"/>
                        <a:t>Musician’s Fact File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47640842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Band</a:t>
                      </a:r>
                      <a:r>
                        <a:rPr lang="en-GB" baseline="0" dirty="0"/>
                        <a:t> Project!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7972466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Learning Music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9828925"/>
                  </a:ext>
                </a:extLst>
              </a:tr>
            </a:tbl>
          </a:graphicData>
        </a:graphic>
      </p:graphicFrame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546" y="2728554"/>
            <a:ext cx="928361" cy="928361"/>
          </a:xfrm>
          <a:prstGeom prst="rect">
            <a:avLst/>
          </a:prstGeom>
        </p:spPr>
      </p:pic>
      <p:pic>
        <p:nvPicPr>
          <p:cNvPr id="7" name="Picture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491" y="3565083"/>
            <a:ext cx="964470" cy="964470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491" y="4378680"/>
            <a:ext cx="964470" cy="964470"/>
          </a:xfrm>
          <a:prstGeom prst="rect">
            <a:avLst/>
          </a:prstGeom>
        </p:spPr>
      </p:pic>
      <p:pic>
        <p:nvPicPr>
          <p:cNvPr id="9" name="Picture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774" y="5175614"/>
            <a:ext cx="981133" cy="981133"/>
          </a:xfrm>
          <a:prstGeom prst="rect">
            <a:avLst/>
          </a:prstGeom>
        </p:spPr>
      </p:pic>
      <p:pic>
        <p:nvPicPr>
          <p:cNvPr id="10" name="Picture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159" y="5989876"/>
            <a:ext cx="981133" cy="981133"/>
          </a:xfrm>
          <a:prstGeom prst="rect">
            <a:avLst/>
          </a:prstGeom>
        </p:spPr>
      </p:pic>
      <p:pic>
        <p:nvPicPr>
          <p:cNvPr id="11" name="Picture 10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122" y="6804834"/>
            <a:ext cx="959170" cy="95917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999680" y="3023724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999680" y="3824942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7999680" y="4626160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997472" y="5427378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997472" y="6266263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997472" y="7105148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99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Awareness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62611"/>
            <a:ext cx="2293773" cy="2293773"/>
          </a:xfrm>
          <a:prstGeom prst="rect">
            <a:avLst/>
          </a:prstGeom>
        </p:spPr>
      </p:pic>
      <p:sp>
        <p:nvSpPr>
          <p:cNvPr id="7" name="Action Button: Return 6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589014" y="2411308"/>
            <a:ext cx="82920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solidFill>
                  <a:srgbClr val="201F1E"/>
                </a:solidFill>
                <a:latin typeface="Calibri" panose="020F0502020204030204" pitchFamily="34" charset="0"/>
              </a:rPr>
              <a:t>Music Festivals</a:t>
            </a:r>
          </a:p>
          <a:p>
            <a:pPr algn="ctr"/>
            <a:endParaRPr lang="en-GB" b="1" u="sng" dirty="0">
              <a:solidFill>
                <a:srgbClr val="201F1E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Summer music festivals are very important events in the UK.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Research summer music festival and create a PowerPoint or written project about it.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You could choose Camp </a:t>
            </a:r>
            <a:r>
              <a:rPr lang="en-GB" dirty="0" err="1">
                <a:solidFill>
                  <a:srgbClr val="201F1E"/>
                </a:solidFill>
                <a:latin typeface="Calibri" panose="020F0502020204030204" pitchFamily="34" charset="0"/>
              </a:rPr>
              <a:t>Bestival</a:t>
            </a:r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, The Isle of Wight Festival, Glastonbury or a local festival that you know.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Where is it? What makes it unique? Who has played there?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10056">
            <a:off x="396265" y="6216037"/>
            <a:ext cx="4467225" cy="30670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80747">
            <a:off x="5591658" y="6049158"/>
            <a:ext cx="3371850" cy="1352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376" y="9726602"/>
            <a:ext cx="3984833" cy="18954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41769">
            <a:off x="4596215" y="8001694"/>
            <a:ext cx="44672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04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usic border | Music doodle, Music border, Music coloring">
            <a:extLst>
              <a:ext uri="{FF2B5EF4-FFF2-40B4-BE49-F238E27FC236}">
                <a16:creationId xmlns:a16="http://schemas.microsoft.com/office/drawing/2014/main" id="{9A0A65ED-42D3-4773-8A9B-42CCF47621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36"/>
          <a:stretch/>
        </p:blipFill>
        <p:spPr bwMode="auto">
          <a:xfrm>
            <a:off x="427105" y="6882468"/>
            <a:ext cx="3725423" cy="530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Independence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7" name="Action Button: Return 6">
            <a:hlinkClick r:id="rId4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2168" y="2629957"/>
            <a:ext cx="7837866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Learn How To Beat-Box!</a:t>
            </a:r>
          </a:p>
          <a:p>
            <a:pPr algn="ctr"/>
            <a:endParaRPr lang="en-GB" b="1" u="sng" dirty="0"/>
          </a:p>
          <a:p>
            <a:r>
              <a:rPr lang="en-GB" dirty="0"/>
              <a:t>Beatboxing is vocal percussion, where you imitate the sound of a drum machine using your mouth.</a:t>
            </a:r>
          </a:p>
          <a:p>
            <a:endParaRPr lang="en-GB" dirty="0"/>
          </a:p>
          <a:p>
            <a:r>
              <a:rPr lang="en-GB" dirty="0"/>
              <a:t>Watch the following </a:t>
            </a:r>
            <a:r>
              <a:rPr lang="en-GB" dirty="0" err="1"/>
              <a:t>youtube</a:t>
            </a:r>
            <a:r>
              <a:rPr lang="en-GB" dirty="0"/>
              <a:t> clip:</a:t>
            </a:r>
          </a:p>
          <a:p>
            <a:r>
              <a:rPr lang="en-GB" dirty="0">
                <a:hlinkClick r:id="rId5"/>
              </a:rPr>
              <a:t>https://www.youtube.com/watch?v=TwvUZZxy1-w</a:t>
            </a:r>
            <a:endParaRPr lang="en-GB" dirty="0"/>
          </a:p>
          <a:p>
            <a:endParaRPr lang="en-GB" dirty="0"/>
          </a:p>
          <a:p>
            <a:r>
              <a:rPr lang="en-GB" dirty="0"/>
              <a:t>Now, create your own beat using some sounds that you have learnt, or some new sounds you have created. 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1564" y="7002079"/>
            <a:ext cx="1758276" cy="25351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8777" y="7989193"/>
            <a:ext cx="2174632" cy="27576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0939" y="7125423"/>
            <a:ext cx="2734044" cy="306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Creativity</a:t>
            </a:r>
            <a:endParaRPr lang="en-GB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6836" t="26927" r="2787" b="31468"/>
          <a:stretch/>
        </p:blipFill>
        <p:spPr>
          <a:xfrm>
            <a:off x="5941722" y="5007727"/>
            <a:ext cx="2808312" cy="40324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2562"/>
            <a:ext cx="2286005" cy="2286005"/>
          </a:xfrm>
          <a:prstGeom prst="rect">
            <a:avLst/>
          </a:prstGeom>
        </p:spPr>
      </p:pic>
      <p:sp>
        <p:nvSpPr>
          <p:cNvPr id="10" name="Action Button: Return 9">
            <a:hlinkClick r:id="rId4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D1DEA0-7B2E-49D6-8570-56BC12B33AAD}"/>
              </a:ext>
            </a:extLst>
          </p:cNvPr>
          <p:cNvSpPr txBox="1"/>
          <p:nvPr/>
        </p:nvSpPr>
        <p:spPr>
          <a:xfrm>
            <a:off x="851166" y="2401256"/>
            <a:ext cx="8029944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Make a Musical Instrument</a:t>
            </a:r>
          </a:p>
          <a:p>
            <a:pPr algn="ctr"/>
            <a:endParaRPr lang="en-GB" b="1" u="sng" dirty="0"/>
          </a:p>
          <a:p>
            <a:r>
              <a:rPr lang="en-GB" dirty="0"/>
              <a:t>Did you know you can make a musical instrument out of things you can find at home? </a:t>
            </a:r>
          </a:p>
          <a:p>
            <a:r>
              <a:rPr lang="en-GB" dirty="0"/>
              <a:t>You could make a shaker, a drum, a guitar or something else of your choice. What different sounds can it make?</a:t>
            </a:r>
          </a:p>
          <a:p>
            <a:endParaRPr lang="en-GB" dirty="0"/>
          </a:p>
          <a:p>
            <a:r>
              <a:rPr lang="en-GB" dirty="0"/>
              <a:t>Materials you could use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inside of a kitchen or toilet roll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Elastic bands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Plastic or paper cups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Boxes of different sizes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Lentils or dried beans/rice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Newspaper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Plant pots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Jars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Sticks</a:t>
            </a:r>
          </a:p>
          <a:p>
            <a:endParaRPr lang="en-GB" dirty="0"/>
          </a:p>
        </p:txBody>
      </p:sp>
      <p:pic>
        <p:nvPicPr>
          <p:cNvPr id="2050" name="Picture 2" descr="6 DIY Musical Instruments for Kids - Fabulessly Frugal | Diy musical  instruments, Music instruments diy, Homemade musical instruments">
            <a:extLst>
              <a:ext uri="{FF2B5EF4-FFF2-40B4-BE49-F238E27FC236}">
                <a16:creationId xmlns:a16="http://schemas.microsoft.com/office/drawing/2014/main" id="{6B3C3C17-F134-4E98-835C-70A77E905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" y="9188608"/>
            <a:ext cx="2340386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claim &amp; Sustain: Homemade Instruments in Music Education |  Ethnomusicology Review">
            <a:extLst>
              <a:ext uri="{FF2B5EF4-FFF2-40B4-BE49-F238E27FC236}">
                <a16:creationId xmlns:a16="http://schemas.microsoft.com/office/drawing/2014/main" id="{0C89E700-4039-40A5-8DC7-6D441247E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691" y="7895686"/>
            <a:ext cx="2095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ake Homemade Music with These 6 DIY Instruments - Learning Liftoff">
            <a:extLst>
              <a:ext uri="{FF2B5EF4-FFF2-40B4-BE49-F238E27FC236}">
                <a16:creationId xmlns:a16="http://schemas.microsoft.com/office/drawing/2014/main" id="{99DBADA4-5054-452C-89EE-F40101761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210" y="9270072"/>
            <a:ext cx="26289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ake It: Homemade Instruments To Beat the Band | Homemade instruments,  Homemade musical instruments, Diy musical instruments">
            <a:extLst>
              <a:ext uri="{FF2B5EF4-FFF2-40B4-BE49-F238E27FC236}">
                <a16:creationId xmlns:a16="http://schemas.microsoft.com/office/drawing/2014/main" id="{0A44704B-ACA1-4EFD-AFFA-BCD3DE360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078" y="9884158"/>
            <a:ext cx="2413877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453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Empathy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287570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4205" y="2424068"/>
            <a:ext cx="816101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Musician’s Fact File</a:t>
            </a:r>
          </a:p>
          <a:p>
            <a:pPr algn="ctr"/>
            <a:endParaRPr lang="en-GB" b="1" u="sng" dirty="0"/>
          </a:p>
          <a:p>
            <a:r>
              <a:rPr lang="en-GB" dirty="0"/>
              <a:t>Create a fact file on your favourite musician or band</a:t>
            </a:r>
            <a:r>
              <a:rPr lang="en-GB" b="1" dirty="0"/>
              <a:t>. </a:t>
            </a:r>
          </a:p>
          <a:p>
            <a:r>
              <a:rPr lang="en-GB" dirty="0"/>
              <a:t>Include the following key points: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Their name or band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When were they famous?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style of music do they play?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Have they won any awards?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are your favourite songs by them?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is it that you like about them? How does their music make you feel?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Any fun facts</a:t>
            </a:r>
          </a:p>
          <a:p>
            <a:endParaRPr lang="en-GB" dirty="0"/>
          </a:p>
          <a:p>
            <a:r>
              <a:rPr lang="en-GB" dirty="0"/>
              <a:t>Below are some examples of musical heroes of ours!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00010" y="11035903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/>
              <a:t>Beyonce</a:t>
            </a:r>
            <a:endParaRPr lang="en-GB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364157" y="11057442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Specials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93585" y="11035903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Joni Mitchell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02370" y="11035903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David Bowie</a:t>
            </a:r>
          </a:p>
        </p:txBody>
      </p:sp>
      <p:sp>
        <p:nvSpPr>
          <p:cNvPr id="20" name="Action Button: Return 19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7820" r="5247"/>
          <a:stretch/>
        </p:blipFill>
        <p:spPr>
          <a:xfrm>
            <a:off x="4392693" y="8656791"/>
            <a:ext cx="1483502" cy="2174291"/>
          </a:xfrm>
          <a:prstGeom prst="rect">
            <a:avLst/>
          </a:prstGeom>
        </p:spPr>
      </p:pic>
      <p:pic>
        <p:nvPicPr>
          <p:cNvPr id="3074" name="Picture 2" descr="Kobe and Gianna Bryant memorial: Beyonce performs - Sports Illustrated">
            <a:extLst>
              <a:ext uri="{FF2B5EF4-FFF2-40B4-BE49-F238E27FC236}">
                <a16:creationId xmlns:a16="http://schemas.microsoft.com/office/drawing/2014/main" id="{7BA40D26-3F74-485F-8C21-F5D7467F17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6"/>
          <a:stretch/>
        </p:blipFill>
        <p:spPr bwMode="auto">
          <a:xfrm>
            <a:off x="387568" y="8710436"/>
            <a:ext cx="1998987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Specials | Discography | Discogs">
            <a:extLst>
              <a:ext uri="{FF2B5EF4-FFF2-40B4-BE49-F238E27FC236}">
                <a16:creationId xmlns:a16="http://schemas.microsoft.com/office/drawing/2014/main" id="{B636BC5A-0515-4BE9-BA1D-3F133886DD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6" r="6764"/>
          <a:stretch/>
        </p:blipFill>
        <p:spPr bwMode="auto">
          <a:xfrm>
            <a:off x="2482831" y="8710436"/>
            <a:ext cx="1795789" cy="214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Joni Mitchell on Exes, Addictions, Music in Candid Biography - Rolling Stone">
            <a:extLst>
              <a:ext uri="{FF2B5EF4-FFF2-40B4-BE49-F238E27FC236}">
                <a16:creationId xmlns:a16="http://schemas.microsoft.com/office/drawing/2014/main" id="{0A4459FA-D2FA-4EBE-828E-244E37064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058" y="8654054"/>
            <a:ext cx="1483502" cy="214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Kendrick Lamar Is Teasing… Something | GQ">
            <a:extLst>
              <a:ext uri="{FF2B5EF4-FFF2-40B4-BE49-F238E27FC236}">
                <a16:creationId xmlns:a16="http://schemas.microsoft.com/office/drawing/2014/main" id="{74BC290E-E304-40B5-988B-70DA417AA4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50" r="6997"/>
          <a:stretch/>
        </p:blipFill>
        <p:spPr bwMode="auto">
          <a:xfrm>
            <a:off x="7477836" y="8638471"/>
            <a:ext cx="1732647" cy="21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E38A66C-CA50-4C2F-9046-9505D04069F4}"/>
              </a:ext>
            </a:extLst>
          </p:cNvPr>
          <p:cNvSpPr txBox="1"/>
          <p:nvPr/>
        </p:nvSpPr>
        <p:spPr>
          <a:xfrm>
            <a:off x="7312085" y="11017583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Kendrick Lamar</a:t>
            </a:r>
          </a:p>
        </p:txBody>
      </p:sp>
    </p:spTree>
    <p:extLst>
      <p:ext uri="{BB962C8B-B14F-4D97-AF65-F5344CB8AC3E}">
        <p14:creationId xmlns:p14="http://schemas.microsoft.com/office/powerpoint/2010/main" val="1287985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Collaboration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4176" y="3013073"/>
            <a:ext cx="76328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.</a:t>
            </a:r>
          </a:p>
        </p:txBody>
      </p:sp>
      <p:sp>
        <p:nvSpPr>
          <p:cNvPr id="14" name="Action Button: Return 13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589014" y="2521756"/>
            <a:ext cx="82920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solidFill>
                  <a:srgbClr val="201F1E"/>
                </a:solidFill>
                <a:latin typeface="Calibri" panose="020F0502020204030204" pitchFamily="34" charset="0"/>
              </a:rPr>
              <a:t>Band Project!</a:t>
            </a:r>
          </a:p>
          <a:p>
            <a:endParaRPr lang="en-GB" dirty="0">
              <a:solidFill>
                <a:srgbClr val="201F1E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Learn a song of your choice (or create an original song!) with people in your household. </a:t>
            </a:r>
          </a:p>
          <a:p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What skills can you teach to your siblings and grown-ups?</a:t>
            </a:r>
          </a:p>
          <a:p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What can you can learn from them? </a:t>
            </a:r>
          </a:p>
          <a:p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</a:rPr>
              <a:t>You could even do some karaoke – just have fun making music together </a:t>
            </a:r>
            <a:r>
              <a:rPr lang="en-GB" dirty="0">
                <a:solidFill>
                  <a:srgbClr val="201F1E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08" y="5947577"/>
            <a:ext cx="4352925" cy="2905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1017" y="6933517"/>
            <a:ext cx="4410075" cy="36290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829" y="9390967"/>
            <a:ext cx="3781425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63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361" y="8906034"/>
            <a:ext cx="2989686" cy="27869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04" y="9758295"/>
            <a:ext cx="2486025" cy="24288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/>
              <a:t>Resilience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422398"/>
            <a:ext cx="7632848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</a:t>
            </a:r>
            <a:r>
              <a:rPr lang="en-GB" b="1" u="sng" dirty="0"/>
              <a:t>Learning Music</a:t>
            </a:r>
          </a:p>
          <a:p>
            <a:endParaRPr lang="en-GB" dirty="0"/>
          </a:p>
          <a:p>
            <a:r>
              <a:rPr lang="en-GB" dirty="0"/>
              <a:t>You could learn: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lyrics to a song or rap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chords or melody of a piece of music if you have a piano, keyboard or piano app on a tablet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If you play an instrument, learn part or a new piece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Keep trying until you have learnt it and be proud of your self!</a:t>
            </a:r>
          </a:p>
        </p:txBody>
      </p:sp>
      <p:sp>
        <p:nvSpPr>
          <p:cNvPr id="14" name="Action Button: Return 13">
            <a:hlinkClick r:id="rId5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Contents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090" y="6861554"/>
            <a:ext cx="2532361" cy="24630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8324" y="6824928"/>
            <a:ext cx="2913152" cy="24630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3614" y="6690137"/>
            <a:ext cx="1478433" cy="24899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3470" y="9392731"/>
            <a:ext cx="30099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62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490</Words>
  <Application>Microsoft Office PowerPoint</Application>
  <PresentationFormat>A3 Paper (297x420 mm)</PresentationFormat>
  <Paragraphs>95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Broadway</vt:lpstr>
      <vt:lpstr>Calibri</vt:lpstr>
      <vt:lpstr>Wingdings</vt:lpstr>
      <vt:lpstr>Office Theme</vt:lpstr>
      <vt:lpstr>Year 6 to 7 Transition Project   Music &amp;  Music Tech </vt:lpstr>
      <vt:lpstr>Transition Pack Contents</vt:lpstr>
      <vt:lpstr>Awareness</vt:lpstr>
      <vt:lpstr>Independence</vt:lpstr>
      <vt:lpstr>Creativity</vt:lpstr>
      <vt:lpstr>Empathy</vt:lpstr>
      <vt:lpstr>Collaboration</vt:lpstr>
      <vt:lpstr>Resilience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Mac</dc:creator>
  <cp:lastModifiedBy>Abigail Cartwright</cp:lastModifiedBy>
  <cp:revision>47</cp:revision>
  <dcterms:created xsi:type="dcterms:W3CDTF">2014-09-22T20:40:35Z</dcterms:created>
  <dcterms:modified xsi:type="dcterms:W3CDTF">2021-06-25T06:34:12Z</dcterms:modified>
</cp:coreProperties>
</file>