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78" r:id="rId4"/>
    <p:sldId id="276" r:id="rId5"/>
    <p:sldId id="271" r:id="rId6"/>
    <p:sldId id="272" r:id="rId7"/>
    <p:sldId id="273" r:id="rId8"/>
    <p:sldId id="277" r:id="rId9"/>
    <p:sldId id="263" r:id="rId10"/>
    <p:sldId id="279" r:id="rId11"/>
    <p:sldId id="274" r:id="rId12"/>
    <p:sldId id="275" r:id="rId13"/>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p15:clr>
            <a:srgbClr val="A4A3A4"/>
          </p15:clr>
        </p15:guide>
        <p15:guide id="2" pos="30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74" autoAdjust="0"/>
    <p:restoredTop sz="94249" autoAdjust="0"/>
  </p:normalViewPr>
  <p:slideViewPr>
    <p:cSldViewPr>
      <p:cViewPr varScale="1">
        <p:scale>
          <a:sx n="46" d="100"/>
          <a:sy n="46" d="100"/>
        </p:scale>
        <p:origin x="2112" y="78"/>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7"/>
            <a:ext cx="8161020" cy="2744047"/>
          </a:xfrm>
        </p:spPr>
        <p:txBody>
          <a:bodyPr/>
          <a:lstStyle/>
          <a:p>
            <a:r>
              <a:rPr lang="en-US"/>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29871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12083753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80060" y="11865190"/>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AFFD66B4-C0B1-4312-ADA4-0F3D5DD8CB7E}" type="datetimeFigureOut">
              <a:rPr lang="en-GB" smtClean="0"/>
              <a:t>11/06/2020</a:t>
            </a:fld>
            <a:endParaRPr lang="en-GB"/>
          </a:p>
        </p:txBody>
      </p:sp>
      <p:sp>
        <p:nvSpPr>
          <p:cNvPr id="5" name="Footer Placeholder 4"/>
          <p:cNvSpPr>
            <a:spLocks noGrp="1"/>
          </p:cNvSpPr>
          <p:nvPr>
            <p:ph type="ftr" sz="quarter" idx="3"/>
          </p:nvPr>
        </p:nvSpPr>
        <p:spPr>
          <a:xfrm>
            <a:off x="3280410" y="11865190"/>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80860" y="11865190"/>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FF9835C8-9403-4E9C-BE1E-F39AE0FEBA3C}" type="slidenum">
              <a:rPr lang="en-GB" smtClean="0"/>
              <a:t>‹#›</a:t>
            </a:fld>
            <a:endParaRPr lang="en-GB"/>
          </a:p>
        </p:txBody>
      </p:sp>
    </p:spTree>
    <p:extLst>
      <p:ext uri="{BB962C8B-B14F-4D97-AF65-F5344CB8AC3E}">
        <p14:creationId xmlns:p14="http://schemas.microsoft.com/office/powerpoint/2010/main" val="3160236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hyperlink" Target="https://mathigon.org/timeline/" TargetMode="Externa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Year 6 to 7 Transition Project </a:t>
            </a:r>
            <a:br>
              <a:rPr lang="en-GB" dirty="0"/>
            </a:br>
            <a:r>
              <a:rPr lang="en-GB" dirty="0"/>
              <a:t/>
            </a:r>
            <a:br>
              <a:rPr lang="en-GB" dirty="0"/>
            </a:br>
            <a:r>
              <a:rPr lang="en-GB" dirty="0"/>
              <a:t>Maths</a:t>
            </a:r>
            <a:br>
              <a:rPr lang="en-GB" dirty="0"/>
            </a:br>
            <a:endParaRPr lang="en-GB" dirty="0"/>
          </a:p>
        </p:txBody>
      </p:sp>
      <p:sp>
        <p:nvSpPr>
          <p:cNvPr id="3" name="Subtitle 2"/>
          <p:cNvSpPr>
            <a:spLocks noGrp="1"/>
          </p:cNvSpPr>
          <p:nvPr>
            <p:ph type="subTitle" idx="1"/>
          </p:nvPr>
        </p:nvSpPr>
        <p:spPr/>
        <p:txBody>
          <a:bodyPr/>
          <a:lstStyle/>
          <a:p>
            <a:r>
              <a:rPr lang="en-GB" dirty="0"/>
              <a:t>The Bishop of Winchester Academy</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4816" b="64981"/>
          <a:stretch/>
        </p:blipFill>
        <p:spPr>
          <a:xfrm>
            <a:off x="1021072" y="784176"/>
            <a:ext cx="7559055" cy="2160240"/>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55223" b="25920"/>
          <a:stretch/>
        </p:blipFill>
        <p:spPr>
          <a:xfrm>
            <a:off x="1021072" y="9497144"/>
            <a:ext cx="7559055" cy="2016224"/>
          </a:xfrm>
          <a:prstGeom prst="rect">
            <a:avLst/>
          </a:prstGeom>
        </p:spPr>
      </p:pic>
    </p:spTree>
    <p:extLst>
      <p:ext uri="{BB962C8B-B14F-4D97-AF65-F5344CB8AC3E}">
        <p14:creationId xmlns:p14="http://schemas.microsoft.com/office/powerpoint/2010/main" val="4173510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72" y="640160"/>
            <a:ext cx="7559055" cy="10692406"/>
          </a:xfrm>
          <a:prstGeom prst="rect">
            <a:avLst/>
          </a:prstGeom>
        </p:spPr>
      </p:pic>
    </p:spTree>
    <p:extLst>
      <p:ext uri="{BB962C8B-B14F-4D97-AF65-F5344CB8AC3E}">
        <p14:creationId xmlns:p14="http://schemas.microsoft.com/office/powerpoint/2010/main" val="639760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Resilience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5" name="TextBox 4"/>
          <p:cNvSpPr txBox="1"/>
          <p:nvPr/>
        </p:nvSpPr>
        <p:spPr>
          <a:xfrm>
            <a:off x="1345110" y="2459446"/>
            <a:ext cx="7632848" cy="861774"/>
          </a:xfrm>
          <a:prstGeom prst="rect">
            <a:avLst/>
          </a:prstGeom>
          <a:noFill/>
        </p:spPr>
        <p:txBody>
          <a:bodyPr wrap="square" rtlCol="0">
            <a:spAutoFit/>
          </a:bodyPr>
          <a:lstStyle/>
          <a:p>
            <a:r>
              <a:rPr lang="en-US" dirty="0"/>
              <a:t>Draw as many different triangles as you can, by joining the centre dot and any two of the dots on the edge.</a:t>
            </a:r>
            <a:endParaRPr lang="en-GB" sz="2800" dirty="0"/>
          </a:p>
        </p:txBody>
      </p:sp>
      <p:pic>
        <p:nvPicPr>
          <p:cNvPr id="3" name="Picture 2">
            <a:extLst>
              <a:ext uri="{FF2B5EF4-FFF2-40B4-BE49-F238E27FC236}">
                <a16:creationId xmlns:a16="http://schemas.microsoft.com/office/drawing/2014/main" id="{3BF3B9FD-10DD-4B5C-9D86-F8FDF53D1DD2}"/>
              </a:ext>
            </a:extLst>
          </p:cNvPr>
          <p:cNvPicPr>
            <a:picLocks noChangeAspect="1"/>
          </p:cNvPicPr>
          <p:nvPr/>
        </p:nvPicPr>
        <p:blipFill>
          <a:blip r:embed="rId3"/>
          <a:stretch>
            <a:fillRect/>
          </a:stretch>
        </p:blipFill>
        <p:spPr>
          <a:xfrm>
            <a:off x="1082249" y="3335493"/>
            <a:ext cx="2952328" cy="2917348"/>
          </a:xfrm>
          <a:prstGeom prst="rect">
            <a:avLst/>
          </a:prstGeom>
        </p:spPr>
      </p:pic>
      <p:sp>
        <p:nvSpPr>
          <p:cNvPr id="6" name="Rectangle 5">
            <a:extLst>
              <a:ext uri="{FF2B5EF4-FFF2-40B4-BE49-F238E27FC236}">
                <a16:creationId xmlns:a16="http://schemas.microsoft.com/office/drawing/2014/main" id="{760AA2B5-9D49-412B-8275-C8C0D9C1BD3F}"/>
              </a:ext>
            </a:extLst>
          </p:cNvPr>
          <p:cNvSpPr/>
          <p:nvPr/>
        </p:nvSpPr>
        <p:spPr>
          <a:xfrm>
            <a:off x="1143000" y="6400800"/>
            <a:ext cx="7586139" cy="4708981"/>
          </a:xfrm>
          <a:prstGeom prst="rect">
            <a:avLst/>
          </a:prstGeom>
        </p:spPr>
        <p:txBody>
          <a:bodyPr wrap="square">
            <a:spAutoFit/>
          </a:bodyPr>
          <a:lstStyle/>
          <a:p>
            <a:r>
              <a:rPr lang="en-US" dirty="0"/>
              <a:t>Have you many different triangles can you make?</a:t>
            </a:r>
          </a:p>
          <a:p>
            <a:r>
              <a:rPr lang="en-US" dirty="0"/>
              <a:t>Are you sure you have found them all? Check they are not the same. You should find 4.</a:t>
            </a:r>
          </a:p>
          <a:p>
            <a:r>
              <a:rPr lang="en-US" dirty="0"/>
              <a:t>Extension: Can you work out the angles in your triangles?</a:t>
            </a:r>
          </a:p>
          <a:p>
            <a:endParaRPr lang="en-US" dirty="0"/>
          </a:p>
          <a:p>
            <a:endParaRPr lang="en-US" dirty="0"/>
          </a:p>
          <a:p>
            <a:r>
              <a:rPr lang="en-US" dirty="0"/>
              <a:t> </a:t>
            </a:r>
          </a:p>
          <a:p>
            <a:endParaRPr lang="en-US" dirty="0"/>
          </a:p>
          <a:p>
            <a:endParaRPr lang="en-US" dirty="0"/>
          </a:p>
          <a:p>
            <a:r>
              <a:rPr lang="en-US" dirty="0"/>
              <a:t>Now try joining 3 points on the circumference. </a:t>
            </a:r>
          </a:p>
          <a:p>
            <a:r>
              <a:rPr lang="en-US" dirty="0"/>
              <a:t>How many different triangles can you find?</a:t>
            </a:r>
          </a:p>
          <a:p>
            <a:r>
              <a:rPr lang="en-US" dirty="0"/>
              <a:t>Be resilient, have a go and keep trying. </a:t>
            </a:r>
          </a:p>
        </p:txBody>
      </p:sp>
      <p:pic>
        <p:nvPicPr>
          <p:cNvPr id="9" name="Picture 8">
            <a:extLst>
              <a:ext uri="{FF2B5EF4-FFF2-40B4-BE49-F238E27FC236}">
                <a16:creationId xmlns:a16="http://schemas.microsoft.com/office/drawing/2014/main" id="{1E5DD3A6-0CFA-4196-978D-D749BF51CC0B}"/>
              </a:ext>
            </a:extLst>
          </p:cNvPr>
          <p:cNvPicPr>
            <a:picLocks noChangeAspect="1"/>
          </p:cNvPicPr>
          <p:nvPr/>
        </p:nvPicPr>
        <p:blipFill>
          <a:blip r:embed="rId4"/>
          <a:stretch>
            <a:fillRect/>
          </a:stretch>
        </p:blipFill>
        <p:spPr>
          <a:xfrm>
            <a:off x="5455459" y="3545179"/>
            <a:ext cx="2907432" cy="2611465"/>
          </a:xfrm>
          <a:prstGeom prst="rect">
            <a:avLst/>
          </a:prstGeom>
        </p:spPr>
      </p:pic>
      <p:pic>
        <p:nvPicPr>
          <p:cNvPr id="10" name="Picture 9">
            <a:extLst>
              <a:ext uri="{FF2B5EF4-FFF2-40B4-BE49-F238E27FC236}">
                <a16:creationId xmlns:a16="http://schemas.microsoft.com/office/drawing/2014/main" id="{8338AA98-0823-45A1-8DFC-88E33A717900}"/>
              </a:ext>
            </a:extLst>
          </p:cNvPr>
          <p:cNvPicPr>
            <a:picLocks noChangeAspect="1"/>
          </p:cNvPicPr>
          <p:nvPr/>
        </p:nvPicPr>
        <p:blipFill>
          <a:blip r:embed="rId5"/>
          <a:stretch>
            <a:fillRect/>
          </a:stretch>
        </p:blipFill>
        <p:spPr>
          <a:xfrm>
            <a:off x="4554302" y="8185786"/>
            <a:ext cx="1638300" cy="1457325"/>
          </a:xfrm>
          <a:prstGeom prst="rect">
            <a:avLst/>
          </a:prstGeom>
        </p:spPr>
      </p:pic>
      <p:pic>
        <p:nvPicPr>
          <p:cNvPr id="11" name="Picture 10">
            <a:extLst>
              <a:ext uri="{FF2B5EF4-FFF2-40B4-BE49-F238E27FC236}">
                <a16:creationId xmlns:a16="http://schemas.microsoft.com/office/drawing/2014/main" id="{98412CD5-9B1F-4DD8-BA4E-6BC5D25BC175}"/>
              </a:ext>
            </a:extLst>
          </p:cNvPr>
          <p:cNvPicPr>
            <a:picLocks noChangeAspect="1"/>
          </p:cNvPicPr>
          <p:nvPr/>
        </p:nvPicPr>
        <p:blipFill>
          <a:blip r:embed="rId6"/>
          <a:stretch>
            <a:fillRect/>
          </a:stretch>
        </p:blipFill>
        <p:spPr>
          <a:xfrm>
            <a:off x="1942639" y="8214361"/>
            <a:ext cx="1552575" cy="1428750"/>
          </a:xfrm>
          <a:prstGeom prst="rect">
            <a:avLst/>
          </a:prstGeom>
        </p:spPr>
      </p:pic>
      <p:sp>
        <p:nvSpPr>
          <p:cNvPr id="7" name="TextBox 6">
            <a:extLst>
              <a:ext uri="{FF2B5EF4-FFF2-40B4-BE49-F238E27FC236}">
                <a16:creationId xmlns:a16="http://schemas.microsoft.com/office/drawing/2014/main" id="{51B114C4-C38A-4386-B268-A384F74EDA19}"/>
              </a:ext>
            </a:extLst>
          </p:cNvPr>
          <p:cNvSpPr txBox="1"/>
          <p:nvPr/>
        </p:nvSpPr>
        <p:spPr>
          <a:xfrm>
            <a:off x="2208312" y="11353937"/>
            <a:ext cx="7069088" cy="477054"/>
          </a:xfrm>
          <a:prstGeom prst="rect">
            <a:avLst/>
          </a:prstGeom>
          <a:noFill/>
        </p:spPr>
        <p:txBody>
          <a:bodyPr wrap="square" rtlCol="0">
            <a:spAutoFit/>
          </a:bodyPr>
          <a:lstStyle/>
          <a:p>
            <a:r>
              <a:rPr lang="en-GB" dirty="0">
                <a:solidFill>
                  <a:srgbClr val="FF0000"/>
                </a:solidFill>
              </a:rPr>
              <a:t>You can use Appendix 1 for this task.</a:t>
            </a:r>
          </a:p>
        </p:txBody>
      </p:sp>
    </p:spTree>
    <p:extLst>
      <p:ext uri="{BB962C8B-B14F-4D97-AF65-F5344CB8AC3E}">
        <p14:creationId xmlns:p14="http://schemas.microsoft.com/office/powerpoint/2010/main" val="1276475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Empathy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287570"/>
            <a:ext cx="2286005" cy="2286005"/>
          </a:xfrm>
          <a:prstGeom prst="rect">
            <a:avLst/>
          </a:prstGeom>
        </p:spPr>
      </p:pic>
      <p:sp>
        <p:nvSpPr>
          <p:cNvPr id="5" name="TextBox 4"/>
          <p:cNvSpPr txBox="1"/>
          <p:nvPr/>
        </p:nvSpPr>
        <p:spPr>
          <a:xfrm>
            <a:off x="984176" y="2348198"/>
            <a:ext cx="7632848" cy="5478423"/>
          </a:xfrm>
          <a:prstGeom prst="rect">
            <a:avLst/>
          </a:prstGeom>
          <a:noFill/>
        </p:spPr>
        <p:txBody>
          <a:bodyPr wrap="square" rtlCol="0">
            <a:spAutoFit/>
          </a:bodyPr>
          <a:lstStyle/>
          <a:p>
            <a:r>
              <a:rPr lang="en-GB" b="1" dirty="0"/>
              <a:t>Create a fact file on your favourite Mathematician. </a:t>
            </a:r>
            <a:r>
              <a:rPr lang="en-GB" dirty="0"/>
              <a:t>Include the following key points:</a:t>
            </a:r>
          </a:p>
          <a:p>
            <a:endParaRPr lang="en-GB" dirty="0"/>
          </a:p>
          <a:p>
            <a:pPr marL="342900" indent="-342900">
              <a:buFont typeface="Arial" panose="020B0604020202020204" pitchFamily="34" charset="0"/>
              <a:buChar char="•"/>
            </a:pPr>
            <a:r>
              <a:rPr lang="en-GB" dirty="0"/>
              <a:t>Their name</a:t>
            </a:r>
          </a:p>
          <a:p>
            <a:pPr marL="342900" indent="-342900">
              <a:buFont typeface="Arial" panose="020B0604020202020204" pitchFamily="34" charset="0"/>
              <a:buChar char="•"/>
            </a:pPr>
            <a:r>
              <a:rPr lang="en-GB" dirty="0"/>
              <a:t>The years through which they lived</a:t>
            </a:r>
          </a:p>
          <a:p>
            <a:pPr marL="342900" indent="-342900">
              <a:buFont typeface="Arial" panose="020B0604020202020204" pitchFamily="34" charset="0"/>
              <a:buChar char="•"/>
            </a:pPr>
            <a:r>
              <a:rPr lang="en-GB" dirty="0"/>
              <a:t>What they are famous for discovering</a:t>
            </a:r>
          </a:p>
          <a:p>
            <a:pPr marL="342900" indent="-342900">
              <a:buFont typeface="Arial" panose="020B0604020202020204" pitchFamily="34" charset="0"/>
              <a:buChar char="•"/>
            </a:pPr>
            <a:r>
              <a:rPr lang="en-GB" dirty="0"/>
              <a:t>How they might have felt when they made their discoveries</a:t>
            </a:r>
          </a:p>
          <a:p>
            <a:pPr marL="342900" indent="-342900">
              <a:buFont typeface="Arial" panose="020B0604020202020204" pitchFamily="34" charset="0"/>
              <a:buChar char="•"/>
            </a:pPr>
            <a:r>
              <a:rPr lang="en-GB" dirty="0"/>
              <a:t>What their discoveries meant to them and to others</a:t>
            </a:r>
          </a:p>
          <a:p>
            <a:pPr marL="342900" indent="-342900">
              <a:buFont typeface="Arial" panose="020B0604020202020204" pitchFamily="34" charset="0"/>
              <a:buChar char="•"/>
            </a:pPr>
            <a:r>
              <a:rPr lang="en-GB" dirty="0"/>
              <a:t>How their discoveries have affected the world.</a:t>
            </a:r>
          </a:p>
          <a:p>
            <a:pPr marL="342900" indent="-342900">
              <a:buFont typeface="Arial" panose="020B0604020202020204" pitchFamily="34" charset="0"/>
              <a:buChar char="•"/>
            </a:pPr>
            <a:endParaRPr lang="en-GB" dirty="0"/>
          </a:p>
          <a:p>
            <a:r>
              <a:rPr lang="en-GB" dirty="0"/>
              <a:t>Here are some mathematicians you could choose as a starting point: </a:t>
            </a:r>
          </a:p>
          <a:p>
            <a:endParaRPr lang="en-GB" dirty="0"/>
          </a:p>
        </p:txBody>
      </p:sp>
      <p:sp>
        <p:nvSpPr>
          <p:cNvPr id="9" name="TextBox 8"/>
          <p:cNvSpPr txBox="1"/>
          <p:nvPr/>
        </p:nvSpPr>
        <p:spPr>
          <a:xfrm>
            <a:off x="493913" y="10101519"/>
            <a:ext cx="2064147" cy="707886"/>
          </a:xfrm>
          <a:prstGeom prst="rect">
            <a:avLst/>
          </a:prstGeom>
          <a:noFill/>
        </p:spPr>
        <p:txBody>
          <a:bodyPr wrap="square" rtlCol="0">
            <a:spAutoFit/>
          </a:bodyPr>
          <a:lstStyle/>
          <a:p>
            <a:pPr algn="ctr"/>
            <a:r>
              <a:rPr lang="en-GB" sz="2000" dirty="0"/>
              <a:t>Maryam</a:t>
            </a:r>
            <a:r>
              <a:rPr lang="en-GB" sz="2000" b="1" dirty="0"/>
              <a:t> </a:t>
            </a:r>
            <a:r>
              <a:rPr lang="en-GB" sz="2000" dirty="0"/>
              <a:t>Mirzakhani</a:t>
            </a:r>
          </a:p>
        </p:txBody>
      </p:sp>
      <p:sp>
        <p:nvSpPr>
          <p:cNvPr id="17" name="TextBox 16"/>
          <p:cNvSpPr txBox="1"/>
          <p:nvPr/>
        </p:nvSpPr>
        <p:spPr>
          <a:xfrm>
            <a:off x="2611865" y="10101520"/>
            <a:ext cx="2064147" cy="400110"/>
          </a:xfrm>
          <a:prstGeom prst="rect">
            <a:avLst/>
          </a:prstGeom>
          <a:noFill/>
        </p:spPr>
        <p:txBody>
          <a:bodyPr wrap="square" rtlCol="0">
            <a:spAutoFit/>
          </a:bodyPr>
          <a:lstStyle/>
          <a:p>
            <a:pPr algn="ctr"/>
            <a:r>
              <a:rPr lang="en-GB" sz="2000" dirty="0"/>
              <a:t>Alan Turing</a:t>
            </a:r>
          </a:p>
        </p:txBody>
      </p:sp>
      <p:sp>
        <p:nvSpPr>
          <p:cNvPr id="18" name="TextBox 17"/>
          <p:cNvSpPr txBox="1"/>
          <p:nvPr/>
        </p:nvSpPr>
        <p:spPr>
          <a:xfrm>
            <a:off x="4676012" y="10101520"/>
            <a:ext cx="2064147" cy="400110"/>
          </a:xfrm>
          <a:prstGeom prst="rect">
            <a:avLst/>
          </a:prstGeom>
          <a:noFill/>
        </p:spPr>
        <p:txBody>
          <a:bodyPr wrap="square" rtlCol="0">
            <a:spAutoFit/>
          </a:bodyPr>
          <a:lstStyle/>
          <a:p>
            <a:pPr algn="ctr"/>
            <a:r>
              <a:rPr lang="en-GB" sz="2000" dirty="0"/>
              <a:t>Ada Lovelace</a:t>
            </a:r>
          </a:p>
        </p:txBody>
      </p:sp>
      <p:sp>
        <p:nvSpPr>
          <p:cNvPr id="19" name="TextBox 18"/>
          <p:cNvSpPr txBox="1"/>
          <p:nvPr/>
        </p:nvSpPr>
        <p:spPr>
          <a:xfrm>
            <a:off x="6944286" y="10101519"/>
            <a:ext cx="2064147" cy="707886"/>
          </a:xfrm>
          <a:prstGeom prst="rect">
            <a:avLst/>
          </a:prstGeom>
          <a:noFill/>
        </p:spPr>
        <p:txBody>
          <a:bodyPr wrap="square" rtlCol="0">
            <a:spAutoFit/>
          </a:bodyPr>
          <a:lstStyle/>
          <a:p>
            <a:pPr algn="ctr"/>
            <a:r>
              <a:rPr lang="en-GB" sz="2000" dirty="0"/>
              <a:t>Muhammad Al-Khwarizmi </a:t>
            </a:r>
          </a:p>
        </p:txBody>
      </p:sp>
      <p:pic>
        <p:nvPicPr>
          <p:cNvPr id="1026" name="Picture 2" descr="Mirzakhan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009" y="7462376"/>
            <a:ext cx="1968193" cy="26391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u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6383" y="7462376"/>
            <a:ext cx="1968193" cy="2620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ovela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6038" y="7466738"/>
            <a:ext cx="2023682" cy="261187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Al-Khwarizm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51182" y="7490897"/>
            <a:ext cx="2136296" cy="25635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55638" y="10921676"/>
            <a:ext cx="7200800" cy="861774"/>
          </a:xfrm>
          <a:prstGeom prst="rect">
            <a:avLst/>
          </a:prstGeom>
          <a:noFill/>
        </p:spPr>
        <p:txBody>
          <a:bodyPr wrap="square" rtlCol="0">
            <a:spAutoFit/>
          </a:bodyPr>
          <a:lstStyle/>
          <a:p>
            <a:r>
              <a:rPr lang="en-GB" dirty="0"/>
              <a:t>Use this website to help you, if you need it:</a:t>
            </a:r>
          </a:p>
          <a:p>
            <a:r>
              <a:rPr lang="en-GB" dirty="0">
                <a:hlinkClick r:id="rId7"/>
              </a:rPr>
              <a:t>https://mathigon.org/timeline/</a:t>
            </a:r>
            <a:endParaRPr lang="en-GB" dirty="0"/>
          </a:p>
        </p:txBody>
      </p:sp>
    </p:spTree>
    <p:extLst>
      <p:ext uri="{BB962C8B-B14F-4D97-AF65-F5344CB8AC3E}">
        <p14:creationId xmlns:p14="http://schemas.microsoft.com/office/powerpoint/2010/main" val="2014408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l_fi" descr="http://www.faqs.org/photo-dict/photofiles/list/620/4139ruler.jpg"/>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8158117">
            <a:off x="7051324" y="8853752"/>
            <a:ext cx="1172598" cy="1002749"/>
          </a:xfrm>
          <a:prstGeom prst="rect">
            <a:avLst/>
          </a:prstGeom>
          <a:noFill/>
          <a:ln w="9525">
            <a:noFill/>
            <a:miter lim="800000"/>
            <a:headEnd/>
            <a:tailEnd/>
          </a:ln>
        </p:spPr>
      </p:pic>
      <p:sp>
        <p:nvSpPr>
          <p:cNvPr id="2" name="Title 1"/>
          <p:cNvSpPr>
            <a:spLocks noGrp="1"/>
          </p:cNvSpPr>
          <p:nvPr>
            <p:ph type="ctrTitle"/>
          </p:nvPr>
        </p:nvSpPr>
        <p:spPr>
          <a:xfrm>
            <a:off x="720090" y="-151928"/>
            <a:ext cx="8161020" cy="2744047"/>
          </a:xfrm>
        </p:spPr>
        <p:txBody>
          <a:bodyPr/>
          <a:lstStyle/>
          <a:p>
            <a:r>
              <a:rPr lang="en-GB" sz="5400" u="sng" dirty="0"/>
              <a:t>Awareness</a:t>
            </a:r>
            <a:endParaRPr lang="en-GB" u="sng"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sp>
        <p:nvSpPr>
          <p:cNvPr id="11" name="Rectangle 16"/>
          <p:cNvSpPr>
            <a:spLocks noChangeArrowheads="1"/>
          </p:cNvSpPr>
          <p:nvPr/>
        </p:nvSpPr>
        <p:spPr bwMode="auto">
          <a:xfrm>
            <a:off x="1080477" y="3198260"/>
            <a:ext cx="960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r>
            <a:br>
              <a:rPr kumimoji="0" lang="en-GB" altLang="en-US"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b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2066" name="Picture 3"/>
          <p:cNvPicPr>
            <a:picLocks noChangeAspect="1" noChangeArrowheads="1"/>
          </p:cNvPicPr>
          <p:nvPr/>
        </p:nvPicPr>
        <p:blipFill>
          <a:blip r:embed="rId4">
            <a:extLst>
              <a:ext uri="{28A0092B-C50C-407E-A947-70E740481C1C}">
                <a14:useLocalDpi xmlns:a14="http://schemas.microsoft.com/office/drawing/2010/main" val="0"/>
              </a:ext>
            </a:extLst>
          </a:blip>
          <a:srcRect l="9946" t="45123" r="57491" b="39954"/>
          <a:stretch>
            <a:fillRect/>
          </a:stretch>
        </p:blipFill>
        <p:spPr bwMode="auto">
          <a:xfrm>
            <a:off x="736439" y="4614899"/>
            <a:ext cx="3265488" cy="1285875"/>
          </a:xfrm>
          <a:prstGeom prst="rect">
            <a:avLst/>
          </a:prstGeom>
          <a:noFill/>
          <a:extLst>
            <a:ext uri="{909E8E84-426E-40DD-AFC4-6F175D3DCCD1}">
              <a14:hiddenFill xmlns:a14="http://schemas.microsoft.com/office/drawing/2010/main">
                <a:solidFill>
                  <a:srgbClr val="FFFFFF"/>
                </a:solidFill>
              </a14:hiddenFill>
            </a:ext>
          </a:extLst>
        </p:spPr>
      </p:pic>
      <p:pic>
        <p:nvPicPr>
          <p:cNvPr id="2065" name="Picture 5"/>
          <p:cNvPicPr>
            <a:picLocks noChangeAspect="1" noChangeArrowheads="1"/>
          </p:cNvPicPr>
          <p:nvPr/>
        </p:nvPicPr>
        <p:blipFill>
          <a:blip r:embed="rId5">
            <a:extLst>
              <a:ext uri="{28A0092B-C50C-407E-A947-70E740481C1C}">
                <a14:useLocalDpi xmlns:a14="http://schemas.microsoft.com/office/drawing/2010/main" val="0"/>
              </a:ext>
            </a:extLst>
          </a:blip>
          <a:srcRect l="50319" t="48148" r="2576"/>
          <a:stretch>
            <a:fillRect/>
          </a:stretch>
        </p:blipFill>
        <p:spPr bwMode="auto">
          <a:xfrm>
            <a:off x="5859333" y="4616486"/>
            <a:ext cx="2733675" cy="12827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9"/>
          <p:cNvSpPr>
            <a:spLocks noChangeArrowheads="1"/>
          </p:cNvSpPr>
          <p:nvPr/>
        </p:nvSpPr>
        <p:spPr bwMode="auto">
          <a:xfrm>
            <a:off x="714695" y="2221711"/>
            <a:ext cx="817079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sng"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Investigation: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sng"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How does the ratio of squash to water affect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400" b="1" i="0" u="sng"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how strong my drink is?</a:t>
            </a:r>
            <a:endParaRPr kumimoji="0" lang="en-GB"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4" name="Rectangle 20"/>
          <p:cNvSpPr>
            <a:spLocks noChangeArrowheads="1"/>
          </p:cNvSpPr>
          <p:nvPr/>
        </p:nvSpPr>
        <p:spPr bwMode="auto">
          <a:xfrm>
            <a:off x="720090" y="3518529"/>
            <a:ext cx="8071171" cy="87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r>
            <a:br>
              <a:rPr kumimoji="0" lang="en-GB" altLang="en-US" sz="11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br>
            <a:r>
              <a:rPr kumimoji="0" lang="en-GB" altLang="en-US" sz="20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Arial" panose="020B0604020202020204" pitchFamily="34" charset="0"/>
              </a:rPr>
              <a:t>Ratios are often used on packaging. See the examples of cordial/squash mixing instructions below: </a:t>
            </a:r>
            <a:endParaRPr kumimoji="0" lang="en-GB" altLang="en-US" sz="800" b="0" i="0" u="none" strike="noStrike" cap="none" normalizeH="0" baseline="0" dirty="0">
              <a:ln>
                <a:noFill/>
              </a:ln>
              <a:solidFill>
                <a:schemeClr val="tx1"/>
              </a:solidFill>
              <a:effectLst/>
            </a:endParaRPr>
          </a:p>
        </p:txBody>
      </p:sp>
      <p:sp>
        <p:nvSpPr>
          <p:cNvPr id="15" name="Rectangle 14"/>
          <p:cNvSpPr/>
          <p:nvPr/>
        </p:nvSpPr>
        <p:spPr>
          <a:xfrm>
            <a:off x="635625" y="6242312"/>
            <a:ext cx="8240099" cy="1015663"/>
          </a:xfrm>
          <a:prstGeom prst="rect">
            <a:avLst/>
          </a:prstGeom>
        </p:spPr>
        <p:txBody>
          <a:bodyPr wrap="square">
            <a:spAutoFit/>
          </a:bodyPr>
          <a:lstStyle/>
          <a:p>
            <a:pPr lvl="0" defTabSz="914400" eaLnBrk="0" fontAlgn="base" hangingPunct="0">
              <a:spcBef>
                <a:spcPct val="0"/>
              </a:spcBef>
              <a:spcAft>
                <a:spcPct val="0"/>
              </a:spcAft>
            </a:pPr>
            <a:r>
              <a:rPr lang="en-GB" altLang="en-US" sz="2000" dirty="0">
                <a:latin typeface="Comic Sans MS" panose="030F0702030302020204" pitchFamily="66" charset="0"/>
                <a:ea typeface="Calibri" panose="020F0502020204030204" pitchFamily="34" charset="0"/>
                <a:cs typeface="Arial" panose="020B0604020202020204" pitchFamily="34" charset="0"/>
              </a:rPr>
              <a:t>For this investigation, you will pour the stated amounts of water and squash into a cup and accurately measure using a ruler. </a:t>
            </a:r>
          </a:p>
          <a:p>
            <a:pPr lvl="0" defTabSz="914400" eaLnBrk="0" fontAlgn="base" hangingPunct="0">
              <a:spcBef>
                <a:spcPct val="0"/>
              </a:spcBef>
              <a:spcAft>
                <a:spcPct val="0"/>
              </a:spcAft>
            </a:pPr>
            <a:r>
              <a:rPr lang="en-GB" altLang="en-US" sz="2000" dirty="0">
                <a:latin typeface="Comic Sans MS" panose="030F0702030302020204" pitchFamily="66" charset="0"/>
                <a:ea typeface="Calibri" panose="020F0502020204030204" pitchFamily="34" charset="0"/>
                <a:cs typeface="Arial" panose="020B0604020202020204" pitchFamily="34" charset="0"/>
              </a:rPr>
              <a:t>Example:</a:t>
            </a:r>
            <a:endParaRPr lang="en-GB" altLang="en-US" sz="2000" dirty="0">
              <a:latin typeface="Arial" panose="020B0604020202020204" pitchFamily="34" charset="0"/>
            </a:endParaRPr>
          </a:p>
        </p:txBody>
      </p:sp>
      <p:sp>
        <p:nvSpPr>
          <p:cNvPr id="28" name="Text Box 7"/>
          <p:cNvSpPr txBox="1"/>
          <p:nvPr/>
        </p:nvSpPr>
        <p:spPr>
          <a:xfrm>
            <a:off x="641011" y="7341997"/>
            <a:ext cx="8240098" cy="476881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1900" dirty="0">
                <a:effectLst/>
                <a:latin typeface="Arial" panose="020B0604020202020204" pitchFamily="34" charset="0"/>
                <a:ea typeface="Calibri" panose="020F0502020204030204" pitchFamily="34" charset="0"/>
              </a:rPr>
              <a:t>A drink is 10 cm in height and shared in a water to juice ratio of 4:1.</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900" dirty="0">
                <a:effectLst/>
                <a:latin typeface="Arial" panose="020B0604020202020204" pitchFamily="34" charset="0"/>
                <a:ea typeface="Calibri" panose="020F0502020204030204" pitchFamily="34" charset="0"/>
              </a:rPr>
              <a:t>So, for every 4cm of water I put in, I will put in 1cm of squash.</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900" dirty="0">
                <a:effectLst/>
                <a:latin typeface="Arial" panose="020B0604020202020204" pitchFamily="34" charset="0"/>
                <a:ea typeface="Calibri" panose="020F0502020204030204" pitchFamily="34" charset="0"/>
              </a:rPr>
              <a:t> </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900" dirty="0">
                <a:effectLst/>
                <a:latin typeface="Arial" panose="020B0604020202020204" pitchFamily="34" charset="0"/>
                <a:ea typeface="Calibri" panose="020F0502020204030204" pitchFamily="34" charset="0"/>
              </a:rPr>
              <a:t>4cm: 1cm = 5cm – Oops, not enough drink! Let’s try </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900" dirty="0">
                <a:effectLst/>
                <a:latin typeface="Arial" panose="020B0604020202020204" pitchFamily="34" charset="0"/>
                <a:ea typeface="Calibri" panose="020F0502020204030204" pitchFamily="34" charset="0"/>
              </a:rPr>
              <a:t>                               putting another 4cm:1cm in the same cup.</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900" dirty="0">
                <a:effectLst/>
                <a:latin typeface="Arial" panose="020B0604020202020204" pitchFamily="34" charset="0"/>
                <a:ea typeface="Calibri" panose="020F0502020204030204" pitchFamily="34" charset="0"/>
              </a:rPr>
              <a:t>Now we have:</a:t>
            </a:r>
            <a:endParaRPr lang="en-GB" sz="1100" dirty="0">
              <a:effectLst/>
              <a:latin typeface="Arial" panose="020B0604020202020204" pitchFamily="34" charset="0"/>
              <a:ea typeface="Calibri" panose="020F0502020204030204" pitchFamily="34" charset="0"/>
            </a:endParaRPr>
          </a:p>
          <a:p>
            <a:pPr marL="2286000" indent="-2286000">
              <a:lnSpc>
                <a:spcPct val="115000"/>
              </a:lnSpc>
              <a:spcAft>
                <a:spcPts val="1000"/>
              </a:spcAft>
            </a:pPr>
            <a:r>
              <a:rPr lang="en-GB" sz="1900" dirty="0">
                <a:effectLst/>
                <a:latin typeface="Arial" panose="020B0604020202020204" pitchFamily="34" charset="0"/>
                <a:ea typeface="Calibri" panose="020F0502020204030204" pitchFamily="34" charset="0"/>
              </a:rPr>
              <a:t> </a:t>
            </a:r>
            <a:endParaRPr lang="en-GB" sz="1100" dirty="0">
              <a:effectLst/>
              <a:latin typeface="Arial" panose="020B0604020202020204" pitchFamily="34" charset="0"/>
              <a:ea typeface="Calibri" panose="020F0502020204030204" pitchFamily="34" charset="0"/>
            </a:endParaRPr>
          </a:p>
          <a:p>
            <a:pPr marL="2286000" indent="-2286000">
              <a:lnSpc>
                <a:spcPct val="115000"/>
              </a:lnSpc>
              <a:spcAft>
                <a:spcPts val="1000"/>
              </a:spcAft>
            </a:pPr>
            <a:r>
              <a:rPr lang="en-GB" sz="1900" dirty="0">
                <a:effectLst/>
                <a:latin typeface="Arial" panose="020B0604020202020204" pitchFamily="34" charset="0"/>
                <a:ea typeface="Calibri" panose="020F0502020204030204" pitchFamily="34" charset="0"/>
              </a:rPr>
              <a:t>8cm: 2cm = 10cm	It’s the same strength because it’s the same ratio but we have double the amount of drink!</a:t>
            </a:r>
            <a:endParaRPr lang="en-GB" sz="1100" dirty="0">
              <a:effectLst/>
              <a:latin typeface="Arial" panose="020B0604020202020204" pitchFamily="34" charset="0"/>
              <a:ea typeface="Calibri" panose="020F0502020204030204" pitchFamily="34" charset="0"/>
            </a:endParaRPr>
          </a:p>
          <a:p>
            <a:pPr>
              <a:lnSpc>
                <a:spcPct val="115000"/>
              </a:lnSpc>
              <a:spcAft>
                <a:spcPts val="1000"/>
              </a:spcAft>
            </a:pPr>
            <a:r>
              <a:rPr lang="en-GB" sz="1100" dirty="0">
                <a:effectLst/>
                <a:latin typeface="Arial" panose="020B0604020202020204" pitchFamily="34" charset="0"/>
                <a:ea typeface="Calibri" panose="020F0502020204030204" pitchFamily="34" charset="0"/>
              </a:rPr>
              <a:t> </a:t>
            </a:r>
          </a:p>
        </p:txBody>
      </p:sp>
      <p:sp>
        <p:nvSpPr>
          <p:cNvPr id="17" name="Rectangle 16"/>
          <p:cNvSpPr/>
          <p:nvPr/>
        </p:nvSpPr>
        <p:spPr>
          <a:xfrm>
            <a:off x="8593008" y="8273008"/>
            <a:ext cx="4800600" cy="1211614"/>
          </a:xfrm>
          <a:prstGeom prst="rect">
            <a:avLst/>
          </a:prstGeom>
        </p:spPr>
        <p:txBody>
          <a:bodyPr>
            <a:spAutoFit/>
          </a:bodyPr>
          <a:lstStyle/>
          <a:p>
            <a:pPr>
              <a:lnSpc>
                <a:spcPct val="115000"/>
              </a:lnSpc>
              <a:spcAft>
                <a:spcPts val="1000"/>
              </a:spcAft>
            </a:pPr>
            <a:r>
              <a:rPr lang="en-GB" sz="2800" dirty="0">
                <a:latin typeface="Comic Sans MS" panose="030F0702030302020204" pitchFamily="66" charset="0"/>
                <a:ea typeface="Calibri" panose="020F0502020204030204" pitchFamily="34" charset="0"/>
              </a:rPr>
              <a:t> </a:t>
            </a:r>
            <a:endParaRPr lang="en-GB" sz="1400" dirty="0">
              <a:latin typeface="Arial" panose="020B0604020202020204" pitchFamily="34" charset="0"/>
              <a:ea typeface="Calibri" panose="020F0502020204030204" pitchFamily="34" charset="0"/>
            </a:endParaRPr>
          </a:p>
          <a:p>
            <a:pPr>
              <a:lnSpc>
                <a:spcPct val="115000"/>
              </a:lnSpc>
              <a:spcAft>
                <a:spcPts val="1000"/>
              </a:spcAft>
            </a:pPr>
            <a:r>
              <a:rPr lang="en-GB" sz="2800" dirty="0">
                <a:latin typeface="Comic Sans MS" panose="030F0702030302020204" pitchFamily="66" charset="0"/>
                <a:ea typeface="Calibri" panose="020F0502020204030204" pitchFamily="34" charset="0"/>
              </a:rPr>
              <a:t> </a:t>
            </a:r>
            <a:endParaRPr lang="en-GB" sz="1400" dirty="0">
              <a:effectLst/>
              <a:latin typeface="Arial" panose="020B0604020202020204" pitchFamily="34" charset="0"/>
              <a:ea typeface="Calibri" panose="020F0502020204030204" pitchFamily="34" charset="0"/>
            </a:endParaRPr>
          </a:p>
        </p:txBody>
      </p:sp>
      <p:pic>
        <p:nvPicPr>
          <p:cNvPr id="31" name="il_fi" descr="http://us.cdn2.123rf.com/168nwm/c_brignell/c_brignell1010/c_brignell101000244.jpg"/>
          <p:cNvPicPr/>
          <p:nvPr/>
        </p:nvPicPr>
        <p:blipFill>
          <a:blip r:embed="rId6" cstate="print">
            <a:extLst>
              <a:ext uri="{28A0092B-C50C-407E-A947-70E740481C1C}">
                <a14:useLocalDpi xmlns:a14="http://schemas.microsoft.com/office/drawing/2010/main" val="0"/>
              </a:ext>
            </a:extLst>
          </a:blip>
          <a:srcRect l="10573" t="14595" r="15066"/>
          <a:stretch>
            <a:fillRect/>
          </a:stretch>
        </p:blipFill>
        <p:spPr bwMode="auto">
          <a:xfrm>
            <a:off x="7852562" y="8090228"/>
            <a:ext cx="1046926" cy="2194132"/>
          </a:xfrm>
          <a:prstGeom prst="rect">
            <a:avLst/>
          </a:prstGeom>
          <a:noFill/>
          <a:ln w="9525">
            <a:noFill/>
            <a:miter lim="800000"/>
            <a:headEnd/>
            <a:tailEnd/>
          </a:ln>
        </p:spPr>
      </p:pic>
    </p:spTree>
    <p:extLst>
      <p:ext uri="{BB962C8B-B14F-4D97-AF65-F5344CB8AC3E}">
        <p14:creationId xmlns:p14="http://schemas.microsoft.com/office/powerpoint/2010/main" val="3769894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Awareness</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sp>
        <p:nvSpPr>
          <p:cNvPr id="11" name="Rectangle 16"/>
          <p:cNvSpPr>
            <a:spLocks noChangeArrowheads="1"/>
          </p:cNvSpPr>
          <p:nvPr/>
        </p:nvSpPr>
        <p:spPr bwMode="auto">
          <a:xfrm>
            <a:off x="1080477" y="3198260"/>
            <a:ext cx="960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r>
            <a:br>
              <a:rPr kumimoji="0" lang="en-GB" altLang="en-US"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b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3" name="Rectangle 2"/>
          <p:cNvSpPr/>
          <p:nvPr/>
        </p:nvSpPr>
        <p:spPr>
          <a:xfrm>
            <a:off x="900283" y="2872408"/>
            <a:ext cx="7800633" cy="8091831"/>
          </a:xfrm>
          <a:prstGeom prst="rect">
            <a:avLst/>
          </a:prstGeom>
        </p:spPr>
        <p:txBody>
          <a:bodyPr wrap="square">
            <a:spAutoFit/>
          </a:bodyPr>
          <a:lstStyle/>
          <a:p>
            <a:pPr>
              <a:lnSpc>
                <a:spcPct val="115000"/>
              </a:lnSpc>
              <a:spcAft>
                <a:spcPts val="1000"/>
              </a:spcAft>
            </a:pPr>
            <a:r>
              <a:rPr lang="en-GB" sz="2400" dirty="0">
                <a:latin typeface="Comic Sans MS" panose="030F0702030302020204" pitchFamily="66" charset="0"/>
                <a:ea typeface="Calibri" panose="020F0502020204030204" pitchFamily="34" charset="0"/>
              </a:rPr>
              <a:t>Investigate this idea by making drinks of squash in the following ratios. Remember, if it tastes too strong, don’t drink the whole thing! You don’t want a tummy ache!</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0"/>
              </a:spcAft>
              <a:buFont typeface="Symbol" panose="05050102010706020507" pitchFamily="18" charset="2"/>
              <a:buChar char=""/>
            </a:pPr>
            <a:r>
              <a:rPr lang="en-GB" sz="2400" dirty="0">
                <a:latin typeface="Comic Sans MS" panose="030F0702030302020204" pitchFamily="66" charset="0"/>
                <a:ea typeface="Calibri" panose="020F0502020204030204" pitchFamily="34" charset="0"/>
              </a:rPr>
              <a:t>The first drink will be 4cm up the cup, with a water to juice ratio of 1:1. </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0"/>
              </a:spcAft>
              <a:buFont typeface="Symbol" panose="05050102010706020507" pitchFamily="18" charset="2"/>
              <a:buChar char=""/>
            </a:pPr>
            <a:r>
              <a:rPr lang="en-GB" sz="2400" dirty="0">
                <a:latin typeface="Comic Sans MS" panose="030F0702030302020204" pitchFamily="66" charset="0"/>
                <a:ea typeface="Calibri" panose="020F0502020204030204" pitchFamily="34" charset="0"/>
              </a:rPr>
              <a:t>Now make a drink that is 5cm high in the cup, with a water to juice ratio of 4:1.</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0"/>
              </a:spcAft>
              <a:buFont typeface="Symbol" panose="05050102010706020507" pitchFamily="18" charset="2"/>
              <a:buChar char=""/>
            </a:pPr>
            <a:r>
              <a:rPr lang="en-GB" sz="2400" dirty="0">
                <a:latin typeface="Comic Sans MS" panose="030F0702030302020204" pitchFamily="66" charset="0"/>
                <a:ea typeface="Calibri" panose="020F0502020204030204" pitchFamily="34" charset="0"/>
              </a:rPr>
              <a:t>Next, make a drink that goes 6cm up your cup, with a water to juice ratio of 11:1.</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1000"/>
              </a:spcAft>
              <a:buFont typeface="Symbol" panose="05050102010706020507" pitchFamily="18" charset="2"/>
              <a:buChar char=""/>
            </a:pPr>
            <a:r>
              <a:rPr lang="en-GB" sz="2400" dirty="0">
                <a:latin typeface="Comic Sans MS" panose="030F0702030302020204" pitchFamily="66" charset="0"/>
                <a:ea typeface="Calibri" panose="020F0502020204030204" pitchFamily="34" charset="0"/>
              </a:rPr>
              <a:t>Finally, make a drink with a water to juice ratio of 7:3 that is 5cm high in your cup.</a:t>
            </a:r>
            <a:r>
              <a:rPr lang="en-GB" sz="2400" dirty="0">
                <a:solidFill>
                  <a:srgbClr val="0000FF"/>
                </a:solidFill>
                <a:latin typeface="Arial" panose="020B0604020202020204" pitchFamily="34" charset="0"/>
                <a:ea typeface="Calibri" panose="020F0502020204030204" pitchFamily="34" charset="0"/>
              </a:rPr>
              <a:t>  </a:t>
            </a:r>
            <a:endParaRPr lang="en-GB" sz="2400" dirty="0">
              <a:latin typeface="Arial" panose="020B0604020202020204" pitchFamily="34" charset="0"/>
              <a:ea typeface="Calibri" panose="020F0502020204030204" pitchFamily="34" charset="0"/>
            </a:endParaRPr>
          </a:p>
          <a:p>
            <a:pPr>
              <a:lnSpc>
                <a:spcPct val="115000"/>
              </a:lnSpc>
              <a:spcAft>
                <a:spcPts val="1000"/>
              </a:spcAft>
            </a:pPr>
            <a:r>
              <a:rPr lang="en-GB" sz="2400" dirty="0">
                <a:latin typeface="Comic Sans MS" panose="030F0702030302020204" pitchFamily="66" charset="0"/>
                <a:ea typeface="Calibri" panose="020F0502020204030204" pitchFamily="34" charset="0"/>
              </a:rPr>
              <a:t>For each squash ‘recipe’ answer these questions:</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0"/>
              </a:spcAft>
              <a:buFont typeface="+mj-lt"/>
              <a:buAutoNum type="arabicPeriod"/>
            </a:pPr>
            <a:r>
              <a:rPr lang="en-GB" sz="2400" dirty="0">
                <a:latin typeface="Comic Sans MS" panose="030F0702030302020204" pitchFamily="66" charset="0"/>
                <a:ea typeface="Calibri" panose="020F0502020204030204" pitchFamily="34" charset="0"/>
              </a:rPr>
              <a:t>How many centimetres of water do you need to pour out?</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0"/>
              </a:spcAft>
              <a:buFont typeface="+mj-lt"/>
              <a:buAutoNum type="arabicPeriod"/>
            </a:pPr>
            <a:r>
              <a:rPr lang="en-GB" sz="2400" dirty="0">
                <a:latin typeface="Comic Sans MS" panose="030F0702030302020204" pitchFamily="66" charset="0"/>
                <a:ea typeface="Calibri" panose="020F0502020204030204" pitchFamily="34" charset="0"/>
              </a:rPr>
              <a:t>How many centimetres of squash are needed?</a:t>
            </a:r>
            <a:endParaRPr lang="en-GB" sz="2400" dirty="0">
              <a:latin typeface="Arial" panose="020B0604020202020204" pitchFamily="34" charset="0"/>
              <a:ea typeface="Calibri" panose="020F0502020204030204" pitchFamily="34" charset="0"/>
            </a:endParaRPr>
          </a:p>
          <a:p>
            <a:pPr marL="342900" lvl="0" indent="-342900">
              <a:lnSpc>
                <a:spcPct val="115000"/>
              </a:lnSpc>
              <a:spcAft>
                <a:spcPts val="1000"/>
              </a:spcAft>
              <a:buFont typeface="+mj-lt"/>
              <a:buAutoNum type="arabicPeriod"/>
            </a:pPr>
            <a:r>
              <a:rPr lang="en-GB" sz="2400" dirty="0">
                <a:latin typeface="Comic Sans MS" panose="030F0702030302020204" pitchFamily="66" charset="0"/>
                <a:ea typeface="Calibri" panose="020F0502020204030204" pitchFamily="34" charset="0"/>
              </a:rPr>
              <a:t>Do you think your squash is too strong, too weak or just right?</a:t>
            </a:r>
            <a:endParaRPr lang="en-GB" sz="2400" dirty="0">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4255183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Collaboration</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7" name="TextBox 6"/>
          <p:cNvSpPr txBox="1"/>
          <p:nvPr/>
        </p:nvSpPr>
        <p:spPr>
          <a:xfrm>
            <a:off x="852133" y="2445982"/>
            <a:ext cx="7896934" cy="3170099"/>
          </a:xfrm>
          <a:prstGeom prst="rect">
            <a:avLst/>
          </a:prstGeom>
          <a:noFill/>
        </p:spPr>
        <p:txBody>
          <a:bodyPr wrap="square" rtlCol="0">
            <a:spAutoFit/>
          </a:bodyPr>
          <a:lstStyle/>
          <a:p>
            <a:r>
              <a:rPr lang="en-GB" dirty="0"/>
              <a:t>You might think of mathematics as a solitary pursuit, but in fact, many mathematical breakthroughs have been made by people working together to solve problems that they couldn't tackle alone. Good thinkers collaborate and communicate. To help you collaborate and talk about maths we have two  ‘chatter boxes’ for you to cut out and make and play with. </a:t>
            </a:r>
          </a:p>
          <a:p>
            <a:endParaRPr lang="en-GB" b="1" dirty="0"/>
          </a:p>
        </p:txBody>
      </p:sp>
      <p:pic>
        <p:nvPicPr>
          <p:cNvPr id="5" name="Picture 4"/>
          <p:cNvPicPr>
            <a:picLocks noChangeAspect="1"/>
          </p:cNvPicPr>
          <p:nvPr/>
        </p:nvPicPr>
        <p:blipFill>
          <a:blip r:embed="rId3"/>
          <a:stretch>
            <a:fillRect/>
          </a:stretch>
        </p:blipFill>
        <p:spPr>
          <a:xfrm>
            <a:off x="548657" y="5947212"/>
            <a:ext cx="2028556" cy="1648781"/>
          </a:xfrm>
          <a:prstGeom prst="rect">
            <a:avLst/>
          </a:prstGeom>
        </p:spPr>
      </p:pic>
      <p:pic>
        <p:nvPicPr>
          <p:cNvPr id="9" name="Picture 8"/>
          <p:cNvPicPr>
            <a:picLocks noChangeAspect="1"/>
          </p:cNvPicPr>
          <p:nvPr/>
        </p:nvPicPr>
        <p:blipFill>
          <a:blip r:embed="rId4"/>
          <a:stretch>
            <a:fillRect/>
          </a:stretch>
        </p:blipFill>
        <p:spPr>
          <a:xfrm>
            <a:off x="2587168" y="8299737"/>
            <a:ext cx="6422107" cy="3112252"/>
          </a:xfrm>
          <a:prstGeom prst="rect">
            <a:avLst/>
          </a:prstGeom>
        </p:spPr>
      </p:pic>
      <p:sp>
        <p:nvSpPr>
          <p:cNvPr id="10" name="TextBox 9"/>
          <p:cNvSpPr txBox="1"/>
          <p:nvPr/>
        </p:nvSpPr>
        <p:spPr>
          <a:xfrm>
            <a:off x="2979419" y="4633028"/>
            <a:ext cx="6029856" cy="3554819"/>
          </a:xfrm>
          <a:prstGeom prst="rect">
            <a:avLst/>
          </a:prstGeom>
          <a:noFill/>
        </p:spPr>
        <p:txBody>
          <a:bodyPr wrap="square" rtlCol="0">
            <a:spAutoFit/>
          </a:bodyPr>
          <a:lstStyle/>
          <a:p>
            <a:endParaRPr lang="en-GB" dirty="0"/>
          </a:p>
          <a:p>
            <a:r>
              <a:rPr lang="en-GB" u="sng" dirty="0"/>
              <a:t>To make your Chatter Box </a:t>
            </a:r>
          </a:p>
          <a:p>
            <a:r>
              <a:rPr lang="en-GB" dirty="0"/>
              <a:t>Cut out the chatterbox in Appendix 2 or 3. </a:t>
            </a:r>
          </a:p>
          <a:p>
            <a:r>
              <a:rPr lang="en-GB" dirty="0"/>
              <a:t>Make sure you start with the design facing down.</a:t>
            </a:r>
          </a:p>
          <a:p>
            <a:r>
              <a:rPr lang="en-GB" dirty="0"/>
              <a:t>Fold and unfold corner to corner first, to give a middle point. There are lots of YouTube clips available if you need some extra folding guidance! </a:t>
            </a:r>
          </a:p>
        </p:txBody>
      </p:sp>
    </p:spTree>
    <p:extLst>
      <p:ext uri="{BB962C8B-B14F-4D97-AF65-F5344CB8AC3E}">
        <p14:creationId xmlns:p14="http://schemas.microsoft.com/office/powerpoint/2010/main" val="1158196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Creativity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2562"/>
            <a:ext cx="2286005" cy="2286005"/>
          </a:xfrm>
          <a:prstGeom prst="rect">
            <a:avLst/>
          </a:prstGeom>
        </p:spPr>
      </p:pic>
      <p:sp>
        <p:nvSpPr>
          <p:cNvPr id="5" name="TextBox 4"/>
          <p:cNvSpPr txBox="1"/>
          <p:nvPr/>
        </p:nvSpPr>
        <p:spPr>
          <a:xfrm>
            <a:off x="984176" y="2504519"/>
            <a:ext cx="7704856" cy="4324261"/>
          </a:xfrm>
          <a:prstGeom prst="rect">
            <a:avLst/>
          </a:prstGeom>
          <a:noFill/>
        </p:spPr>
        <p:txBody>
          <a:bodyPr wrap="square" rtlCol="0">
            <a:spAutoFit/>
          </a:bodyPr>
          <a:lstStyle/>
          <a:p>
            <a:r>
              <a:rPr lang="en-US" dirty="0"/>
              <a:t>Can you create a tower using only newspaper and sellotape? </a:t>
            </a:r>
          </a:p>
          <a:p>
            <a:r>
              <a:rPr lang="en-US" dirty="0"/>
              <a:t>Your tower needs to stand up without support.</a:t>
            </a:r>
          </a:p>
          <a:p>
            <a:r>
              <a:rPr lang="en-US" dirty="0"/>
              <a:t>Measure to the highest point without holding it up.</a:t>
            </a:r>
          </a:p>
          <a:p>
            <a:r>
              <a:rPr lang="en-US" dirty="0"/>
              <a:t>Hint: Try using different techniques to strengthen your tower </a:t>
            </a:r>
            <a:r>
              <a:rPr lang="en-US" dirty="0" err="1"/>
              <a:t>eg</a:t>
            </a:r>
            <a:r>
              <a:rPr lang="en-US" dirty="0"/>
              <a:t> folding, rolling, making different shapes. </a:t>
            </a:r>
          </a:p>
          <a:p>
            <a:r>
              <a:rPr lang="en-US" dirty="0"/>
              <a:t>Be as creative as you like with the shape and design of your tower. </a:t>
            </a:r>
          </a:p>
          <a:p>
            <a:endParaRPr lang="en-US" dirty="0"/>
          </a:p>
          <a:p>
            <a:endParaRPr lang="en-US" dirty="0"/>
          </a:p>
          <a:p>
            <a:endParaRPr lang="en-GB" dirty="0"/>
          </a:p>
        </p:txBody>
      </p:sp>
      <p:pic>
        <p:nvPicPr>
          <p:cNvPr id="3" name="Picture 2">
            <a:extLst>
              <a:ext uri="{FF2B5EF4-FFF2-40B4-BE49-F238E27FC236}">
                <a16:creationId xmlns:a16="http://schemas.microsoft.com/office/drawing/2014/main" id="{CCD74C27-5B2B-4F95-BA92-5ADCBFB3E78E}"/>
              </a:ext>
            </a:extLst>
          </p:cNvPr>
          <p:cNvPicPr>
            <a:picLocks noChangeAspect="1"/>
          </p:cNvPicPr>
          <p:nvPr/>
        </p:nvPicPr>
        <p:blipFill>
          <a:blip r:embed="rId3"/>
          <a:stretch>
            <a:fillRect/>
          </a:stretch>
        </p:blipFill>
        <p:spPr>
          <a:xfrm>
            <a:off x="4836604" y="5752728"/>
            <a:ext cx="2919190" cy="4429999"/>
          </a:xfrm>
          <a:prstGeom prst="rect">
            <a:avLst/>
          </a:prstGeom>
        </p:spPr>
      </p:pic>
      <p:pic>
        <p:nvPicPr>
          <p:cNvPr id="6" name="Picture 5">
            <a:extLst>
              <a:ext uri="{FF2B5EF4-FFF2-40B4-BE49-F238E27FC236}">
                <a16:creationId xmlns:a16="http://schemas.microsoft.com/office/drawing/2014/main" id="{0AFB3FB0-AA9E-4D7C-B335-E95B5B685B00}"/>
              </a:ext>
            </a:extLst>
          </p:cNvPr>
          <p:cNvPicPr>
            <a:picLocks noChangeAspect="1"/>
          </p:cNvPicPr>
          <p:nvPr/>
        </p:nvPicPr>
        <p:blipFill>
          <a:blip r:embed="rId4"/>
          <a:stretch>
            <a:fillRect/>
          </a:stretch>
        </p:blipFill>
        <p:spPr>
          <a:xfrm>
            <a:off x="912168" y="5752728"/>
            <a:ext cx="3202925" cy="4270567"/>
          </a:xfrm>
          <a:prstGeom prst="rect">
            <a:avLst/>
          </a:prstGeom>
        </p:spPr>
      </p:pic>
      <p:sp>
        <p:nvSpPr>
          <p:cNvPr id="7" name="TextBox 6">
            <a:extLst>
              <a:ext uri="{FF2B5EF4-FFF2-40B4-BE49-F238E27FC236}">
                <a16:creationId xmlns:a16="http://schemas.microsoft.com/office/drawing/2014/main" id="{6414E412-EE2F-47E3-9BB2-2E8CEBD46BC4}"/>
              </a:ext>
            </a:extLst>
          </p:cNvPr>
          <p:cNvSpPr txBox="1"/>
          <p:nvPr/>
        </p:nvSpPr>
        <p:spPr>
          <a:xfrm>
            <a:off x="1308212" y="10577264"/>
            <a:ext cx="6984776" cy="1246495"/>
          </a:xfrm>
          <a:prstGeom prst="rect">
            <a:avLst/>
          </a:prstGeom>
          <a:noFill/>
        </p:spPr>
        <p:txBody>
          <a:bodyPr wrap="square" rtlCol="0">
            <a:spAutoFit/>
          </a:bodyPr>
          <a:lstStyle/>
          <a:p>
            <a:r>
              <a:rPr lang="en-US" dirty="0"/>
              <a:t>Extension: Can your structure hold a weight? Try building a tower which could support the weight of a book. Good luck!</a:t>
            </a:r>
            <a:endParaRPr lang="en-GB" dirty="0"/>
          </a:p>
        </p:txBody>
      </p:sp>
    </p:spTree>
    <p:extLst>
      <p:ext uri="{BB962C8B-B14F-4D97-AF65-F5344CB8AC3E}">
        <p14:creationId xmlns:p14="http://schemas.microsoft.com/office/powerpoint/2010/main" val="2171650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Independence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pic>
        <p:nvPicPr>
          <p:cNvPr id="3" name="Picture 2">
            <a:extLst>
              <a:ext uri="{FF2B5EF4-FFF2-40B4-BE49-F238E27FC236}">
                <a16:creationId xmlns:a16="http://schemas.microsoft.com/office/drawing/2014/main" id="{47139697-566C-4236-A4F0-D052AB940F3E}"/>
              </a:ext>
            </a:extLst>
          </p:cNvPr>
          <p:cNvPicPr>
            <a:picLocks noChangeAspect="1"/>
          </p:cNvPicPr>
          <p:nvPr/>
        </p:nvPicPr>
        <p:blipFill>
          <a:blip r:embed="rId3"/>
          <a:stretch>
            <a:fillRect/>
          </a:stretch>
        </p:blipFill>
        <p:spPr>
          <a:xfrm>
            <a:off x="3128961" y="1953533"/>
            <a:ext cx="3343275" cy="504825"/>
          </a:xfrm>
          <a:prstGeom prst="rect">
            <a:avLst/>
          </a:prstGeom>
        </p:spPr>
      </p:pic>
      <p:pic>
        <p:nvPicPr>
          <p:cNvPr id="6" name="Picture 5">
            <a:extLst>
              <a:ext uri="{FF2B5EF4-FFF2-40B4-BE49-F238E27FC236}">
                <a16:creationId xmlns:a16="http://schemas.microsoft.com/office/drawing/2014/main" id="{D3B30021-17E5-4365-9374-B170C7A84687}"/>
              </a:ext>
            </a:extLst>
          </p:cNvPr>
          <p:cNvPicPr>
            <a:picLocks noChangeAspect="1"/>
          </p:cNvPicPr>
          <p:nvPr/>
        </p:nvPicPr>
        <p:blipFill>
          <a:blip r:embed="rId4"/>
          <a:stretch>
            <a:fillRect/>
          </a:stretch>
        </p:blipFill>
        <p:spPr>
          <a:xfrm>
            <a:off x="606192" y="2734641"/>
            <a:ext cx="7867650" cy="590550"/>
          </a:xfrm>
          <a:prstGeom prst="rect">
            <a:avLst/>
          </a:prstGeom>
        </p:spPr>
      </p:pic>
      <p:pic>
        <p:nvPicPr>
          <p:cNvPr id="7" name="Picture 6">
            <a:extLst>
              <a:ext uri="{FF2B5EF4-FFF2-40B4-BE49-F238E27FC236}">
                <a16:creationId xmlns:a16="http://schemas.microsoft.com/office/drawing/2014/main" id="{93B0BEB1-A1B2-44BA-8F84-C1FB0DFE12EA}"/>
              </a:ext>
            </a:extLst>
          </p:cNvPr>
          <p:cNvPicPr>
            <a:picLocks noChangeAspect="1"/>
          </p:cNvPicPr>
          <p:nvPr/>
        </p:nvPicPr>
        <p:blipFill>
          <a:blip r:embed="rId5"/>
          <a:stretch>
            <a:fillRect/>
          </a:stretch>
        </p:blipFill>
        <p:spPr>
          <a:xfrm>
            <a:off x="606192" y="3422241"/>
            <a:ext cx="8248650" cy="619125"/>
          </a:xfrm>
          <a:prstGeom prst="rect">
            <a:avLst/>
          </a:prstGeom>
        </p:spPr>
      </p:pic>
      <p:pic>
        <p:nvPicPr>
          <p:cNvPr id="10" name="Picture 9">
            <a:extLst>
              <a:ext uri="{FF2B5EF4-FFF2-40B4-BE49-F238E27FC236}">
                <a16:creationId xmlns:a16="http://schemas.microsoft.com/office/drawing/2014/main" id="{ADBCF521-9F71-4AEF-8D8F-E008BC344226}"/>
              </a:ext>
            </a:extLst>
          </p:cNvPr>
          <p:cNvPicPr>
            <a:picLocks noChangeAspect="1"/>
          </p:cNvPicPr>
          <p:nvPr/>
        </p:nvPicPr>
        <p:blipFill rotWithShape="1">
          <a:blip r:embed="rId6"/>
          <a:srcRect r="49681" b="17590"/>
          <a:stretch/>
        </p:blipFill>
        <p:spPr>
          <a:xfrm>
            <a:off x="2730089" y="4226682"/>
            <a:ext cx="4141018" cy="3430241"/>
          </a:xfrm>
          <a:prstGeom prst="rect">
            <a:avLst/>
          </a:prstGeom>
        </p:spPr>
      </p:pic>
      <p:pic>
        <p:nvPicPr>
          <p:cNvPr id="11" name="Picture 10">
            <a:extLst>
              <a:ext uri="{FF2B5EF4-FFF2-40B4-BE49-F238E27FC236}">
                <a16:creationId xmlns:a16="http://schemas.microsoft.com/office/drawing/2014/main" id="{B1B3011E-DD40-447A-949F-9A65B9952AA3}"/>
              </a:ext>
            </a:extLst>
          </p:cNvPr>
          <p:cNvPicPr>
            <a:picLocks noChangeAspect="1"/>
          </p:cNvPicPr>
          <p:nvPr/>
        </p:nvPicPr>
        <p:blipFill>
          <a:blip r:embed="rId7"/>
          <a:stretch>
            <a:fillRect/>
          </a:stretch>
        </p:blipFill>
        <p:spPr>
          <a:xfrm>
            <a:off x="1604960" y="9226312"/>
            <a:ext cx="6391275" cy="1771650"/>
          </a:xfrm>
          <a:prstGeom prst="rect">
            <a:avLst/>
          </a:prstGeom>
        </p:spPr>
      </p:pic>
      <p:pic>
        <p:nvPicPr>
          <p:cNvPr id="12" name="Picture 11">
            <a:extLst>
              <a:ext uri="{FF2B5EF4-FFF2-40B4-BE49-F238E27FC236}">
                <a16:creationId xmlns:a16="http://schemas.microsoft.com/office/drawing/2014/main" id="{0B653273-2D7B-41C8-ABC6-B511ABACA28C}"/>
              </a:ext>
            </a:extLst>
          </p:cNvPr>
          <p:cNvPicPr>
            <a:picLocks noChangeAspect="1"/>
          </p:cNvPicPr>
          <p:nvPr/>
        </p:nvPicPr>
        <p:blipFill rotWithShape="1">
          <a:blip r:embed="rId6"/>
          <a:srcRect t="85126"/>
          <a:stretch/>
        </p:blipFill>
        <p:spPr>
          <a:xfrm>
            <a:off x="606192" y="8543833"/>
            <a:ext cx="8229600" cy="619125"/>
          </a:xfrm>
          <a:prstGeom prst="rect">
            <a:avLst/>
          </a:prstGeom>
        </p:spPr>
      </p:pic>
      <p:pic>
        <p:nvPicPr>
          <p:cNvPr id="13" name="Picture 12">
            <a:extLst>
              <a:ext uri="{FF2B5EF4-FFF2-40B4-BE49-F238E27FC236}">
                <a16:creationId xmlns:a16="http://schemas.microsoft.com/office/drawing/2014/main" id="{DD1FB3C8-7A47-4047-B5CD-01115EE4B281}"/>
              </a:ext>
            </a:extLst>
          </p:cNvPr>
          <p:cNvPicPr>
            <a:picLocks noChangeAspect="1"/>
          </p:cNvPicPr>
          <p:nvPr/>
        </p:nvPicPr>
        <p:blipFill>
          <a:blip r:embed="rId8"/>
          <a:stretch>
            <a:fillRect/>
          </a:stretch>
        </p:blipFill>
        <p:spPr>
          <a:xfrm>
            <a:off x="1321740" y="11297344"/>
            <a:ext cx="6817553" cy="377820"/>
          </a:xfrm>
          <a:prstGeom prst="rect">
            <a:avLst/>
          </a:prstGeom>
        </p:spPr>
      </p:pic>
    </p:spTree>
    <p:extLst>
      <p:ext uri="{BB962C8B-B14F-4D97-AF65-F5344CB8AC3E}">
        <p14:creationId xmlns:p14="http://schemas.microsoft.com/office/powerpoint/2010/main" val="937831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a:t>Appendix 1</a:t>
            </a:r>
            <a:br>
              <a:rPr lang="en-GB" sz="5400" u="sng" dirty="0"/>
            </a:br>
            <a:r>
              <a:rPr lang="en-GB" sz="5400" u="sng" dirty="0"/>
              <a:t>Resilience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5" y="306115"/>
            <a:ext cx="1678472" cy="1678472"/>
          </a:xfrm>
          <a:prstGeom prst="rect">
            <a:avLst/>
          </a:prstGeom>
        </p:spPr>
      </p:pic>
      <p:sp>
        <p:nvSpPr>
          <p:cNvPr id="5" name="TextBox 4"/>
          <p:cNvSpPr txBox="1"/>
          <p:nvPr/>
        </p:nvSpPr>
        <p:spPr>
          <a:xfrm>
            <a:off x="984176" y="2570486"/>
            <a:ext cx="7632848" cy="461665"/>
          </a:xfrm>
          <a:prstGeom prst="rect">
            <a:avLst/>
          </a:prstGeom>
          <a:noFill/>
        </p:spPr>
        <p:txBody>
          <a:bodyPr wrap="square" rtlCol="0">
            <a:spAutoFit/>
          </a:bodyPr>
          <a:lstStyle/>
          <a:p>
            <a:r>
              <a:rPr lang="en-US" sz="2400" dirty="0"/>
              <a:t>Print out this page if you would like circles to draw on. </a:t>
            </a:r>
            <a:endParaRPr lang="en-GB" sz="2400" dirty="0"/>
          </a:p>
        </p:txBody>
      </p:sp>
      <p:pic>
        <p:nvPicPr>
          <p:cNvPr id="3" name="Picture 2">
            <a:extLst>
              <a:ext uri="{FF2B5EF4-FFF2-40B4-BE49-F238E27FC236}">
                <a16:creationId xmlns:a16="http://schemas.microsoft.com/office/drawing/2014/main" id="{3BF3B9FD-10DD-4B5C-9D86-F8FDF53D1DD2}"/>
              </a:ext>
            </a:extLst>
          </p:cNvPr>
          <p:cNvPicPr>
            <a:picLocks noChangeAspect="1"/>
          </p:cNvPicPr>
          <p:nvPr/>
        </p:nvPicPr>
        <p:blipFill>
          <a:blip r:embed="rId3"/>
          <a:stretch>
            <a:fillRect/>
          </a:stretch>
        </p:blipFill>
        <p:spPr>
          <a:xfrm>
            <a:off x="984176" y="3249005"/>
            <a:ext cx="2448272" cy="2419264"/>
          </a:xfrm>
          <a:prstGeom prst="rect">
            <a:avLst/>
          </a:prstGeom>
        </p:spPr>
      </p:pic>
      <p:pic>
        <p:nvPicPr>
          <p:cNvPr id="7" name="Picture 6">
            <a:extLst>
              <a:ext uri="{FF2B5EF4-FFF2-40B4-BE49-F238E27FC236}">
                <a16:creationId xmlns:a16="http://schemas.microsoft.com/office/drawing/2014/main" id="{48A0B3F1-AF80-470B-BD00-40DFDEA1A5ED}"/>
              </a:ext>
            </a:extLst>
          </p:cNvPr>
          <p:cNvPicPr>
            <a:picLocks noChangeAspect="1"/>
          </p:cNvPicPr>
          <p:nvPr/>
        </p:nvPicPr>
        <p:blipFill>
          <a:blip r:embed="rId4"/>
          <a:stretch>
            <a:fillRect/>
          </a:stretch>
        </p:blipFill>
        <p:spPr>
          <a:xfrm>
            <a:off x="3690492" y="6112768"/>
            <a:ext cx="2450804" cy="2420322"/>
          </a:xfrm>
          <a:prstGeom prst="rect">
            <a:avLst/>
          </a:prstGeom>
        </p:spPr>
      </p:pic>
      <p:pic>
        <p:nvPicPr>
          <p:cNvPr id="8" name="Picture 7">
            <a:extLst>
              <a:ext uri="{FF2B5EF4-FFF2-40B4-BE49-F238E27FC236}">
                <a16:creationId xmlns:a16="http://schemas.microsoft.com/office/drawing/2014/main" id="{4AEFEB24-31F5-48A5-9C73-707785EFB3EC}"/>
              </a:ext>
            </a:extLst>
          </p:cNvPr>
          <p:cNvPicPr>
            <a:picLocks noChangeAspect="1"/>
          </p:cNvPicPr>
          <p:nvPr/>
        </p:nvPicPr>
        <p:blipFill>
          <a:blip r:embed="rId4"/>
          <a:stretch>
            <a:fillRect/>
          </a:stretch>
        </p:blipFill>
        <p:spPr>
          <a:xfrm>
            <a:off x="6408990" y="6184241"/>
            <a:ext cx="2450804" cy="2420322"/>
          </a:xfrm>
          <a:prstGeom prst="rect">
            <a:avLst/>
          </a:prstGeom>
        </p:spPr>
      </p:pic>
      <p:pic>
        <p:nvPicPr>
          <p:cNvPr id="12" name="Picture 11">
            <a:extLst>
              <a:ext uri="{FF2B5EF4-FFF2-40B4-BE49-F238E27FC236}">
                <a16:creationId xmlns:a16="http://schemas.microsoft.com/office/drawing/2014/main" id="{A9221A7F-C895-4747-A4ED-8C4545D305C0}"/>
              </a:ext>
            </a:extLst>
          </p:cNvPr>
          <p:cNvPicPr>
            <a:picLocks noChangeAspect="1"/>
          </p:cNvPicPr>
          <p:nvPr/>
        </p:nvPicPr>
        <p:blipFill>
          <a:blip r:embed="rId4"/>
          <a:stretch>
            <a:fillRect/>
          </a:stretch>
        </p:blipFill>
        <p:spPr>
          <a:xfrm>
            <a:off x="6201907" y="3178019"/>
            <a:ext cx="2450804" cy="2420322"/>
          </a:xfrm>
          <a:prstGeom prst="rect">
            <a:avLst/>
          </a:prstGeom>
        </p:spPr>
      </p:pic>
      <p:pic>
        <p:nvPicPr>
          <p:cNvPr id="13" name="Picture 12">
            <a:extLst>
              <a:ext uri="{FF2B5EF4-FFF2-40B4-BE49-F238E27FC236}">
                <a16:creationId xmlns:a16="http://schemas.microsoft.com/office/drawing/2014/main" id="{388E23FD-6C9B-4C4F-B148-0511658F3A3A}"/>
              </a:ext>
            </a:extLst>
          </p:cNvPr>
          <p:cNvPicPr>
            <a:picLocks noChangeAspect="1"/>
          </p:cNvPicPr>
          <p:nvPr/>
        </p:nvPicPr>
        <p:blipFill>
          <a:blip r:embed="rId4"/>
          <a:stretch>
            <a:fillRect/>
          </a:stretch>
        </p:blipFill>
        <p:spPr>
          <a:xfrm>
            <a:off x="3598703" y="3249005"/>
            <a:ext cx="2450804" cy="2420322"/>
          </a:xfrm>
          <a:prstGeom prst="rect">
            <a:avLst/>
          </a:prstGeom>
        </p:spPr>
      </p:pic>
      <p:pic>
        <p:nvPicPr>
          <p:cNvPr id="14" name="Picture 13">
            <a:extLst>
              <a:ext uri="{FF2B5EF4-FFF2-40B4-BE49-F238E27FC236}">
                <a16:creationId xmlns:a16="http://schemas.microsoft.com/office/drawing/2014/main" id="{A15685BB-FFE1-4519-AD08-E358C54640CC}"/>
              </a:ext>
            </a:extLst>
          </p:cNvPr>
          <p:cNvPicPr>
            <a:picLocks noChangeAspect="1"/>
          </p:cNvPicPr>
          <p:nvPr/>
        </p:nvPicPr>
        <p:blipFill>
          <a:blip r:embed="rId4"/>
          <a:stretch>
            <a:fillRect/>
          </a:stretch>
        </p:blipFill>
        <p:spPr>
          <a:xfrm>
            <a:off x="971994" y="6112768"/>
            <a:ext cx="2450804" cy="2420322"/>
          </a:xfrm>
          <a:prstGeom prst="rect">
            <a:avLst/>
          </a:prstGeom>
        </p:spPr>
      </p:pic>
      <p:pic>
        <p:nvPicPr>
          <p:cNvPr id="15" name="Picture 14">
            <a:extLst>
              <a:ext uri="{FF2B5EF4-FFF2-40B4-BE49-F238E27FC236}">
                <a16:creationId xmlns:a16="http://schemas.microsoft.com/office/drawing/2014/main" id="{2F5592C3-1088-4D65-BE73-D9B9E9A4A6B1}"/>
              </a:ext>
            </a:extLst>
          </p:cNvPr>
          <p:cNvPicPr>
            <a:picLocks noChangeAspect="1"/>
          </p:cNvPicPr>
          <p:nvPr/>
        </p:nvPicPr>
        <p:blipFill>
          <a:blip r:embed="rId4"/>
          <a:stretch>
            <a:fillRect/>
          </a:stretch>
        </p:blipFill>
        <p:spPr>
          <a:xfrm>
            <a:off x="987089" y="8765298"/>
            <a:ext cx="2450804" cy="2420322"/>
          </a:xfrm>
          <a:prstGeom prst="rect">
            <a:avLst/>
          </a:prstGeom>
        </p:spPr>
      </p:pic>
      <p:pic>
        <p:nvPicPr>
          <p:cNvPr id="16" name="Picture 15">
            <a:extLst>
              <a:ext uri="{FF2B5EF4-FFF2-40B4-BE49-F238E27FC236}">
                <a16:creationId xmlns:a16="http://schemas.microsoft.com/office/drawing/2014/main" id="{0C8E0C08-5823-4099-B343-4FE81F970663}"/>
              </a:ext>
            </a:extLst>
          </p:cNvPr>
          <p:cNvPicPr>
            <a:picLocks noChangeAspect="1"/>
          </p:cNvPicPr>
          <p:nvPr/>
        </p:nvPicPr>
        <p:blipFill>
          <a:blip r:embed="rId4"/>
          <a:stretch>
            <a:fillRect/>
          </a:stretch>
        </p:blipFill>
        <p:spPr>
          <a:xfrm>
            <a:off x="3762982" y="8678958"/>
            <a:ext cx="2450804" cy="2420322"/>
          </a:xfrm>
          <a:prstGeom prst="rect">
            <a:avLst/>
          </a:prstGeom>
        </p:spPr>
      </p:pic>
      <p:pic>
        <p:nvPicPr>
          <p:cNvPr id="17" name="Picture 16">
            <a:extLst>
              <a:ext uri="{FF2B5EF4-FFF2-40B4-BE49-F238E27FC236}">
                <a16:creationId xmlns:a16="http://schemas.microsoft.com/office/drawing/2014/main" id="{6CD953FB-47B6-4544-BBE9-7C4C84882983}"/>
              </a:ext>
            </a:extLst>
          </p:cNvPr>
          <p:cNvPicPr>
            <a:picLocks noChangeAspect="1"/>
          </p:cNvPicPr>
          <p:nvPr/>
        </p:nvPicPr>
        <p:blipFill>
          <a:blip r:embed="rId4"/>
          <a:stretch>
            <a:fillRect/>
          </a:stretch>
        </p:blipFill>
        <p:spPr>
          <a:xfrm>
            <a:off x="6463664" y="8751265"/>
            <a:ext cx="2450804" cy="2420322"/>
          </a:xfrm>
          <a:prstGeom prst="rect">
            <a:avLst/>
          </a:prstGeom>
        </p:spPr>
      </p:pic>
    </p:spTree>
    <p:extLst>
      <p:ext uri="{BB962C8B-B14F-4D97-AF65-F5344CB8AC3E}">
        <p14:creationId xmlns:p14="http://schemas.microsoft.com/office/powerpoint/2010/main" val="3932090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 y="212740"/>
            <a:ext cx="8641080" cy="865129"/>
          </a:xfrm>
        </p:spPr>
        <p:txBody>
          <a:bodyPr>
            <a:noAutofit/>
          </a:bodyPr>
          <a:lstStyle/>
          <a:p>
            <a:r>
              <a:rPr lang="en-GB" sz="5000" u="sng" dirty="0"/>
              <a:t> </a:t>
            </a:r>
            <a:r>
              <a:rPr lang="en-GB" sz="5000" dirty="0"/>
              <a:t> </a:t>
            </a:r>
            <a:r>
              <a:rPr lang="en-GB" sz="5000" u="sng" dirty="0"/>
              <a:t>Appendix 2 Collaboration</a:t>
            </a:r>
            <a:endParaRPr lang="en-GB" sz="5000" dirty="0"/>
          </a:p>
        </p:txBody>
      </p:sp>
      <p:pic>
        <p:nvPicPr>
          <p:cNvPr id="3" name="Picture 2"/>
          <p:cNvPicPr>
            <a:picLocks noChangeAspect="1"/>
          </p:cNvPicPr>
          <p:nvPr/>
        </p:nvPicPr>
        <p:blipFill>
          <a:blip r:embed="rId2"/>
          <a:stretch>
            <a:fillRect/>
          </a:stretch>
        </p:blipFill>
        <p:spPr>
          <a:xfrm>
            <a:off x="1237316" y="1377786"/>
            <a:ext cx="7126568" cy="7021958"/>
          </a:xfrm>
          <a:prstGeom prst="rect">
            <a:avLst/>
          </a:prstGeom>
        </p:spPr>
      </p:pic>
      <p:sp>
        <p:nvSpPr>
          <p:cNvPr id="4" name="TextBox 3"/>
          <p:cNvSpPr txBox="1"/>
          <p:nvPr/>
        </p:nvSpPr>
        <p:spPr>
          <a:xfrm>
            <a:off x="449877" y="8399744"/>
            <a:ext cx="8424996" cy="3323987"/>
          </a:xfrm>
          <a:prstGeom prst="rect">
            <a:avLst/>
          </a:prstGeom>
          <a:noFill/>
        </p:spPr>
        <p:txBody>
          <a:bodyPr wrap="square" rtlCol="0">
            <a:spAutoFit/>
          </a:bodyPr>
          <a:lstStyle/>
          <a:p>
            <a:r>
              <a:rPr lang="en-GB" sz="1400" b="1" dirty="0"/>
              <a:t>How to play?  </a:t>
            </a:r>
          </a:p>
          <a:p>
            <a:r>
              <a:rPr lang="en-GB" sz="1400" dirty="0"/>
              <a:t>Ask a partner (sibling or grown up) to choose one of the words displayed on the outside of the chatterbox, then spell out that word opening and closing the chatterbox as you say each letter. </a:t>
            </a:r>
          </a:p>
          <a:p>
            <a:r>
              <a:rPr lang="en-GB" sz="1400" dirty="0"/>
              <a:t>At the end of spelling this word, four of the inside numbers will be displayed. </a:t>
            </a:r>
          </a:p>
          <a:p>
            <a:r>
              <a:rPr lang="en-GB" sz="1400" dirty="0"/>
              <a:t>Ask your partner to choose one of the numbers, and count up to that number opening and closing the chatterbox again as you say each number. </a:t>
            </a:r>
          </a:p>
          <a:p>
            <a:r>
              <a:rPr lang="en-GB" sz="1400" dirty="0"/>
              <a:t>At the end of counting out the numbers, four of the inside numbers will be displayed again.</a:t>
            </a:r>
          </a:p>
          <a:p>
            <a:r>
              <a:rPr lang="en-GB" sz="1400" dirty="0"/>
              <a:t>Ask your partner to choose one of the numbers  and answer the question and then open up the chosen number flap. </a:t>
            </a:r>
          </a:p>
          <a:p>
            <a:r>
              <a:rPr lang="en-GB" sz="1400" dirty="0"/>
              <a:t>Read out the answer and see if they have got it right - then swap over and keep taking it in turns to play. </a:t>
            </a:r>
          </a:p>
          <a:p>
            <a:endParaRPr lang="en-GB" sz="1400" dirty="0"/>
          </a:p>
          <a:p>
            <a:r>
              <a:rPr lang="en-GB" sz="1400" b="1" dirty="0"/>
              <a:t>What Next? </a:t>
            </a:r>
            <a:r>
              <a:rPr lang="en-GB" sz="1400" dirty="0"/>
              <a:t>If you’ve had a go at our Maths Games Chatterbox, how about creating your own? You could use different activities, or skills specific to a sport that you enjoy. Or how about creating one that contains fun facts or jokes? You could theme it around food, countries or animals. You can use  just a blank piece of paper, it’s easier to make all the folds first and then create your design). We’d love to see some of your ideas !</a:t>
            </a:r>
          </a:p>
        </p:txBody>
      </p:sp>
      <p:pic>
        <p:nvPicPr>
          <p:cNvPr id="5" name="Picture 4">
            <a:extLst>
              <a:ext uri="{FF2B5EF4-FFF2-40B4-BE49-F238E27FC236}">
                <a16:creationId xmlns:a16="http://schemas.microsoft.com/office/drawing/2014/main" id="{FE04F3A4-6C5C-4B58-B597-9434AA26EB8B}"/>
              </a:ext>
            </a:extLst>
          </p:cNvPr>
          <p:cNvPicPr>
            <a:picLocks noChangeAspect="1"/>
          </p:cNvPicPr>
          <p:nvPr/>
        </p:nvPicPr>
        <p:blipFill>
          <a:blip r:embed="rId3"/>
          <a:stretch>
            <a:fillRect/>
          </a:stretch>
        </p:blipFill>
        <p:spPr>
          <a:xfrm>
            <a:off x="449877" y="182245"/>
            <a:ext cx="1126194" cy="1145282"/>
          </a:xfrm>
          <a:prstGeom prst="rect">
            <a:avLst/>
          </a:prstGeom>
        </p:spPr>
      </p:pic>
    </p:spTree>
    <p:extLst>
      <p:ext uri="{BB962C8B-B14F-4D97-AF65-F5344CB8AC3E}">
        <p14:creationId xmlns:p14="http://schemas.microsoft.com/office/powerpoint/2010/main" val="205845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59" y="208112"/>
            <a:ext cx="8641080" cy="2133600"/>
          </a:xfrm>
        </p:spPr>
        <p:txBody>
          <a:bodyPr>
            <a:normAutofit/>
          </a:bodyPr>
          <a:lstStyle/>
          <a:p>
            <a:r>
              <a:rPr lang="en-GB" sz="5000" u="sng" dirty="0"/>
              <a:t>Appendix 3</a:t>
            </a:r>
            <a:br>
              <a:rPr lang="en-GB" sz="5000" u="sng" dirty="0"/>
            </a:br>
            <a:r>
              <a:rPr lang="en-GB" sz="5000" u="sng" dirty="0"/>
              <a:t>Collaboration</a:t>
            </a:r>
            <a:endParaRPr lang="en-GB" sz="5000" dirty="0"/>
          </a:p>
        </p:txBody>
      </p:sp>
      <p:pic>
        <p:nvPicPr>
          <p:cNvPr id="3" name="Picture 2"/>
          <p:cNvPicPr>
            <a:picLocks noChangeAspect="1"/>
          </p:cNvPicPr>
          <p:nvPr/>
        </p:nvPicPr>
        <p:blipFill>
          <a:blip r:embed="rId2"/>
          <a:stretch>
            <a:fillRect/>
          </a:stretch>
        </p:blipFill>
        <p:spPr>
          <a:xfrm>
            <a:off x="855092" y="2855807"/>
            <a:ext cx="7891013" cy="7833097"/>
          </a:xfrm>
          <a:prstGeom prst="rect">
            <a:avLst/>
          </a:prstGeom>
        </p:spPr>
      </p:pic>
      <p:pic>
        <p:nvPicPr>
          <p:cNvPr id="4" name="Picture 3">
            <a:extLst>
              <a:ext uri="{FF2B5EF4-FFF2-40B4-BE49-F238E27FC236}">
                <a16:creationId xmlns:a16="http://schemas.microsoft.com/office/drawing/2014/main" id="{89C6830C-2A92-46AB-8645-3EFD64A4C903}"/>
              </a:ext>
            </a:extLst>
          </p:cNvPr>
          <p:cNvPicPr>
            <a:picLocks noChangeAspect="1"/>
          </p:cNvPicPr>
          <p:nvPr/>
        </p:nvPicPr>
        <p:blipFill>
          <a:blip r:embed="rId3"/>
          <a:stretch>
            <a:fillRect/>
          </a:stretch>
        </p:blipFill>
        <p:spPr>
          <a:xfrm>
            <a:off x="838828" y="722207"/>
            <a:ext cx="1138566" cy="1157864"/>
          </a:xfrm>
          <a:prstGeom prst="rect">
            <a:avLst/>
          </a:prstGeom>
        </p:spPr>
      </p:pic>
    </p:spTree>
    <p:extLst>
      <p:ext uri="{BB962C8B-B14F-4D97-AF65-F5344CB8AC3E}">
        <p14:creationId xmlns:p14="http://schemas.microsoft.com/office/powerpoint/2010/main" val="3346971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1285</TotalTime>
  <Words>1013</Words>
  <Application>Microsoft Office PowerPoint</Application>
  <PresentationFormat>A3 Paper (297x420 mm)</PresentationFormat>
  <Paragraphs>92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Symbol</vt:lpstr>
      <vt:lpstr>Office Theme</vt:lpstr>
      <vt:lpstr>Year 6 to 7 Transition Project   Maths </vt:lpstr>
      <vt:lpstr>PowerPoint Presentation</vt:lpstr>
      <vt:lpstr>Resilience</vt:lpstr>
      <vt:lpstr>Empathy</vt:lpstr>
      <vt:lpstr>Awareness</vt:lpstr>
      <vt:lpstr>Awareness</vt:lpstr>
      <vt:lpstr>Collaboration</vt:lpstr>
      <vt:lpstr>Creativity</vt:lpstr>
      <vt:lpstr>Independence</vt:lpstr>
      <vt:lpstr>Appendix 1 Resilience</vt:lpstr>
      <vt:lpstr>  Appendix 2 Collaboration</vt:lpstr>
      <vt:lpstr>Appendix 3 Collaboration</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Mac</dc:creator>
  <cp:lastModifiedBy>Abigail Cartwright</cp:lastModifiedBy>
  <cp:revision>31</cp:revision>
  <dcterms:created xsi:type="dcterms:W3CDTF">2014-09-22T20:40:35Z</dcterms:created>
  <dcterms:modified xsi:type="dcterms:W3CDTF">2020-06-11T12:59:26Z</dcterms:modified>
</cp:coreProperties>
</file>