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98" r:id="rId2"/>
    <p:sldId id="320" r:id="rId3"/>
    <p:sldId id="328" r:id="rId4"/>
    <p:sldId id="303" r:id="rId5"/>
    <p:sldId id="330" r:id="rId6"/>
    <p:sldId id="322" r:id="rId7"/>
    <p:sldId id="324" r:id="rId8"/>
    <p:sldId id="327" r:id="rId9"/>
    <p:sldId id="30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44F2"/>
    <a:srgbClr val="FF33CC"/>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68" autoAdjust="0"/>
    <p:restoredTop sz="88296" autoAdjust="0"/>
  </p:normalViewPr>
  <p:slideViewPr>
    <p:cSldViewPr snapToGrid="0">
      <p:cViewPr varScale="1">
        <p:scale>
          <a:sx n="97" d="100"/>
          <a:sy n="97" d="100"/>
        </p:scale>
        <p:origin x="13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B08074-1A82-4276-BC9C-9F1654D2C295}" type="datetimeFigureOut">
              <a:rPr lang="en-GB" smtClean="0"/>
              <a:t>08/01/2024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0323D7-8D74-402A-B74C-D1093F83EA20}" type="slidenum">
              <a:rPr lang="en-GB" smtClean="0"/>
              <a:t>‹#›</a:t>
            </a:fld>
            <a:endParaRPr lang="en-GB"/>
          </a:p>
        </p:txBody>
      </p:sp>
    </p:spTree>
    <p:extLst>
      <p:ext uri="{BB962C8B-B14F-4D97-AF65-F5344CB8AC3E}">
        <p14:creationId xmlns:p14="http://schemas.microsoft.com/office/powerpoint/2010/main" val="3703855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0C9BEC-E11D-4BAB-B95E-6E8FA7997FA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47768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B70323D7-8D74-402A-B74C-D1093F83EA20}" type="slidenum">
              <a:rPr lang="en-GB" smtClean="0"/>
              <a:t>2</a:t>
            </a:fld>
            <a:endParaRPr lang="en-GB"/>
          </a:p>
        </p:txBody>
      </p:sp>
    </p:spTree>
    <p:extLst>
      <p:ext uri="{BB962C8B-B14F-4D97-AF65-F5344CB8AC3E}">
        <p14:creationId xmlns:p14="http://schemas.microsoft.com/office/powerpoint/2010/main" val="1222705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u="none" dirty="0"/>
          </a:p>
          <a:p>
            <a:endParaRPr lang="en-GB" dirty="0"/>
          </a:p>
        </p:txBody>
      </p:sp>
      <p:sp>
        <p:nvSpPr>
          <p:cNvPr id="4" name="Slide Number Placeholder 3"/>
          <p:cNvSpPr>
            <a:spLocks noGrp="1"/>
          </p:cNvSpPr>
          <p:nvPr>
            <p:ph type="sldNum" sz="quarter" idx="5"/>
          </p:nvPr>
        </p:nvSpPr>
        <p:spPr/>
        <p:txBody>
          <a:bodyPr/>
          <a:lstStyle/>
          <a:p>
            <a:fld id="{B70323D7-8D74-402A-B74C-D1093F83EA20}" type="slidenum">
              <a:rPr lang="en-GB" smtClean="0"/>
              <a:t>4</a:t>
            </a:fld>
            <a:endParaRPr lang="en-GB"/>
          </a:p>
        </p:txBody>
      </p:sp>
    </p:spTree>
    <p:extLst>
      <p:ext uri="{BB962C8B-B14F-4D97-AF65-F5344CB8AC3E}">
        <p14:creationId xmlns:p14="http://schemas.microsoft.com/office/powerpoint/2010/main" val="308350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u="none" dirty="0"/>
          </a:p>
        </p:txBody>
      </p:sp>
      <p:sp>
        <p:nvSpPr>
          <p:cNvPr id="4" name="Slide Number Placeholder 3"/>
          <p:cNvSpPr>
            <a:spLocks noGrp="1"/>
          </p:cNvSpPr>
          <p:nvPr>
            <p:ph type="sldNum" sz="quarter" idx="5"/>
          </p:nvPr>
        </p:nvSpPr>
        <p:spPr/>
        <p:txBody>
          <a:bodyPr/>
          <a:lstStyle/>
          <a:p>
            <a:fld id="{B70323D7-8D74-402A-B74C-D1093F83EA20}" type="slidenum">
              <a:rPr lang="en-GB" smtClean="0"/>
              <a:t>6</a:t>
            </a:fld>
            <a:endParaRPr lang="en-GB"/>
          </a:p>
        </p:txBody>
      </p:sp>
    </p:spTree>
    <p:extLst>
      <p:ext uri="{BB962C8B-B14F-4D97-AF65-F5344CB8AC3E}">
        <p14:creationId xmlns:p14="http://schemas.microsoft.com/office/powerpoint/2010/main" val="103669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a:p>
            <a:endParaRPr lang="en-GB" u="none" dirty="0"/>
          </a:p>
        </p:txBody>
      </p:sp>
      <p:sp>
        <p:nvSpPr>
          <p:cNvPr id="4" name="Slide Number Placeholder 3"/>
          <p:cNvSpPr>
            <a:spLocks noGrp="1"/>
          </p:cNvSpPr>
          <p:nvPr>
            <p:ph type="sldNum" sz="quarter" idx="5"/>
          </p:nvPr>
        </p:nvSpPr>
        <p:spPr/>
        <p:txBody>
          <a:bodyPr/>
          <a:lstStyle/>
          <a:p>
            <a:fld id="{B70323D7-8D74-402A-B74C-D1093F83EA20}" type="slidenum">
              <a:rPr lang="en-GB" smtClean="0"/>
              <a:t>7</a:t>
            </a:fld>
            <a:endParaRPr lang="en-GB"/>
          </a:p>
        </p:txBody>
      </p:sp>
    </p:spTree>
    <p:extLst>
      <p:ext uri="{BB962C8B-B14F-4D97-AF65-F5344CB8AC3E}">
        <p14:creationId xmlns:p14="http://schemas.microsoft.com/office/powerpoint/2010/main" val="2357810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a:p>
            <a:endParaRPr lang="en-GB" u="none" dirty="0"/>
          </a:p>
        </p:txBody>
      </p:sp>
      <p:sp>
        <p:nvSpPr>
          <p:cNvPr id="4" name="Slide Number Placeholder 3"/>
          <p:cNvSpPr>
            <a:spLocks noGrp="1"/>
          </p:cNvSpPr>
          <p:nvPr>
            <p:ph type="sldNum" sz="quarter" idx="5"/>
          </p:nvPr>
        </p:nvSpPr>
        <p:spPr/>
        <p:txBody>
          <a:bodyPr/>
          <a:lstStyle/>
          <a:p>
            <a:fld id="{B70323D7-8D74-402A-B74C-D1093F83EA20}" type="slidenum">
              <a:rPr lang="en-GB" smtClean="0"/>
              <a:t>8</a:t>
            </a:fld>
            <a:endParaRPr lang="en-GB"/>
          </a:p>
        </p:txBody>
      </p:sp>
    </p:spTree>
    <p:extLst>
      <p:ext uri="{BB962C8B-B14F-4D97-AF65-F5344CB8AC3E}">
        <p14:creationId xmlns:p14="http://schemas.microsoft.com/office/powerpoint/2010/main" val="935366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D50BB-9938-4958-ACF3-3DD2ABEF2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516EB9-FCA2-4438-98EB-59BE04AC3C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B2E6272-A3CC-4AB9-9DA2-ECC998FE54B1}"/>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4F88AE44-FE61-4949-B1D7-A22F6E76B6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4CB759-A80B-402B-9592-4DC3995DFE11}"/>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117582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AC33A-2654-4D07-8A0D-3AD1FFCB6F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E02DC0-D5BD-4CC7-B833-BA3BFEAE8FD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975888-B93F-49F5-8A69-2C00511DC9AE}"/>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FA7BE509-A786-48DC-80FA-1E4C2B9047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6E1B51-C837-4A22-AB12-21055F3B13AC}"/>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4048988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CF338-3078-4A19-8CA0-6B0B198A7A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4F470FE-8982-4EAD-B101-C8FF16FC1A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7BC20C1-5F2B-4528-B4B1-9BB42FB0876A}"/>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9102CABF-69AD-4BD8-9C18-072D2B195C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790493-36B0-437C-B153-F2A2F518655F}"/>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3652651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0FBFF-7BBC-41C5-8661-45E62004E6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CE8B72-5509-40C1-8606-6947F1D9096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45C56CA-B1E9-4D5F-8868-CCFDACDF457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849D1AD-EA99-4EF3-86D7-70C6C4A6F828}"/>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6" name="Footer Placeholder 5">
            <a:extLst>
              <a:ext uri="{FF2B5EF4-FFF2-40B4-BE49-F238E27FC236}">
                <a16:creationId xmlns:a16="http://schemas.microsoft.com/office/drawing/2014/main" id="{FFB91B4A-ABE3-4699-A315-B167F00B2B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B2D8AD-27CD-4010-B9D8-6F0F43406EC7}"/>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1838587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AF9F7-E92E-4E1A-8DC4-48F5C1F20A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2AEF68B-713B-4003-A138-4D24B46AAD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369BFC5-1A68-49EA-89A3-08D24A4DE0E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A97A59A-FDB8-44C7-8974-161CFC1713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1CDA72C-1FDF-4D3C-A016-7D19679C2D8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A5626F-4DA9-416A-A68F-43036AE8BCA3}"/>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8" name="Footer Placeholder 7">
            <a:extLst>
              <a:ext uri="{FF2B5EF4-FFF2-40B4-BE49-F238E27FC236}">
                <a16:creationId xmlns:a16="http://schemas.microsoft.com/office/drawing/2014/main" id="{6211EC45-70C7-410E-A0DC-F2EE40E2A80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E26EFEA-73C3-40B8-98BF-A1F39CB75D00}"/>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1483604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1A396-8030-411E-B560-3725009274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A65C3D-E601-42E7-A71B-32B852BF516D}"/>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4" name="Footer Placeholder 3">
            <a:extLst>
              <a:ext uri="{FF2B5EF4-FFF2-40B4-BE49-F238E27FC236}">
                <a16:creationId xmlns:a16="http://schemas.microsoft.com/office/drawing/2014/main" id="{4DA3299D-F48C-4182-9944-50CF9B8773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DD54F88-0784-4E29-B071-93D330224142}"/>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150175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41578B-DFDA-49E9-84CE-5FF8DDFB4EF4}"/>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3" name="Footer Placeholder 2">
            <a:extLst>
              <a:ext uri="{FF2B5EF4-FFF2-40B4-BE49-F238E27FC236}">
                <a16:creationId xmlns:a16="http://schemas.microsoft.com/office/drawing/2014/main" id="{8146302E-26F7-417E-A9EB-1C83730181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A8D2BA-2385-47F1-8E89-D816CBEB37DE}"/>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63095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2121A-C2DC-40FB-A647-4AD8566EBC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C4B9E0-A19A-4870-BA1D-3298D950C8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33C0EB8-FC1F-471A-97D7-BB2D60B1C3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223B42-A846-43BD-9AAD-2E24A88EDDEA}"/>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6" name="Footer Placeholder 5">
            <a:extLst>
              <a:ext uri="{FF2B5EF4-FFF2-40B4-BE49-F238E27FC236}">
                <a16:creationId xmlns:a16="http://schemas.microsoft.com/office/drawing/2014/main" id="{24C45026-FE01-483C-9BDF-62CB7AE8E6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81998-B493-4BC6-B8DD-EF346FDA6FD7}"/>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3728830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27322-13AA-4250-BE18-3575A73873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C46482-68B4-4ACC-8F7D-379C48F7C6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ECCC9E-715A-4C22-B3EF-F0A8DD2B44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88B1558-510D-4EFA-8C56-24A52B08D828}"/>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6" name="Footer Placeholder 5">
            <a:extLst>
              <a:ext uri="{FF2B5EF4-FFF2-40B4-BE49-F238E27FC236}">
                <a16:creationId xmlns:a16="http://schemas.microsoft.com/office/drawing/2014/main" id="{BCD9A235-6CBB-4649-B31D-C424D923FC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D08BC1-1919-452C-B007-0A8930D7665B}"/>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230596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FB2F1-A7BE-443C-90A4-300D3C2168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374585-CCD9-44C0-A8BA-517E69A86B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265184-EFAC-4E7C-97CA-FC4B7645B95A}"/>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B5153A81-B338-4EF9-ACBC-A371BA56F6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D2925E-548A-4E9E-A5A7-EA7C190A1CF8}"/>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1502238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5DE64-4CD1-4A85-BECD-A1E696A98E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CD0C31-E0B3-40D4-A55A-290A153039E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9F7440-525A-4874-96D9-33C40953FD77}"/>
              </a:ext>
            </a:extLst>
          </p:cNvPr>
          <p:cNvSpPr>
            <a:spLocks noGrp="1"/>
          </p:cNvSpPr>
          <p:nvPr>
            <p:ph type="dt" sz="half" idx="10"/>
          </p:nvPr>
        </p:nvSpPr>
        <p:spPr/>
        <p:txBody>
          <a:body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F0C492D6-A6D8-4B81-8A5B-9ED63941FB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060AAB-3EDE-407E-A6D6-B7ADB29AD7A1}"/>
              </a:ext>
            </a:extLst>
          </p:cNvPr>
          <p:cNvSpPr>
            <a:spLocks noGrp="1"/>
          </p:cNvSpPr>
          <p:nvPr>
            <p:ph type="sldNum" sz="quarter" idx="12"/>
          </p:nvPr>
        </p:nvSpPr>
        <p:spPr/>
        <p:txBody>
          <a:bodyPr/>
          <a:lstStyle/>
          <a:p>
            <a:fld id="{0C863989-3DD5-4214-8B0C-41B3BA205069}" type="slidenum">
              <a:rPr lang="en-GB" smtClean="0"/>
              <a:t>‹#›</a:t>
            </a:fld>
            <a:endParaRPr lang="en-GB"/>
          </a:p>
        </p:txBody>
      </p:sp>
    </p:spTree>
    <p:extLst>
      <p:ext uri="{BB962C8B-B14F-4D97-AF65-F5344CB8AC3E}">
        <p14:creationId xmlns:p14="http://schemas.microsoft.com/office/powerpoint/2010/main" val="2683046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0CAD87-838B-431F-BB35-C0BE08769C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A0FF46-F789-4FCE-892E-85B26741F4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B1C365-4681-469A-AF8F-558DFE0627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73ECAF-29A6-42B4-B150-38BE3D615D6D}" type="datetimeFigureOut">
              <a:rPr lang="en-GB" smtClean="0"/>
              <a:t>08/01/2024</a:t>
            </a:fld>
            <a:endParaRPr lang="en-GB"/>
          </a:p>
        </p:txBody>
      </p:sp>
      <p:sp>
        <p:nvSpPr>
          <p:cNvPr id="5" name="Footer Placeholder 4">
            <a:extLst>
              <a:ext uri="{FF2B5EF4-FFF2-40B4-BE49-F238E27FC236}">
                <a16:creationId xmlns:a16="http://schemas.microsoft.com/office/drawing/2014/main" id="{469E746A-2CA8-4751-BEDA-F934CDBD9E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E250C18-BC05-4284-9EE1-60C7C942DD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863989-3DD5-4214-8B0C-41B3BA205069}" type="slidenum">
              <a:rPr lang="en-GB" smtClean="0"/>
              <a:t>‹#›</a:t>
            </a:fld>
            <a:endParaRPr lang="en-GB"/>
          </a:p>
        </p:txBody>
      </p:sp>
    </p:spTree>
    <p:extLst>
      <p:ext uri="{BB962C8B-B14F-4D97-AF65-F5344CB8AC3E}">
        <p14:creationId xmlns:p14="http://schemas.microsoft.com/office/powerpoint/2010/main" val="2985800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unifrog.org/student/know-how/favourites/how-to-write-a-winning-cover-letter" TargetMode="External"/><Relationship Id="rId5" Type="http://schemas.openxmlformats.org/officeDocument/2006/relationships/image" Target="../media/image5.png"/><Relationship Id="rId4" Type="http://schemas.openxmlformats.org/officeDocument/2006/relationships/hyperlink" Target="https://www.unifrog.org/student/know-how/favourites/how-to-ace-your-cv"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357BF6-7D89-4079-8F91-FB58423D18EB}"/>
              </a:ext>
            </a:extLst>
          </p:cNvPr>
          <p:cNvSpPr txBox="1"/>
          <p:nvPr/>
        </p:nvSpPr>
        <p:spPr>
          <a:xfrm>
            <a:off x="1631576" y="3155576"/>
            <a:ext cx="8928848" cy="1815882"/>
          </a:xfrm>
          <a:prstGeom prst="rect">
            <a:avLst/>
          </a:prstGeom>
          <a:noFill/>
        </p:spPr>
        <p:txBody>
          <a:bodyPr wrap="square" rtlCol="0">
            <a:spAutoFit/>
          </a:bodyPr>
          <a:lstStyle/>
          <a:p>
            <a:r>
              <a:rPr lang="en-GB" sz="5600">
                <a:solidFill>
                  <a:schemeClr val="bg1"/>
                </a:solidFill>
                <a:latin typeface="Open Sans" panose="020B0606030504020204"/>
              </a:rPr>
              <a:t>Work Experience 2024:</a:t>
            </a:r>
            <a:endParaRPr lang="en-GB" sz="5600" dirty="0">
              <a:solidFill>
                <a:schemeClr val="bg1"/>
              </a:solidFill>
              <a:latin typeface="Open Sans" panose="020B0606030504020204"/>
            </a:endParaRPr>
          </a:p>
          <a:p>
            <a:r>
              <a:rPr lang="en-GB" sz="5600" dirty="0">
                <a:solidFill>
                  <a:schemeClr val="bg1"/>
                </a:solidFill>
                <a:latin typeface="Open Sans" panose="020B0606030504020204"/>
              </a:rPr>
              <a:t>CVs &amp; Covering Letters</a:t>
            </a:r>
          </a:p>
        </p:txBody>
      </p:sp>
    </p:spTree>
    <p:extLst>
      <p:ext uri="{BB962C8B-B14F-4D97-AF65-F5344CB8AC3E}">
        <p14:creationId xmlns:p14="http://schemas.microsoft.com/office/powerpoint/2010/main" val="1611386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03DC7F0-F733-4AA8-B5E1-895F12DEDE81}"/>
              </a:ext>
            </a:extLst>
          </p:cNvPr>
          <p:cNvSpPr txBox="1"/>
          <p:nvPr/>
        </p:nvSpPr>
        <p:spPr>
          <a:xfrm>
            <a:off x="328535" y="380549"/>
            <a:ext cx="11743765" cy="646331"/>
          </a:xfrm>
          <a:prstGeom prst="rect">
            <a:avLst/>
          </a:prstGeom>
          <a:noFill/>
        </p:spPr>
        <p:txBody>
          <a:bodyPr wrap="square" rtlCol="0">
            <a:spAutoFit/>
          </a:bodyPr>
          <a:lstStyle/>
          <a:p>
            <a:r>
              <a:rPr lang="en-GB" sz="3600" b="1" dirty="0">
                <a:latin typeface="Century Gothic" panose="020B0502020202020204" pitchFamily="34" charset="0"/>
              </a:rPr>
              <a:t>What is a CV? </a:t>
            </a:r>
          </a:p>
        </p:txBody>
      </p:sp>
      <p:sp>
        <p:nvSpPr>
          <p:cNvPr id="7" name="TextBox 6">
            <a:extLst>
              <a:ext uri="{FF2B5EF4-FFF2-40B4-BE49-F238E27FC236}">
                <a16:creationId xmlns:a16="http://schemas.microsoft.com/office/drawing/2014/main" id="{3E484326-79ED-4576-9696-E307568EB5AD}"/>
              </a:ext>
            </a:extLst>
          </p:cNvPr>
          <p:cNvSpPr txBox="1"/>
          <p:nvPr/>
        </p:nvSpPr>
        <p:spPr>
          <a:xfrm>
            <a:off x="105719" y="1768395"/>
            <a:ext cx="11743765" cy="4645887"/>
          </a:xfrm>
          <a:prstGeom prst="rect">
            <a:avLst/>
          </a:prstGeom>
          <a:noFill/>
        </p:spPr>
        <p:txBody>
          <a:bodyPr wrap="square" rtlCol="0">
            <a:spAutoFit/>
          </a:bodyPr>
          <a:lstStyle/>
          <a:p>
            <a:pPr>
              <a:lnSpc>
                <a:spcPct val="150000"/>
              </a:lnSpc>
            </a:pPr>
            <a:r>
              <a:rPr lang="en-GB" sz="1400" dirty="0">
                <a:latin typeface="Century Gothic" panose="020B0502020202020204" pitchFamily="34" charset="0"/>
                <a:ea typeface="Open Sans" panose="020B0606030504020204" pitchFamily="34" charset="0"/>
                <a:cs typeface="Open Sans" panose="020B0606030504020204" pitchFamily="34" charset="0"/>
              </a:rPr>
              <a:t>A CV is a succinct collection all of your achievements and important information for employers.   It will include contact information, skills, work experience, education, and other achievements – so it’s important to write and organise your CV clearly. You are making a first impression as a professional, so your CV needs to set you apart from other applicants. A spelling error could be enough for your CV to be put on the ‘no’ pile!</a:t>
            </a: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400" b="1" dirty="0">
                <a:latin typeface="Century Gothic" panose="020B0502020202020204" pitchFamily="34" charset="0"/>
                <a:ea typeface="Open Sans" panose="020B0606030504020204" pitchFamily="34" charset="0"/>
                <a:cs typeface="Open Sans" panose="020B0606030504020204" pitchFamily="34" charset="0"/>
              </a:rPr>
              <a:t>Why is a CV important?</a:t>
            </a:r>
          </a:p>
          <a:p>
            <a:pPr marL="285750" indent="-285750">
              <a:lnSpc>
                <a:spcPct val="150000"/>
              </a:lnSpc>
              <a:buFont typeface="Arial" panose="020B0604020202020204" pitchFamily="34" charset="0"/>
              <a:buChar char="•"/>
            </a:pPr>
            <a:r>
              <a:rPr lang="en-GB" sz="1400" dirty="0">
                <a:latin typeface="Century Gothic" panose="020B0502020202020204" pitchFamily="34" charset="0"/>
                <a:ea typeface="Open Sans" panose="020B0606030504020204" pitchFamily="34" charset="0"/>
                <a:cs typeface="Open Sans" panose="020B0606030504020204" pitchFamily="34" charset="0"/>
              </a:rPr>
              <a:t>It’s the first chance you get to impress a potential employer. </a:t>
            </a:r>
          </a:p>
          <a:p>
            <a:pPr marL="285750" indent="-285750">
              <a:lnSpc>
                <a:spcPct val="150000"/>
              </a:lnSpc>
              <a:buFont typeface="Arial" panose="020B0604020202020204" pitchFamily="34" charset="0"/>
              <a:buChar char="•"/>
            </a:pPr>
            <a:r>
              <a:rPr lang="en-GB" sz="1400" dirty="0">
                <a:latin typeface="Century Gothic" panose="020B0502020202020204" pitchFamily="34" charset="0"/>
                <a:ea typeface="Open Sans" panose="020B0606030504020204" pitchFamily="34" charset="0"/>
                <a:cs typeface="Open Sans" panose="020B0606030504020204" pitchFamily="34" charset="0"/>
              </a:rPr>
              <a:t>It’s a reflection of you as a person; are you very organised, for example? Your CV can show this by being set out neatly and professionally, without you having to use up precious space saying “I’m an organised person”.</a:t>
            </a:r>
          </a:p>
          <a:p>
            <a:pPr marL="285750" indent="-285750">
              <a:lnSpc>
                <a:spcPct val="150000"/>
              </a:lnSpc>
              <a:buFont typeface="Arial" panose="020B0604020202020204" pitchFamily="34" charset="0"/>
              <a:buChar char="•"/>
            </a:pPr>
            <a:r>
              <a:rPr lang="en-GB" sz="1400" dirty="0">
                <a:latin typeface="Century Gothic" panose="020B0502020202020204" pitchFamily="34" charset="0"/>
                <a:ea typeface="Open Sans" panose="020B0606030504020204" pitchFamily="34" charset="0"/>
                <a:cs typeface="Open Sans" panose="020B0606030504020204" pitchFamily="34" charset="0"/>
              </a:rPr>
              <a:t>Different jobs require you to have different skills and strengths. A CV is important in highlighting that you have those skills and strengths needed for the role.</a:t>
            </a: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2200" dirty="0">
              <a:latin typeface="Open Sans" panose="020B0606030504020204" pitchFamily="34" charset="0"/>
              <a:ea typeface="Open Sans" panose="020B0606030504020204" pitchFamily="34" charset="0"/>
              <a:cs typeface="Open Sans" panose="020B0606030504020204" pitchFamily="34" charset="0"/>
            </a:endParaRPr>
          </a:p>
        </p:txBody>
      </p:sp>
      <p:sp>
        <p:nvSpPr>
          <p:cNvPr id="2" name="TextBox 1">
            <a:extLst>
              <a:ext uri="{FF2B5EF4-FFF2-40B4-BE49-F238E27FC236}">
                <a16:creationId xmlns:a16="http://schemas.microsoft.com/office/drawing/2014/main" id="{2FDB4241-4022-4491-B547-114CBC20530E}"/>
              </a:ext>
            </a:extLst>
          </p:cNvPr>
          <p:cNvSpPr txBox="1"/>
          <p:nvPr/>
        </p:nvSpPr>
        <p:spPr>
          <a:xfrm>
            <a:off x="224116" y="6137283"/>
            <a:ext cx="9474200" cy="553998"/>
          </a:xfrm>
          <a:prstGeom prst="rect">
            <a:avLst/>
          </a:prstGeom>
          <a:noFill/>
        </p:spPr>
        <p:txBody>
          <a:bodyPr wrap="square" rtlCol="0">
            <a:spAutoFit/>
          </a:bodyPr>
          <a:lstStyle/>
          <a:p>
            <a:r>
              <a:rPr lang="en-GB" sz="1000" dirty="0">
                <a:latin typeface="Century Gothic" panose="020B0502020202020204" pitchFamily="34" charset="0"/>
              </a:rPr>
              <a:t>Keyword: A CV (also known as a ‘curriculum vitae’ or ‘resume’) is a written overview of your skills, education, and work experience. They are often sent to employers when you apply for a job. A CV is your first chance to introduce yourself to an employer, so it’s important to make a good first impression! The layout, language, and spelling will say a lot about who you are.</a:t>
            </a:r>
          </a:p>
        </p:txBody>
      </p:sp>
    </p:spTree>
    <p:extLst>
      <p:ext uri="{BB962C8B-B14F-4D97-AF65-F5344CB8AC3E}">
        <p14:creationId xmlns:p14="http://schemas.microsoft.com/office/powerpoint/2010/main" val="2575641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0DA9E5-7D9F-428A-982D-D691297881CC}"/>
              </a:ext>
            </a:extLst>
          </p:cNvPr>
          <p:cNvPicPr>
            <a:picLocks noChangeAspect="1"/>
          </p:cNvPicPr>
          <p:nvPr/>
        </p:nvPicPr>
        <p:blipFill rotWithShape="1">
          <a:blip r:embed="rId2"/>
          <a:srcRect l="3353"/>
          <a:stretch/>
        </p:blipFill>
        <p:spPr>
          <a:xfrm>
            <a:off x="7000568" y="291774"/>
            <a:ext cx="4250914" cy="627445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885F18D7-238C-4189-B1A7-B1E6CCFD3BA2}"/>
              </a:ext>
            </a:extLst>
          </p:cNvPr>
          <p:cNvSpPr txBox="1"/>
          <p:nvPr/>
        </p:nvSpPr>
        <p:spPr>
          <a:xfrm>
            <a:off x="125385" y="2033866"/>
            <a:ext cx="6580216" cy="3353226"/>
          </a:xfrm>
          <a:prstGeom prst="rect">
            <a:avLst/>
          </a:prstGeom>
          <a:noFill/>
        </p:spPr>
        <p:txBody>
          <a:bodyPr wrap="square" rtlCol="0">
            <a:spAutoFit/>
          </a:bodyPr>
          <a:lstStyle/>
          <a:p>
            <a:pPr>
              <a:lnSpc>
                <a:spcPct val="150000"/>
              </a:lnSpc>
            </a:pPr>
            <a:r>
              <a:rPr lang="en-GB" sz="1400" dirty="0">
                <a:latin typeface="Century Gothic" panose="020B0502020202020204" pitchFamily="34" charset="0"/>
                <a:ea typeface="Open Sans" panose="020B0606030504020204" pitchFamily="34" charset="0"/>
                <a:cs typeface="Open Sans" panose="020B0606030504020204" pitchFamily="34" charset="0"/>
              </a:rPr>
              <a:t>For Work Experience will probably only be one page.</a:t>
            </a: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400" dirty="0">
                <a:latin typeface="Century Gothic" panose="020B0502020202020204" pitchFamily="34" charset="0"/>
                <a:ea typeface="Open Sans" panose="020B0606030504020204" pitchFamily="34" charset="0"/>
                <a:cs typeface="Open Sans" panose="020B0606030504020204" pitchFamily="34" charset="0"/>
              </a:rPr>
              <a:t>Make sure to set it out neatly on the page.</a:t>
            </a: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400" b="1" dirty="0">
                <a:latin typeface="Century Gothic" panose="020B0502020202020204" pitchFamily="34" charset="0"/>
                <a:ea typeface="Open Sans" panose="020B0606030504020204" pitchFamily="34" charset="0"/>
                <a:cs typeface="Open Sans" panose="020B0606030504020204" pitchFamily="34" charset="0"/>
              </a:rPr>
              <a:t>And ALWAYS remember to use the Spelling and Grammar check – ideally twice!</a:t>
            </a: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22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253161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03DC7F0-F733-4AA8-B5E1-895F12DEDE81}"/>
              </a:ext>
            </a:extLst>
          </p:cNvPr>
          <p:cNvSpPr txBox="1"/>
          <p:nvPr/>
        </p:nvSpPr>
        <p:spPr>
          <a:xfrm>
            <a:off x="179294" y="430306"/>
            <a:ext cx="11743765" cy="646331"/>
          </a:xfrm>
          <a:prstGeom prst="rect">
            <a:avLst/>
          </a:prstGeom>
          <a:noFill/>
        </p:spPr>
        <p:txBody>
          <a:bodyPr wrap="square" rtlCol="0">
            <a:spAutoFit/>
          </a:bodyPr>
          <a:lstStyle/>
          <a:p>
            <a:r>
              <a:rPr lang="en-GB" sz="3600" b="1" dirty="0">
                <a:latin typeface="Century Gothic" panose="020B0502020202020204" pitchFamily="34" charset="0"/>
              </a:rPr>
              <a:t>What is a Cover Letter? </a:t>
            </a:r>
          </a:p>
        </p:txBody>
      </p:sp>
      <p:sp>
        <p:nvSpPr>
          <p:cNvPr id="5" name="TextBox 6">
            <a:extLst>
              <a:ext uri="{FF2B5EF4-FFF2-40B4-BE49-F238E27FC236}">
                <a16:creationId xmlns:a16="http://schemas.microsoft.com/office/drawing/2014/main" id="{3E484326-79ED-4576-9696-E307568EB5AD}"/>
              </a:ext>
            </a:extLst>
          </p:cNvPr>
          <p:cNvSpPr txBox="1"/>
          <p:nvPr/>
        </p:nvSpPr>
        <p:spPr>
          <a:xfrm>
            <a:off x="179294" y="1856693"/>
            <a:ext cx="11419200" cy="336951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GB" sz="1600" dirty="0">
                <a:latin typeface="Century Gothic" panose="020B0502020202020204" pitchFamily="34" charset="0"/>
                <a:ea typeface="Open Sans" panose="020B0606030504020204" pitchFamily="34" charset="0"/>
                <a:cs typeface="Open Sans" panose="020B0606030504020204" pitchFamily="34" charset="0"/>
              </a:rPr>
              <a:t>A cover letter is a document or email you send along with your CV. It’s your opportunity to explain what it is you are looking for, how this is relevant to your careers ideas, and </a:t>
            </a:r>
            <a:r>
              <a:rPr lang="en-GB" sz="1600" b="1" dirty="0">
                <a:latin typeface="Century Gothic" panose="020B0502020202020204" pitchFamily="34" charset="0"/>
                <a:ea typeface="Open Sans" panose="020B0606030504020204" pitchFamily="34" charset="0"/>
                <a:cs typeface="Open Sans" panose="020B0606030504020204" pitchFamily="34" charset="0"/>
              </a:rPr>
              <a:t>how</a:t>
            </a:r>
            <a:r>
              <a:rPr lang="en-GB" sz="1600" dirty="0">
                <a:latin typeface="Century Gothic" panose="020B0502020202020204" pitchFamily="34" charset="0"/>
                <a:ea typeface="Open Sans" panose="020B0606030504020204" pitchFamily="34" charset="0"/>
                <a:cs typeface="Open Sans" panose="020B0606030504020204" pitchFamily="34" charset="0"/>
              </a:rPr>
              <a:t> your skills and enthusiasm would make you a great candidate for a role.</a:t>
            </a:r>
          </a:p>
          <a:p>
            <a:pPr>
              <a:lnSpc>
                <a:spcPct val="150000"/>
              </a:lnSpc>
            </a:pPr>
            <a:endParaRPr lang="en-GB" sz="16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600" dirty="0">
                <a:latin typeface="Century Gothic" panose="020B0502020202020204" pitchFamily="34" charset="0"/>
                <a:ea typeface="Open Sans" panose="020B0606030504020204" pitchFamily="34" charset="0"/>
                <a:cs typeface="Open Sans" panose="020B0606030504020204" pitchFamily="34" charset="0"/>
              </a:rPr>
              <a:t>A cover letter is a formal document – even when it is an email - so address the person you’re sending it to, and sign off at the end formally. Think about formatting and how the letter looks on the page – and remember to spell and grammar check!  Remember to include the dates of our Work Experience Programme.</a:t>
            </a:r>
          </a:p>
          <a:p>
            <a:pPr>
              <a:lnSpc>
                <a:spcPct val="150000"/>
              </a:lnSpc>
            </a:pPr>
            <a:endParaRPr lang="en-GB" sz="16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600" dirty="0">
                <a:latin typeface="Century Gothic" panose="020B0502020202020204" pitchFamily="34" charset="0"/>
                <a:ea typeface="Open Sans" panose="020B0606030504020204" pitchFamily="34" charset="0"/>
                <a:cs typeface="Open Sans" panose="020B0606030504020204" pitchFamily="34" charset="0"/>
              </a:rPr>
              <a:t>The person reading your cover letter should get a sense of your personality and why you want to work for them. </a:t>
            </a:r>
          </a:p>
        </p:txBody>
      </p:sp>
      <p:sp>
        <p:nvSpPr>
          <p:cNvPr id="2" name="TextBox 1">
            <a:extLst>
              <a:ext uri="{FF2B5EF4-FFF2-40B4-BE49-F238E27FC236}">
                <a16:creationId xmlns:a16="http://schemas.microsoft.com/office/drawing/2014/main" id="{D2196B58-663A-42CF-923C-555A60B1B6B2}"/>
              </a:ext>
            </a:extLst>
          </p:cNvPr>
          <p:cNvSpPr txBox="1"/>
          <p:nvPr/>
        </p:nvSpPr>
        <p:spPr>
          <a:xfrm>
            <a:off x="0" y="6150695"/>
            <a:ext cx="9969500" cy="553998"/>
          </a:xfrm>
          <a:prstGeom prst="rect">
            <a:avLst/>
          </a:prstGeom>
          <a:noFill/>
        </p:spPr>
        <p:txBody>
          <a:bodyPr wrap="square" rtlCol="0">
            <a:spAutoFit/>
          </a:bodyPr>
          <a:lstStyle/>
          <a:p>
            <a:r>
              <a:rPr lang="en-GB" sz="1000" dirty="0">
                <a:latin typeface="Century Gothic" panose="020B0502020202020204" pitchFamily="34" charset="0"/>
              </a:rPr>
              <a:t>Keyword: A cover letter is a document you usually send to an employer with your CV. Traditionally, it’s set out as a formal letter, with your address, the employer’s address, and date at the top of the letter. Instead of being an overview of your skills and experience, it’s written with the job you’re applying for in mind. The person reading your cover letter will get a sense of your personality and what you actually want from the job. </a:t>
            </a:r>
          </a:p>
        </p:txBody>
      </p:sp>
    </p:spTree>
    <p:extLst>
      <p:ext uri="{BB962C8B-B14F-4D97-AF65-F5344CB8AC3E}">
        <p14:creationId xmlns:p14="http://schemas.microsoft.com/office/powerpoint/2010/main" val="1666101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85F18D7-238C-4189-B1A7-B1E6CCFD3BA2}"/>
              </a:ext>
            </a:extLst>
          </p:cNvPr>
          <p:cNvSpPr txBox="1"/>
          <p:nvPr/>
        </p:nvSpPr>
        <p:spPr>
          <a:xfrm>
            <a:off x="125385" y="2033866"/>
            <a:ext cx="6580216" cy="3676391"/>
          </a:xfrm>
          <a:prstGeom prst="rect">
            <a:avLst/>
          </a:prstGeom>
          <a:noFill/>
        </p:spPr>
        <p:txBody>
          <a:bodyPr wrap="square" rtlCol="0">
            <a:spAutoFit/>
          </a:bodyPr>
          <a:lstStyle/>
          <a:p>
            <a:pPr>
              <a:lnSpc>
                <a:spcPct val="150000"/>
              </a:lnSpc>
            </a:pPr>
            <a:r>
              <a:rPr lang="en-GB" sz="1400" dirty="0">
                <a:latin typeface="Century Gothic" panose="020B0502020202020204" pitchFamily="34" charset="0"/>
                <a:ea typeface="Open Sans" panose="020B0606030504020204" pitchFamily="34" charset="0"/>
                <a:cs typeface="Open Sans" panose="020B0606030504020204" pitchFamily="34" charset="0"/>
              </a:rPr>
              <a:t>For Work Experience you can use the same format for an email but you would usually leave out the address.</a:t>
            </a: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400" dirty="0">
                <a:latin typeface="Century Gothic" panose="020B0502020202020204" pitchFamily="34" charset="0"/>
                <a:ea typeface="Open Sans" panose="020B0606030504020204" pitchFamily="34" charset="0"/>
                <a:cs typeface="Open Sans" panose="020B0606030504020204" pitchFamily="34" charset="0"/>
              </a:rPr>
              <a:t>Make sure to set it out neatly.</a:t>
            </a: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14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r>
              <a:rPr lang="en-GB" sz="1400" b="1" dirty="0">
                <a:latin typeface="Century Gothic" panose="020B0502020202020204" pitchFamily="34" charset="0"/>
                <a:ea typeface="Open Sans" panose="020B0606030504020204" pitchFamily="34" charset="0"/>
                <a:cs typeface="Open Sans" panose="020B0606030504020204" pitchFamily="34" charset="0"/>
              </a:rPr>
              <a:t>And ALWAYS remember to use the Spelling and Grammar check – ideally twice!</a:t>
            </a: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1200" dirty="0">
              <a:latin typeface="Century Gothic" panose="020B0502020202020204" pitchFamily="34" charset="0"/>
              <a:ea typeface="Open Sans" panose="020B0606030504020204" pitchFamily="34" charset="0"/>
              <a:cs typeface="Open Sans" panose="020B0606030504020204" pitchFamily="34" charset="0"/>
            </a:endParaRPr>
          </a:p>
          <a:p>
            <a:pPr>
              <a:lnSpc>
                <a:spcPct val="150000"/>
              </a:lnSpc>
            </a:pPr>
            <a:endParaRPr lang="en-GB" sz="22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2">
            <a:extLst>
              <a:ext uri="{FF2B5EF4-FFF2-40B4-BE49-F238E27FC236}">
                <a16:creationId xmlns:a16="http://schemas.microsoft.com/office/drawing/2014/main" id="{8B601B67-1E5E-4FA9-95BB-49440983EBE7}"/>
              </a:ext>
            </a:extLst>
          </p:cNvPr>
          <p:cNvPicPr>
            <a:picLocks noChangeAspect="1"/>
          </p:cNvPicPr>
          <p:nvPr/>
        </p:nvPicPr>
        <p:blipFill>
          <a:blip r:embed="rId2"/>
          <a:stretch>
            <a:fillRect/>
          </a:stretch>
        </p:blipFill>
        <p:spPr>
          <a:xfrm>
            <a:off x="7711976" y="769374"/>
            <a:ext cx="3716907" cy="531925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38897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CE3DB76-F579-4417-9F2B-DD516CD37AA4}"/>
              </a:ext>
            </a:extLst>
          </p:cNvPr>
          <p:cNvSpPr txBox="1"/>
          <p:nvPr/>
        </p:nvSpPr>
        <p:spPr>
          <a:xfrm>
            <a:off x="179294" y="430306"/>
            <a:ext cx="11743765" cy="584775"/>
          </a:xfrm>
          <a:prstGeom prst="rect">
            <a:avLst/>
          </a:prstGeom>
          <a:noFill/>
        </p:spPr>
        <p:txBody>
          <a:bodyPr wrap="square" rtlCol="0">
            <a:spAutoFit/>
          </a:bodyPr>
          <a:lstStyle/>
          <a:p>
            <a:r>
              <a:rPr lang="en-GB" sz="3200" b="1" dirty="0">
                <a:latin typeface="Century Gothic" panose="020B0502020202020204" pitchFamily="34" charset="0"/>
              </a:rPr>
              <a:t>What is the difference between a cover letter and a CV?</a:t>
            </a:r>
          </a:p>
        </p:txBody>
      </p:sp>
      <p:sp>
        <p:nvSpPr>
          <p:cNvPr id="2" name="Rectangle 1">
            <a:extLst>
              <a:ext uri="{FF2B5EF4-FFF2-40B4-BE49-F238E27FC236}">
                <a16:creationId xmlns:a16="http://schemas.microsoft.com/office/drawing/2014/main" id="{B706EF30-FDC5-48A3-8713-45ABB8190B49}"/>
              </a:ext>
            </a:extLst>
          </p:cNvPr>
          <p:cNvSpPr/>
          <p:nvPr/>
        </p:nvSpPr>
        <p:spPr>
          <a:xfrm>
            <a:off x="369939" y="2118609"/>
            <a:ext cx="10782300" cy="3139321"/>
          </a:xfrm>
          <a:prstGeom prst="rect">
            <a:avLst/>
          </a:prstGeom>
        </p:spPr>
        <p:txBody>
          <a:bodyPr wrap="square">
            <a:spAutoFit/>
          </a:bodyPr>
          <a:lstStyle/>
          <a:p>
            <a:pPr marL="171450" lvl="0" indent="-171450">
              <a:buFont typeface="Arial" panose="020B0604020202020204" pitchFamily="34" charset="0"/>
              <a:buChar char="•"/>
              <a:defRPr/>
            </a:pPr>
            <a:r>
              <a:rPr lang="en-GB" dirty="0">
                <a:latin typeface="Century Gothic" panose="020B0502020202020204" pitchFamily="34" charset="0"/>
              </a:rPr>
              <a:t>A CV is a well-presented set of information about your work experience and skills. </a:t>
            </a:r>
          </a:p>
          <a:p>
            <a:pPr marL="171450" lvl="0" indent="-171450">
              <a:buFont typeface="Arial" panose="020B0604020202020204" pitchFamily="34" charset="0"/>
              <a:buChar char="•"/>
              <a:defRPr/>
            </a:pPr>
            <a:endParaRPr lang="en-GB" dirty="0">
              <a:latin typeface="Century Gothic" panose="020B0502020202020204" pitchFamily="34" charset="0"/>
            </a:endParaRPr>
          </a:p>
          <a:p>
            <a:pPr marL="171450" lvl="0" indent="-171450">
              <a:buFont typeface="Arial" panose="020B0604020202020204" pitchFamily="34" charset="0"/>
              <a:buChar char="•"/>
              <a:defRPr/>
            </a:pPr>
            <a:endParaRPr lang="en-GB" dirty="0">
              <a:latin typeface="Century Gothic" panose="020B0502020202020204" pitchFamily="34" charset="0"/>
            </a:endParaRPr>
          </a:p>
          <a:p>
            <a:pPr marL="171450" lvl="0" indent="-171450">
              <a:buFont typeface="Arial" panose="020B0604020202020204" pitchFamily="34" charset="0"/>
              <a:buChar char="•"/>
              <a:defRPr/>
            </a:pPr>
            <a:r>
              <a:rPr lang="en-GB" dirty="0">
                <a:latin typeface="Century Gothic" panose="020B0502020202020204" pitchFamily="34" charset="0"/>
              </a:rPr>
              <a:t>A cover letter, on the other hand, will give the employer a sense of your personality.  You can explain why you want to do your work experience with them, and what you will bring in terms of your strengths and experience to the opportunity.</a:t>
            </a:r>
          </a:p>
          <a:p>
            <a:pPr lvl="0">
              <a:defRPr/>
            </a:pPr>
            <a:endParaRPr lang="en-GB" dirty="0">
              <a:latin typeface="Century Gothic" panose="020B0502020202020204" pitchFamily="34" charset="0"/>
              <a:ea typeface="Open Sans" panose="020B0606030504020204" pitchFamily="34" charset="0"/>
              <a:cs typeface="Open Sans" panose="020B0606030504020204" pitchFamily="34" charset="0"/>
            </a:endParaRPr>
          </a:p>
          <a:p>
            <a:pPr marL="171450" lvl="0" indent="-171450">
              <a:buFont typeface="Arial" panose="020B0604020202020204" pitchFamily="34" charset="0"/>
              <a:buChar char="•"/>
              <a:defRPr/>
            </a:pPr>
            <a:r>
              <a:rPr lang="en-GB" dirty="0">
                <a:latin typeface="Century Gothic" panose="020B0502020202020204" pitchFamily="34" charset="0"/>
                <a:ea typeface="Open Sans" panose="020B0606030504020204" pitchFamily="34" charset="0"/>
                <a:cs typeface="Open Sans" panose="020B0606030504020204" pitchFamily="34" charset="0"/>
              </a:rPr>
              <a:t>A cover letter expands on the skills you’ve shown on your CV.  </a:t>
            </a:r>
          </a:p>
          <a:p>
            <a:pPr marL="171450" lvl="0" indent="-171450">
              <a:buFont typeface="Arial" panose="020B0604020202020204" pitchFamily="34" charset="0"/>
              <a:buChar char="•"/>
              <a:defRPr/>
            </a:pPr>
            <a:endParaRPr lang="en-GB" dirty="0">
              <a:latin typeface="Century Gothic" panose="020B0502020202020204" pitchFamily="34" charset="0"/>
              <a:ea typeface="Open Sans" panose="020B0606030504020204" pitchFamily="34" charset="0"/>
              <a:cs typeface="Open Sans" panose="020B0606030504020204" pitchFamily="34" charset="0"/>
            </a:endParaRPr>
          </a:p>
          <a:p>
            <a:pPr marL="171450" lvl="0" indent="-171450">
              <a:buFont typeface="Arial" panose="020B0604020202020204" pitchFamily="34" charset="0"/>
              <a:buChar char="•"/>
              <a:defRPr/>
            </a:pPr>
            <a:r>
              <a:rPr lang="en-GB" dirty="0">
                <a:latin typeface="Century Gothic" panose="020B0502020202020204" pitchFamily="34" charset="0"/>
                <a:ea typeface="Open Sans" panose="020B0606030504020204" pitchFamily="34" charset="0"/>
                <a:cs typeface="Open Sans" panose="020B0606030504020204" pitchFamily="34" charset="0"/>
              </a:rPr>
              <a:t>It’s your chance to explain why you would be perfect for a particular work experience placement.</a:t>
            </a:r>
          </a:p>
        </p:txBody>
      </p:sp>
    </p:spTree>
    <p:extLst>
      <p:ext uri="{BB962C8B-B14F-4D97-AF65-F5344CB8AC3E}">
        <p14:creationId xmlns:p14="http://schemas.microsoft.com/office/powerpoint/2010/main" val="963841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A4EE0830-6A72-4AF6-A3E5-227BD9B58546}"/>
              </a:ext>
            </a:extLst>
          </p:cNvPr>
          <p:cNvSpPr txBox="1"/>
          <p:nvPr/>
        </p:nvSpPr>
        <p:spPr>
          <a:xfrm>
            <a:off x="128494" y="531906"/>
            <a:ext cx="11743765" cy="1200329"/>
          </a:xfrm>
          <a:prstGeom prst="rect">
            <a:avLst/>
          </a:prstGeom>
          <a:noFill/>
        </p:spPr>
        <p:txBody>
          <a:bodyPr wrap="square" rtlCol="0">
            <a:spAutoFit/>
          </a:bodyPr>
          <a:lstStyle/>
          <a:p>
            <a:r>
              <a:rPr lang="en-GB" sz="3600" b="1" dirty="0">
                <a:latin typeface="Century Gothic" panose="020B0502020202020204" pitchFamily="34" charset="0"/>
              </a:rPr>
              <a:t>To help you get started look at the guides in the Know How Library on </a:t>
            </a:r>
          </a:p>
        </p:txBody>
      </p:sp>
      <p:pic>
        <p:nvPicPr>
          <p:cNvPr id="9" name="Picture 8">
            <a:hlinkClick r:id="rId4"/>
            <a:extLst>
              <a:ext uri="{FF2B5EF4-FFF2-40B4-BE49-F238E27FC236}">
                <a16:creationId xmlns:a16="http://schemas.microsoft.com/office/drawing/2014/main" id="{3068E472-F9AE-4E88-8445-EDA1B58A58FC}"/>
              </a:ext>
            </a:extLst>
          </p:cNvPr>
          <p:cNvPicPr>
            <a:picLocks noChangeAspect="1"/>
          </p:cNvPicPr>
          <p:nvPr/>
        </p:nvPicPr>
        <p:blipFill>
          <a:blip r:embed="rId5"/>
          <a:stretch>
            <a:fillRect/>
          </a:stretch>
        </p:blipFill>
        <p:spPr>
          <a:xfrm>
            <a:off x="318994" y="2047481"/>
            <a:ext cx="5192806" cy="2763038"/>
          </a:xfrm>
          <a:prstGeom prst="rect">
            <a:avLst/>
          </a:prstGeom>
        </p:spPr>
      </p:pic>
      <p:pic>
        <p:nvPicPr>
          <p:cNvPr id="10" name="Picture 9">
            <a:hlinkClick r:id="rId6"/>
            <a:extLst>
              <a:ext uri="{FF2B5EF4-FFF2-40B4-BE49-F238E27FC236}">
                <a16:creationId xmlns:a16="http://schemas.microsoft.com/office/drawing/2014/main" id="{ABD45257-F12B-42D9-9EB9-2A271A9F4F19}"/>
              </a:ext>
            </a:extLst>
          </p:cNvPr>
          <p:cNvPicPr>
            <a:picLocks noChangeAspect="1"/>
          </p:cNvPicPr>
          <p:nvPr/>
        </p:nvPicPr>
        <p:blipFill>
          <a:blip r:embed="rId7"/>
          <a:stretch>
            <a:fillRect/>
          </a:stretch>
        </p:blipFill>
        <p:spPr>
          <a:xfrm>
            <a:off x="6565900" y="2922765"/>
            <a:ext cx="5192806" cy="2778811"/>
          </a:xfrm>
          <a:prstGeom prst="rect">
            <a:avLst/>
          </a:prstGeom>
        </p:spPr>
      </p:pic>
      <p:pic>
        <p:nvPicPr>
          <p:cNvPr id="2" name="Picture 1">
            <a:extLst>
              <a:ext uri="{FF2B5EF4-FFF2-40B4-BE49-F238E27FC236}">
                <a16:creationId xmlns:a16="http://schemas.microsoft.com/office/drawing/2014/main" id="{8CAC88BD-4B3A-4D9D-94E7-266E0DFD0331}"/>
              </a:ext>
            </a:extLst>
          </p:cNvPr>
          <p:cNvPicPr>
            <a:picLocks noChangeAspect="1"/>
          </p:cNvPicPr>
          <p:nvPr/>
        </p:nvPicPr>
        <p:blipFill>
          <a:blip r:embed="rId8"/>
          <a:stretch>
            <a:fillRect/>
          </a:stretch>
        </p:blipFill>
        <p:spPr>
          <a:xfrm>
            <a:off x="4941395" y="1075232"/>
            <a:ext cx="1734708" cy="735662"/>
          </a:xfrm>
          <a:prstGeom prst="rect">
            <a:avLst/>
          </a:prstGeom>
        </p:spPr>
      </p:pic>
    </p:spTree>
    <p:extLst>
      <p:ext uri="{BB962C8B-B14F-4D97-AF65-F5344CB8AC3E}">
        <p14:creationId xmlns:p14="http://schemas.microsoft.com/office/powerpoint/2010/main" val="3857120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AF2311-3532-4BED-A0F6-A3B0274FC550}"/>
              </a:ext>
            </a:extLst>
          </p:cNvPr>
          <p:cNvPicPr>
            <a:picLocks noChangeAspect="1"/>
          </p:cNvPicPr>
          <p:nvPr/>
        </p:nvPicPr>
        <p:blipFill>
          <a:blip r:embed="rId4"/>
          <a:stretch>
            <a:fillRect/>
          </a:stretch>
        </p:blipFill>
        <p:spPr>
          <a:xfrm>
            <a:off x="433118" y="1696399"/>
            <a:ext cx="10601863" cy="4474852"/>
          </a:xfrm>
          <a:prstGeom prst="rect">
            <a:avLst/>
          </a:prstGeom>
        </p:spPr>
      </p:pic>
      <p:pic>
        <p:nvPicPr>
          <p:cNvPr id="5" name="Picture 4">
            <a:extLst>
              <a:ext uri="{FF2B5EF4-FFF2-40B4-BE49-F238E27FC236}">
                <a16:creationId xmlns:a16="http://schemas.microsoft.com/office/drawing/2014/main" id="{E3F34767-EDC2-4C40-82AC-909C460EC48E}"/>
              </a:ext>
            </a:extLst>
          </p:cNvPr>
          <p:cNvPicPr>
            <a:picLocks noChangeAspect="1"/>
          </p:cNvPicPr>
          <p:nvPr/>
        </p:nvPicPr>
        <p:blipFill>
          <a:blip r:embed="rId5"/>
          <a:stretch>
            <a:fillRect/>
          </a:stretch>
        </p:blipFill>
        <p:spPr>
          <a:xfrm>
            <a:off x="329477" y="373452"/>
            <a:ext cx="10705504" cy="1322947"/>
          </a:xfrm>
          <a:prstGeom prst="rect">
            <a:avLst/>
          </a:prstGeom>
        </p:spPr>
      </p:pic>
    </p:spTree>
    <p:extLst>
      <p:ext uri="{BB962C8B-B14F-4D97-AF65-F5344CB8AC3E}">
        <p14:creationId xmlns:p14="http://schemas.microsoft.com/office/powerpoint/2010/main" val="2985162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4953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1882</TotalTime>
  <Words>711</Words>
  <Application>Microsoft Office PowerPoint</Application>
  <PresentationFormat>Widescreen</PresentationFormat>
  <Paragraphs>48</Paragraphs>
  <Slides>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Century Gothic</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slide</dc:title>
  <dc:creator>Robyn Smith</dc:creator>
  <cp:lastModifiedBy>Kirsten Bryan-Brown</cp:lastModifiedBy>
  <cp:revision>83</cp:revision>
  <dcterms:created xsi:type="dcterms:W3CDTF">2018-10-19T14:26:26Z</dcterms:created>
  <dcterms:modified xsi:type="dcterms:W3CDTF">2024-01-08T11:48:37Z</dcterms:modified>
</cp:coreProperties>
</file>