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57" r:id="rId4"/>
    <p:sldId id="263" r:id="rId5"/>
    <p:sldId id="264" r:id="rId6"/>
    <p:sldId id="265" r:id="rId7"/>
    <p:sldId id="266" r:id="rId8"/>
    <p:sldId id="267" r:id="rId9"/>
    <p:sldId id="269" r:id="rId10"/>
    <p:sldId id="270" r:id="rId11"/>
    <p:sldId id="271" r:id="rId12"/>
    <p:sldId id="272" r:id="rId13"/>
  </p:sldIdLst>
  <p:sldSz cx="9601200" cy="12801600" type="A3"/>
  <p:notesSz cx="6858000" cy="9144000"/>
  <p:defaultTextStyle>
    <a:defPPr>
      <a:defRPr lang="en-US"/>
    </a:defPPr>
    <a:lvl1pPr marL="0" algn="l" defTabSz="1280160" rtl="0" eaLnBrk="1" latinLnBrk="0" hangingPunct="1">
      <a:defRPr sz="2500" kern="1200">
        <a:solidFill>
          <a:schemeClr val="tx1"/>
        </a:solidFill>
        <a:latin typeface="+mn-lt"/>
        <a:ea typeface="+mn-ea"/>
        <a:cs typeface="+mn-cs"/>
      </a:defRPr>
    </a:lvl1pPr>
    <a:lvl2pPr marL="640080" algn="l" defTabSz="1280160" rtl="0" eaLnBrk="1" latinLnBrk="0" hangingPunct="1">
      <a:defRPr sz="2500" kern="1200">
        <a:solidFill>
          <a:schemeClr val="tx1"/>
        </a:solidFill>
        <a:latin typeface="+mn-lt"/>
        <a:ea typeface="+mn-ea"/>
        <a:cs typeface="+mn-cs"/>
      </a:defRPr>
    </a:lvl2pPr>
    <a:lvl3pPr marL="1280160" algn="l" defTabSz="1280160" rtl="0" eaLnBrk="1" latinLnBrk="0" hangingPunct="1">
      <a:defRPr sz="2500" kern="1200">
        <a:solidFill>
          <a:schemeClr val="tx1"/>
        </a:solidFill>
        <a:latin typeface="+mn-lt"/>
        <a:ea typeface="+mn-ea"/>
        <a:cs typeface="+mn-cs"/>
      </a:defRPr>
    </a:lvl3pPr>
    <a:lvl4pPr marL="1920240" algn="l" defTabSz="1280160" rtl="0" eaLnBrk="1" latinLnBrk="0" hangingPunct="1">
      <a:defRPr sz="2500" kern="1200">
        <a:solidFill>
          <a:schemeClr val="tx1"/>
        </a:solidFill>
        <a:latin typeface="+mn-lt"/>
        <a:ea typeface="+mn-ea"/>
        <a:cs typeface="+mn-cs"/>
      </a:defRPr>
    </a:lvl4pPr>
    <a:lvl5pPr marL="2560320" algn="l" defTabSz="1280160" rtl="0" eaLnBrk="1" latinLnBrk="0" hangingPunct="1">
      <a:defRPr sz="2500" kern="1200">
        <a:solidFill>
          <a:schemeClr val="tx1"/>
        </a:solidFill>
        <a:latin typeface="+mn-lt"/>
        <a:ea typeface="+mn-ea"/>
        <a:cs typeface="+mn-cs"/>
      </a:defRPr>
    </a:lvl5pPr>
    <a:lvl6pPr marL="3200400" algn="l" defTabSz="1280160" rtl="0" eaLnBrk="1" latinLnBrk="0" hangingPunct="1">
      <a:defRPr sz="2500" kern="1200">
        <a:solidFill>
          <a:schemeClr val="tx1"/>
        </a:solidFill>
        <a:latin typeface="+mn-lt"/>
        <a:ea typeface="+mn-ea"/>
        <a:cs typeface="+mn-cs"/>
      </a:defRPr>
    </a:lvl6pPr>
    <a:lvl7pPr marL="3840480" algn="l" defTabSz="1280160" rtl="0" eaLnBrk="1" latinLnBrk="0" hangingPunct="1">
      <a:defRPr sz="2500" kern="1200">
        <a:solidFill>
          <a:schemeClr val="tx1"/>
        </a:solidFill>
        <a:latin typeface="+mn-lt"/>
        <a:ea typeface="+mn-ea"/>
        <a:cs typeface="+mn-cs"/>
      </a:defRPr>
    </a:lvl7pPr>
    <a:lvl8pPr marL="4480560" algn="l" defTabSz="1280160" rtl="0" eaLnBrk="1" latinLnBrk="0" hangingPunct="1">
      <a:defRPr sz="2500" kern="1200">
        <a:solidFill>
          <a:schemeClr val="tx1"/>
        </a:solidFill>
        <a:latin typeface="+mn-lt"/>
        <a:ea typeface="+mn-ea"/>
        <a:cs typeface="+mn-cs"/>
      </a:defRPr>
    </a:lvl8pPr>
    <a:lvl9pPr marL="5120640" algn="l" defTabSz="1280160" rtl="0" eaLnBrk="1" latinLnBrk="0" hangingPunct="1">
      <a:defRPr sz="2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32">
          <p15:clr>
            <a:srgbClr val="A4A3A4"/>
          </p15:clr>
        </p15:guide>
        <p15:guide id="2" pos="30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2160" y="42"/>
      </p:cViewPr>
      <p:guideLst>
        <p:guide orient="horz" pos="4032"/>
        <p:guide pos="302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20090" y="3976797"/>
            <a:ext cx="8161020" cy="2744047"/>
          </a:xfrm>
        </p:spPr>
        <p:txBody>
          <a:bodyPr/>
          <a:lstStyle/>
          <a:p>
            <a:r>
              <a:rPr lang="en-US" smtClean="0"/>
              <a:t>Click to edit Master title style</a:t>
            </a:r>
            <a:endParaRPr lang="en-GB"/>
          </a:p>
        </p:txBody>
      </p:sp>
      <p:sp>
        <p:nvSpPr>
          <p:cNvPr id="3" name="Subtitle 2"/>
          <p:cNvSpPr>
            <a:spLocks noGrp="1"/>
          </p:cNvSpPr>
          <p:nvPr>
            <p:ph type="subTitle" idx="1"/>
          </p:nvPr>
        </p:nvSpPr>
        <p:spPr>
          <a:xfrm>
            <a:off x="1440180" y="7254240"/>
            <a:ext cx="6720840" cy="3271520"/>
          </a:xfrm>
        </p:spPr>
        <p:txBody>
          <a:bodyPr/>
          <a:lstStyle>
            <a:lvl1pPr marL="0" indent="0" algn="ctr">
              <a:buNone/>
              <a:defRPr>
                <a:solidFill>
                  <a:schemeClr val="tx1">
                    <a:tint val="75000"/>
                  </a:schemeClr>
                </a:solidFill>
              </a:defRPr>
            </a:lvl1pPr>
            <a:lvl2pPr marL="640080" indent="0" algn="ctr">
              <a:buNone/>
              <a:defRPr>
                <a:solidFill>
                  <a:schemeClr val="tx1">
                    <a:tint val="75000"/>
                  </a:schemeClr>
                </a:solidFill>
              </a:defRPr>
            </a:lvl2pPr>
            <a:lvl3pPr marL="1280160" indent="0" algn="ctr">
              <a:buNone/>
              <a:defRPr>
                <a:solidFill>
                  <a:schemeClr val="tx1">
                    <a:tint val="75000"/>
                  </a:schemeClr>
                </a:solidFill>
              </a:defRPr>
            </a:lvl3pPr>
            <a:lvl4pPr marL="1920240" indent="0" algn="ctr">
              <a:buNone/>
              <a:defRPr>
                <a:solidFill>
                  <a:schemeClr val="tx1">
                    <a:tint val="75000"/>
                  </a:schemeClr>
                </a:solidFill>
              </a:defRPr>
            </a:lvl4pPr>
            <a:lvl5pPr marL="2560320" indent="0" algn="ctr">
              <a:buNone/>
              <a:defRPr>
                <a:solidFill>
                  <a:schemeClr val="tx1">
                    <a:tint val="75000"/>
                  </a:schemeClr>
                </a:solidFill>
              </a:defRPr>
            </a:lvl5pPr>
            <a:lvl6pPr marL="3200400" indent="0" algn="ctr">
              <a:buNone/>
              <a:defRPr>
                <a:solidFill>
                  <a:schemeClr val="tx1">
                    <a:tint val="75000"/>
                  </a:schemeClr>
                </a:solidFill>
              </a:defRPr>
            </a:lvl6pPr>
            <a:lvl7pPr marL="3840480" indent="0" algn="ctr">
              <a:buNone/>
              <a:defRPr>
                <a:solidFill>
                  <a:schemeClr val="tx1">
                    <a:tint val="75000"/>
                  </a:schemeClr>
                </a:solidFill>
              </a:defRPr>
            </a:lvl7pPr>
            <a:lvl8pPr marL="4480560" indent="0" algn="ctr">
              <a:buNone/>
              <a:defRPr>
                <a:solidFill>
                  <a:schemeClr val="tx1">
                    <a:tint val="75000"/>
                  </a:schemeClr>
                </a:solidFill>
              </a:defRPr>
            </a:lvl8pPr>
            <a:lvl9pPr marL="512064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FFD66B4-C0B1-4312-ADA4-0F3D5DD8CB7E}" type="datetimeFigureOut">
              <a:rPr lang="en-GB" smtClean="0"/>
              <a:t>23/06/2020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9835C8-9403-4E9C-BE1E-F39AE0FEBA3C}" type="slidenum">
              <a:rPr lang="en-GB" smtClean="0"/>
              <a:t>‹#›</a:t>
            </a:fld>
            <a:endParaRPr lang="en-GB"/>
          </a:p>
        </p:txBody>
      </p:sp>
    </p:spTree>
    <p:extLst>
      <p:ext uri="{BB962C8B-B14F-4D97-AF65-F5344CB8AC3E}">
        <p14:creationId xmlns:p14="http://schemas.microsoft.com/office/powerpoint/2010/main" val="2987159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FFD66B4-C0B1-4312-ADA4-0F3D5DD8CB7E}" type="datetimeFigureOut">
              <a:rPr lang="en-GB" smtClean="0"/>
              <a:t>23/06/2020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9835C8-9403-4E9C-BE1E-F39AE0FEBA3C}" type="slidenum">
              <a:rPr lang="en-GB" smtClean="0"/>
              <a:t>‹#›</a:t>
            </a:fld>
            <a:endParaRPr lang="en-GB"/>
          </a:p>
        </p:txBody>
      </p:sp>
    </p:spTree>
    <p:extLst>
      <p:ext uri="{BB962C8B-B14F-4D97-AF65-F5344CB8AC3E}">
        <p14:creationId xmlns:p14="http://schemas.microsoft.com/office/powerpoint/2010/main" val="120837532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t="-3000"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0060" y="512657"/>
            <a:ext cx="8641080" cy="2133600"/>
          </a:xfrm>
          <a:prstGeom prst="rect">
            <a:avLst/>
          </a:prstGeom>
        </p:spPr>
        <p:txBody>
          <a:bodyPr vert="horz" lIns="128016" tIns="64008" rIns="128016" bIns="64008"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80060" y="2987041"/>
            <a:ext cx="8641080" cy="8448464"/>
          </a:xfrm>
          <a:prstGeom prst="rect">
            <a:avLst/>
          </a:prstGeom>
        </p:spPr>
        <p:txBody>
          <a:bodyPr vert="horz" lIns="128016" tIns="64008" rIns="128016" bIns="6400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80060" y="11865190"/>
            <a:ext cx="2240280" cy="681567"/>
          </a:xfrm>
          <a:prstGeom prst="rect">
            <a:avLst/>
          </a:prstGeom>
        </p:spPr>
        <p:txBody>
          <a:bodyPr vert="horz" lIns="128016" tIns="64008" rIns="128016" bIns="64008" rtlCol="0" anchor="ctr"/>
          <a:lstStyle>
            <a:lvl1pPr algn="l">
              <a:defRPr sz="1700">
                <a:solidFill>
                  <a:schemeClr val="tx1">
                    <a:tint val="75000"/>
                  </a:schemeClr>
                </a:solidFill>
              </a:defRPr>
            </a:lvl1pPr>
          </a:lstStyle>
          <a:p>
            <a:fld id="{AFFD66B4-C0B1-4312-ADA4-0F3D5DD8CB7E}" type="datetimeFigureOut">
              <a:rPr lang="en-GB" smtClean="0"/>
              <a:t>23/06/2020</a:t>
            </a:fld>
            <a:endParaRPr lang="en-GB"/>
          </a:p>
        </p:txBody>
      </p:sp>
      <p:sp>
        <p:nvSpPr>
          <p:cNvPr id="5" name="Footer Placeholder 4"/>
          <p:cNvSpPr>
            <a:spLocks noGrp="1"/>
          </p:cNvSpPr>
          <p:nvPr>
            <p:ph type="ftr" sz="quarter" idx="3"/>
          </p:nvPr>
        </p:nvSpPr>
        <p:spPr>
          <a:xfrm>
            <a:off x="3280410" y="11865190"/>
            <a:ext cx="3040380" cy="681567"/>
          </a:xfrm>
          <a:prstGeom prst="rect">
            <a:avLst/>
          </a:prstGeom>
        </p:spPr>
        <p:txBody>
          <a:bodyPr vert="horz" lIns="128016" tIns="64008" rIns="128016" bIns="64008" rtlCol="0" anchor="ctr"/>
          <a:lstStyle>
            <a:lvl1pPr algn="ctr">
              <a:defRPr sz="17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880860" y="11865190"/>
            <a:ext cx="2240280" cy="681567"/>
          </a:xfrm>
          <a:prstGeom prst="rect">
            <a:avLst/>
          </a:prstGeom>
        </p:spPr>
        <p:txBody>
          <a:bodyPr vert="horz" lIns="128016" tIns="64008" rIns="128016" bIns="64008" rtlCol="0" anchor="ctr"/>
          <a:lstStyle>
            <a:lvl1pPr algn="r">
              <a:defRPr sz="1700">
                <a:solidFill>
                  <a:schemeClr val="tx1">
                    <a:tint val="75000"/>
                  </a:schemeClr>
                </a:solidFill>
              </a:defRPr>
            </a:lvl1pPr>
          </a:lstStyle>
          <a:p>
            <a:fld id="{FF9835C8-9403-4E9C-BE1E-F39AE0FEBA3C}" type="slidenum">
              <a:rPr lang="en-GB" smtClean="0"/>
              <a:t>‹#›</a:t>
            </a:fld>
            <a:endParaRPr lang="en-GB"/>
          </a:p>
        </p:txBody>
      </p:sp>
    </p:spTree>
    <p:extLst>
      <p:ext uri="{BB962C8B-B14F-4D97-AF65-F5344CB8AC3E}">
        <p14:creationId xmlns:p14="http://schemas.microsoft.com/office/powerpoint/2010/main" val="316023681"/>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1280160" rtl="0" eaLnBrk="1" latinLnBrk="0" hangingPunct="1">
        <a:spcBef>
          <a:spcPct val="0"/>
        </a:spcBef>
        <a:buNone/>
        <a:defRPr sz="6200" kern="1200">
          <a:solidFill>
            <a:schemeClr val="tx1"/>
          </a:solidFill>
          <a:latin typeface="+mj-lt"/>
          <a:ea typeface="+mj-ea"/>
          <a:cs typeface="+mj-cs"/>
        </a:defRPr>
      </a:lvl1pPr>
    </p:titleStyle>
    <p:bodyStyle>
      <a:lvl1pPr marL="480060" indent="-480060" algn="l" defTabSz="1280160" rtl="0" eaLnBrk="1" latinLnBrk="0" hangingPunct="1">
        <a:spcBef>
          <a:spcPct val="20000"/>
        </a:spcBef>
        <a:buFont typeface="Arial" panose="020B0604020202020204" pitchFamily="34" charset="0"/>
        <a:buChar char="•"/>
        <a:defRPr sz="4500" kern="1200">
          <a:solidFill>
            <a:schemeClr val="tx1"/>
          </a:solidFill>
          <a:latin typeface="+mn-lt"/>
          <a:ea typeface="+mn-ea"/>
          <a:cs typeface="+mn-cs"/>
        </a:defRPr>
      </a:lvl1pPr>
      <a:lvl2pPr marL="1040130" indent="-400050" algn="l" defTabSz="1280160" rtl="0" eaLnBrk="1" latinLnBrk="0" hangingPunct="1">
        <a:spcBef>
          <a:spcPct val="20000"/>
        </a:spcBef>
        <a:buFont typeface="Arial" panose="020B0604020202020204" pitchFamily="34" charset="0"/>
        <a:buChar char="–"/>
        <a:defRPr sz="3900" kern="1200">
          <a:solidFill>
            <a:schemeClr val="tx1"/>
          </a:solidFill>
          <a:latin typeface="+mn-lt"/>
          <a:ea typeface="+mn-ea"/>
          <a:cs typeface="+mn-cs"/>
        </a:defRPr>
      </a:lvl2pPr>
      <a:lvl3pPr marL="1600200" indent="-320040" algn="l" defTabSz="1280160" rtl="0" eaLnBrk="1" latinLnBrk="0" hangingPunct="1">
        <a:spcBef>
          <a:spcPct val="20000"/>
        </a:spcBef>
        <a:buFont typeface="Arial" panose="020B0604020202020204" pitchFamily="34" charset="0"/>
        <a:buChar char="•"/>
        <a:defRPr sz="3400" kern="1200">
          <a:solidFill>
            <a:schemeClr val="tx1"/>
          </a:solidFill>
          <a:latin typeface="+mn-lt"/>
          <a:ea typeface="+mn-ea"/>
          <a:cs typeface="+mn-cs"/>
        </a:defRPr>
      </a:lvl3pPr>
      <a:lvl4pPr marL="224028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4pPr>
      <a:lvl5pPr marL="288036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5pPr>
      <a:lvl6pPr marL="352044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6052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0060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4068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p:bodyStyle>
    <p:otherStyle>
      <a:defPPr>
        <a:defRPr lang="en-US"/>
      </a:defPPr>
      <a:lvl1pPr marL="0" algn="l" defTabSz="1280160" rtl="0" eaLnBrk="1" latinLnBrk="0" hangingPunct="1">
        <a:defRPr sz="2500" kern="1200">
          <a:solidFill>
            <a:schemeClr val="tx1"/>
          </a:solidFill>
          <a:latin typeface="+mn-lt"/>
          <a:ea typeface="+mn-ea"/>
          <a:cs typeface="+mn-cs"/>
        </a:defRPr>
      </a:lvl1pPr>
      <a:lvl2pPr marL="640080" algn="l" defTabSz="1280160" rtl="0" eaLnBrk="1" latinLnBrk="0" hangingPunct="1">
        <a:defRPr sz="2500" kern="1200">
          <a:solidFill>
            <a:schemeClr val="tx1"/>
          </a:solidFill>
          <a:latin typeface="+mn-lt"/>
          <a:ea typeface="+mn-ea"/>
          <a:cs typeface="+mn-cs"/>
        </a:defRPr>
      </a:lvl2pPr>
      <a:lvl3pPr marL="1280160" algn="l" defTabSz="1280160" rtl="0" eaLnBrk="1" latinLnBrk="0" hangingPunct="1">
        <a:defRPr sz="2500" kern="1200">
          <a:solidFill>
            <a:schemeClr val="tx1"/>
          </a:solidFill>
          <a:latin typeface="+mn-lt"/>
          <a:ea typeface="+mn-ea"/>
          <a:cs typeface="+mn-cs"/>
        </a:defRPr>
      </a:lvl3pPr>
      <a:lvl4pPr marL="1920240" algn="l" defTabSz="1280160" rtl="0" eaLnBrk="1" latinLnBrk="0" hangingPunct="1">
        <a:defRPr sz="2500" kern="1200">
          <a:solidFill>
            <a:schemeClr val="tx1"/>
          </a:solidFill>
          <a:latin typeface="+mn-lt"/>
          <a:ea typeface="+mn-ea"/>
          <a:cs typeface="+mn-cs"/>
        </a:defRPr>
      </a:lvl4pPr>
      <a:lvl5pPr marL="2560320" algn="l" defTabSz="1280160" rtl="0" eaLnBrk="1" latinLnBrk="0" hangingPunct="1">
        <a:defRPr sz="2500" kern="1200">
          <a:solidFill>
            <a:schemeClr val="tx1"/>
          </a:solidFill>
          <a:latin typeface="+mn-lt"/>
          <a:ea typeface="+mn-ea"/>
          <a:cs typeface="+mn-cs"/>
        </a:defRPr>
      </a:lvl5pPr>
      <a:lvl6pPr marL="3200400" algn="l" defTabSz="1280160" rtl="0" eaLnBrk="1" latinLnBrk="0" hangingPunct="1">
        <a:defRPr sz="2500" kern="1200">
          <a:solidFill>
            <a:schemeClr val="tx1"/>
          </a:solidFill>
          <a:latin typeface="+mn-lt"/>
          <a:ea typeface="+mn-ea"/>
          <a:cs typeface="+mn-cs"/>
        </a:defRPr>
      </a:lvl6pPr>
      <a:lvl7pPr marL="3840480" algn="l" defTabSz="1280160" rtl="0" eaLnBrk="1" latinLnBrk="0" hangingPunct="1">
        <a:defRPr sz="2500" kern="1200">
          <a:solidFill>
            <a:schemeClr val="tx1"/>
          </a:solidFill>
          <a:latin typeface="+mn-lt"/>
          <a:ea typeface="+mn-ea"/>
          <a:cs typeface="+mn-cs"/>
        </a:defRPr>
      </a:lvl7pPr>
      <a:lvl8pPr marL="4480560" algn="l" defTabSz="1280160" rtl="0" eaLnBrk="1" latinLnBrk="0" hangingPunct="1">
        <a:defRPr sz="2500" kern="1200">
          <a:solidFill>
            <a:schemeClr val="tx1"/>
          </a:solidFill>
          <a:latin typeface="+mn-lt"/>
          <a:ea typeface="+mn-ea"/>
          <a:cs typeface="+mn-cs"/>
        </a:defRPr>
      </a:lvl8pPr>
      <a:lvl9pPr marL="5120640" algn="l" defTabSz="1280160" rtl="0" eaLnBrk="1" latinLnBrk="0" hangingPunct="1">
        <a:defRPr sz="2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gi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jp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jp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8.jpg"/><Relationship Id="rId5" Type="http://schemas.openxmlformats.org/officeDocument/2006/relationships/image" Target="../media/image17.jpeg"/><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clrChange>
              <a:clrFrom>
                <a:srgbClr val="FCF8F5"/>
              </a:clrFrom>
              <a:clrTo>
                <a:srgbClr val="FCF8F5">
                  <a:alpha val="0"/>
                </a:srgbClr>
              </a:clrTo>
            </a:clrChange>
            <a:extLst>
              <a:ext uri="{28A0092B-C50C-407E-A947-70E740481C1C}">
                <a14:useLocalDpi xmlns:a14="http://schemas.microsoft.com/office/drawing/2010/main" val="0"/>
              </a:ext>
            </a:extLst>
          </a:blip>
          <a:stretch>
            <a:fillRect/>
          </a:stretch>
        </p:blipFill>
        <p:spPr>
          <a:xfrm flipV="1">
            <a:off x="460526" y="8416299"/>
            <a:ext cx="8640960" cy="3714412"/>
          </a:xfrm>
          <a:prstGeom prst="rect">
            <a:avLst/>
          </a:prstGeom>
        </p:spPr>
      </p:pic>
      <p:pic>
        <p:nvPicPr>
          <p:cNvPr id="4" name="Picture 3"/>
          <p:cNvPicPr>
            <a:picLocks noChangeAspect="1"/>
          </p:cNvPicPr>
          <p:nvPr/>
        </p:nvPicPr>
        <p:blipFill>
          <a:blip r:embed="rId2">
            <a:clrChange>
              <a:clrFrom>
                <a:srgbClr val="FCF8F5"/>
              </a:clrFrom>
              <a:clrTo>
                <a:srgbClr val="FCF8F5">
                  <a:alpha val="0"/>
                </a:srgbClr>
              </a:clrTo>
            </a:clrChange>
            <a:extLst>
              <a:ext uri="{28A0092B-C50C-407E-A947-70E740481C1C}">
                <a14:useLocalDpi xmlns:a14="http://schemas.microsoft.com/office/drawing/2010/main" val="0"/>
              </a:ext>
            </a:extLst>
          </a:blip>
          <a:stretch>
            <a:fillRect/>
          </a:stretch>
        </p:blipFill>
        <p:spPr>
          <a:xfrm>
            <a:off x="480120" y="424136"/>
            <a:ext cx="8640960" cy="3714412"/>
          </a:xfrm>
          <a:prstGeom prst="rect">
            <a:avLst/>
          </a:prstGeom>
        </p:spPr>
      </p:pic>
      <p:sp>
        <p:nvSpPr>
          <p:cNvPr id="2" name="Title 1"/>
          <p:cNvSpPr>
            <a:spLocks noGrp="1"/>
          </p:cNvSpPr>
          <p:nvPr>
            <p:ph type="ctrTitle"/>
          </p:nvPr>
        </p:nvSpPr>
        <p:spPr/>
        <p:txBody>
          <a:bodyPr>
            <a:normAutofit fontScale="90000"/>
          </a:bodyPr>
          <a:lstStyle/>
          <a:p>
            <a:r>
              <a:rPr lang="en-GB" dirty="0" smtClean="0">
                <a:latin typeface="Century Gothic" panose="020B0502020202020204" pitchFamily="34" charset="0"/>
              </a:rPr>
              <a:t>Year 6 to 7 Transition Project </a:t>
            </a:r>
            <a:br>
              <a:rPr lang="en-GB" dirty="0" smtClean="0">
                <a:latin typeface="Century Gothic" panose="020B0502020202020204" pitchFamily="34" charset="0"/>
              </a:rPr>
            </a:br>
            <a:r>
              <a:rPr lang="en-GB" dirty="0">
                <a:latin typeface="Century Gothic" panose="020B0502020202020204" pitchFamily="34" charset="0"/>
              </a:rPr>
              <a:t/>
            </a:r>
            <a:br>
              <a:rPr lang="en-GB" dirty="0">
                <a:latin typeface="Century Gothic" panose="020B0502020202020204" pitchFamily="34" charset="0"/>
              </a:rPr>
            </a:br>
            <a:r>
              <a:rPr lang="en-GB" dirty="0" smtClean="0">
                <a:latin typeface="Century Gothic" panose="020B0502020202020204" pitchFamily="34" charset="0"/>
              </a:rPr>
              <a:t>Food &amp; Cookery</a:t>
            </a:r>
            <a:br>
              <a:rPr lang="en-GB" dirty="0" smtClean="0">
                <a:latin typeface="Century Gothic" panose="020B0502020202020204" pitchFamily="34" charset="0"/>
              </a:rPr>
            </a:br>
            <a:endParaRPr lang="en-GB" dirty="0">
              <a:latin typeface="Century Gothic" panose="020B0502020202020204" pitchFamily="34" charset="0"/>
            </a:endParaRPr>
          </a:p>
        </p:txBody>
      </p:sp>
      <p:sp>
        <p:nvSpPr>
          <p:cNvPr id="3" name="Subtitle 2"/>
          <p:cNvSpPr>
            <a:spLocks noGrp="1"/>
          </p:cNvSpPr>
          <p:nvPr>
            <p:ph type="subTitle" idx="1"/>
          </p:nvPr>
        </p:nvSpPr>
        <p:spPr/>
        <p:txBody>
          <a:bodyPr/>
          <a:lstStyle/>
          <a:p>
            <a:r>
              <a:rPr lang="en-GB" dirty="0" smtClean="0">
                <a:latin typeface="Century Gothic" panose="020B0502020202020204" pitchFamily="34" charset="0"/>
              </a:rPr>
              <a:t>The Bishop of Winchester Academy</a:t>
            </a:r>
            <a:endParaRPr lang="en-GB" dirty="0">
              <a:latin typeface="Century Gothic" panose="020B0502020202020204" pitchFamily="34" charset="0"/>
            </a:endParaRP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t="14816" b="64981"/>
          <a:stretch/>
        </p:blipFill>
        <p:spPr>
          <a:xfrm>
            <a:off x="1021072" y="784176"/>
            <a:ext cx="7559055" cy="2160240"/>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t="55223" b="25920"/>
          <a:stretch/>
        </p:blipFill>
        <p:spPr>
          <a:xfrm>
            <a:off x="1021072" y="9497144"/>
            <a:ext cx="7559055" cy="2016224"/>
          </a:xfrm>
          <a:prstGeom prst="rect">
            <a:avLst/>
          </a:prstGeom>
        </p:spPr>
      </p:pic>
    </p:spTree>
    <p:extLst>
      <p:ext uri="{BB962C8B-B14F-4D97-AF65-F5344CB8AC3E}">
        <p14:creationId xmlns:p14="http://schemas.microsoft.com/office/powerpoint/2010/main" val="41735102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0120" y="0"/>
            <a:ext cx="8496944" cy="12019065"/>
          </a:xfrm>
          <a:prstGeom prst="rect">
            <a:avLst/>
          </a:prstGeom>
        </p:spPr>
      </p:pic>
    </p:spTree>
    <p:extLst>
      <p:ext uri="{BB962C8B-B14F-4D97-AF65-F5344CB8AC3E}">
        <p14:creationId xmlns:p14="http://schemas.microsoft.com/office/powerpoint/2010/main" val="6397609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clrChange>
              <a:clrFrom>
                <a:srgbClr val="FCF8F5"/>
              </a:clrFrom>
              <a:clrTo>
                <a:srgbClr val="FCF8F5">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80120" y="424136"/>
            <a:ext cx="8640960" cy="3714412"/>
          </a:xfrm>
          <a:prstGeom prst="rect">
            <a:avLst/>
          </a:prstGeom>
        </p:spPr>
      </p:pic>
      <p:sp>
        <p:nvSpPr>
          <p:cNvPr id="2" name="Title 1"/>
          <p:cNvSpPr>
            <a:spLocks noGrp="1"/>
          </p:cNvSpPr>
          <p:nvPr>
            <p:ph type="ctrTitle"/>
          </p:nvPr>
        </p:nvSpPr>
        <p:spPr>
          <a:xfrm>
            <a:off x="2496344" y="434093"/>
            <a:ext cx="6504751" cy="1923946"/>
          </a:xfrm>
        </p:spPr>
        <p:txBody>
          <a:bodyPr>
            <a:normAutofit/>
          </a:bodyPr>
          <a:lstStyle/>
          <a:p>
            <a:r>
              <a:rPr lang="en-GB" sz="8000" u="sng" dirty="0" smtClean="0">
                <a:latin typeface="Century Gothic" panose="020B0502020202020204" pitchFamily="34" charset="0"/>
              </a:rPr>
              <a:t>Awareness</a:t>
            </a:r>
            <a:endParaRPr lang="en-GB" sz="8800" u="sng" dirty="0">
              <a:latin typeface="Century Gothic" panose="020B050202020202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6104" y="362611"/>
            <a:ext cx="2293773" cy="2293773"/>
          </a:xfrm>
          <a:prstGeom prst="rect">
            <a:avLst/>
          </a:prstGeom>
        </p:spPr>
      </p:pic>
      <p:sp>
        <p:nvSpPr>
          <p:cNvPr id="5" name="TextBox 4"/>
          <p:cNvSpPr txBox="1"/>
          <p:nvPr/>
        </p:nvSpPr>
        <p:spPr>
          <a:xfrm>
            <a:off x="480120" y="2629000"/>
            <a:ext cx="8640960" cy="8479244"/>
          </a:xfrm>
          <a:prstGeom prst="rect">
            <a:avLst/>
          </a:prstGeom>
          <a:noFill/>
        </p:spPr>
        <p:txBody>
          <a:bodyPr wrap="square" rtlCol="0">
            <a:spAutoFit/>
          </a:bodyPr>
          <a:lstStyle/>
          <a:p>
            <a:pPr algn="ctr"/>
            <a:r>
              <a:rPr lang="en-GB" sz="2000" b="1" dirty="0" smtClean="0">
                <a:latin typeface="Century Gothic" panose="020B0502020202020204" pitchFamily="34" charset="0"/>
              </a:rPr>
              <a:t>List the hazards (dangers) you can see in the picture below</a:t>
            </a:r>
            <a:r>
              <a:rPr lang="en-GB" sz="2000" dirty="0" smtClean="0">
                <a:latin typeface="Century Gothic" panose="020B0502020202020204" pitchFamily="34" charset="0"/>
              </a:rPr>
              <a:t>:</a:t>
            </a:r>
          </a:p>
          <a:p>
            <a:endParaRPr lang="en-GB" dirty="0">
              <a:latin typeface="Century Gothic" panose="020B0502020202020204" pitchFamily="34" charset="0"/>
            </a:endParaRPr>
          </a:p>
          <a:p>
            <a:endParaRPr lang="en-GB" dirty="0" smtClean="0">
              <a:latin typeface="Century Gothic" panose="020B0502020202020204" pitchFamily="34" charset="0"/>
            </a:endParaRPr>
          </a:p>
          <a:p>
            <a:endParaRPr lang="en-GB" dirty="0">
              <a:latin typeface="Century Gothic" panose="020B0502020202020204" pitchFamily="34" charset="0"/>
            </a:endParaRPr>
          </a:p>
          <a:p>
            <a:endParaRPr lang="en-GB" dirty="0" smtClean="0">
              <a:latin typeface="Century Gothic" panose="020B0502020202020204" pitchFamily="34" charset="0"/>
            </a:endParaRPr>
          </a:p>
          <a:p>
            <a:endParaRPr lang="en-GB" dirty="0">
              <a:latin typeface="Century Gothic" panose="020B0502020202020204" pitchFamily="34" charset="0"/>
            </a:endParaRPr>
          </a:p>
          <a:p>
            <a:endParaRPr lang="en-GB" dirty="0" smtClean="0">
              <a:latin typeface="Century Gothic" panose="020B0502020202020204" pitchFamily="34" charset="0"/>
            </a:endParaRPr>
          </a:p>
          <a:p>
            <a:endParaRPr lang="en-GB" dirty="0">
              <a:latin typeface="Century Gothic" panose="020B0502020202020204" pitchFamily="34" charset="0"/>
            </a:endParaRPr>
          </a:p>
          <a:p>
            <a:endParaRPr lang="en-GB" dirty="0" smtClean="0">
              <a:latin typeface="Century Gothic" panose="020B0502020202020204" pitchFamily="34" charset="0"/>
            </a:endParaRPr>
          </a:p>
          <a:p>
            <a:endParaRPr lang="en-GB" dirty="0">
              <a:latin typeface="Century Gothic" panose="020B0502020202020204" pitchFamily="34" charset="0"/>
            </a:endParaRPr>
          </a:p>
          <a:p>
            <a:endParaRPr lang="en-GB" dirty="0" smtClean="0">
              <a:latin typeface="Century Gothic" panose="020B0502020202020204" pitchFamily="34" charset="0"/>
            </a:endParaRPr>
          </a:p>
          <a:p>
            <a:endParaRPr lang="en-GB" dirty="0">
              <a:latin typeface="Century Gothic" panose="020B0502020202020204" pitchFamily="34" charset="0"/>
            </a:endParaRPr>
          </a:p>
          <a:p>
            <a:endParaRPr lang="en-GB" dirty="0" smtClean="0">
              <a:latin typeface="Century Gothic" panose="020B0502020202020204" pitchFamily="34" charset="0"/>
            </a:endParaRPr>
          </a:p>
          <a:p>
            <a:endParaRPr lang="en-GB" dirty="0">
              <a:latin typeface="Century Gothic" panose="020B0502020202020204" pitchFamily="34" charset="0"/>
            </a:endParaRPr>
          </a:p>
          <a:p>
            <a:endParaRPr lang="en-GB" dirty="0" smtClean="0">
              <a:latin typeface="Century Gothic" panose="020B0502020202020204" pitchFamily="34" charset="0"/>
            </a:endParaRPr>
          </a:p>
          <a:p>
            <a:endParaRPr lang="en-GB" dirty="0" smtClean="0">
              <a:latin typeface="Century Gothic" panose="020B0502020202020204" pitchFamily="34" charset="0"/>
            </a:endParaRPr>
          </a:p>
          <a:p>
            <a:endParaRPr lang="en-GB" dirty="0" smtClean="0">
              <a:latin typeface="Century Gothic" panose="020B0502020202020204" pitchFamily="34" charset="0"/>
            </a:endParaRPr>
          </a:p>
          <a:p>
            <a:r>
              <a:rPr lang="en-GB" dirty="0" smtClean="0">
                <a:latin typeface="Century Gothic" panose="020B0502020202020204" pitchFamily="34" charset="0"/>
              </a:rPr>
              <a:t>What could happen to people if they are not following safety guidelines in the kitchen?</a:t>
            </a:r>
          </a:p>
          <a:p>
            <a:endParaRPr lang="en-GB" dirty="0">
              <a:latin typeface="Century Gothic" panose="020B0502020202020204" pitchFamily="34" charset="0"/>
            </a:endParaRPr>
          </a:p>
          <a:p>
            <a:r>
              <a:rPr lang="en-GB" dirty="0" smtClean="0">
                <a:latin typeface="Century Gothic" panose="020B0502020202020204" pitchFamily="34" charset="0"/>
              </a:rPr>
              <a:t>How can we make sure we are as safe as possible when working in a kitchen?</a:t>
            </a:r>
            <a:endParaRPr lang="en-GB" dirty="0">
              <a:latin typeface="Century Gothic" panose="020B0502020202020204" pitchFamily="34" charset="0"/>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790" y="3170923"/>
            <a:ext cx="8613620" cy="5742414"/>
          </a:xfrm>
          <a:prstGeom prst="rect">
            <a:avLst/>
          </a:prstGeom>
        </p:spPr>
      </p:pic>
    </p:spTree>
    <p:extLst>
      <p:ext uri="{BB962C8B-B14F-4D97-AF65-F5344CB8AC3E}">
        <p14:creationId xmlns:p14="http://schemas.microsoft.com/office/powerpoint/2010/main" val="35518048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clrChange>
              <a:clrFrom>
                <a:srgbClr val="FCF8F5"/>
              </a:clrFrom>
              <a:clrTo>
                <a:srgbClr val="FCF8F5">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80120" y="424136"/>
            <a:ext cx="8640960" cy="3714412"/>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6104" y="306114"/>
            <a:ext cx="2286005" cy="2286005"/>
          </a:xfrm>
          <a:prstGeom prst="rect">
            <a:avLst/>
          </a:prstGeom>
        </p:spPr>
      </p:pic>
      <p:sp>
        <p:nvSpPr>
          <p:cNvPr id="9" name="Title 1"/>
          <p:cNvSpPr>
            <a:spLocks noGrp="1"/>
          </p:cNvSpPr>
          <p:nvPr>
            <p:ph type="ctrTitle"/>
          </p:nvPr>
        </p:nvSpPr>
        <p:spPr>
          <a:xfrm>
            <a:off x="2496344" y="434093"/>
            <a:ext cx="6504751" cy="1923946"/>
          </a:xfrm>
        </p:spPr>
        <p:txBody>
          <a:bodyPr>
            <a:normAutofit/>
          </a:bodyPr>
          <a:lstStyle/>
          <a:p>
            <a:r>
              <a:rPr lang="en-GB" sz="6600" u="sng" dirty="0" smtClean="0">
                <a:latin typeface="Century Gothic" panose="020B0502020202020204" pitchFamily="34" charset="0"/>
              </a:rPr>
              <a:t>Independence</a:t>
            </a:r>
            <a:endParaRPr lang="en-GB" sz="7200" u="sng" dirty="0">
              <a:latin typeface="Century Gothic" panose="020B0502020202020204" pitchFamily="34" charset="0"/>
            </a:endParaRPr>
          </a:p>
        </p:txBody>
      </p:sp>
      <p:sp>
        <p:nvSpPr>
          <p:cNvPr id="10" name="TextBox 9"/>
          <p:cNvSpPr txBox="1"/>
          <p:nvPr/>
        </p:nvSpPr>
        <p:spPr>
          <a:xfrm>
            <a:off x="624135" y="2573575"/>
            <a:ext cx="8376959" cy="5863144"/>
          </a:xfrm>
          <a:prstGeom prst="rect">
            <a:avLst/>
          </a:prstGeom>
          <a:noFill/>
        </p:spPr>
        <p:txBody>
          <a:bodyPr wrap="square" rtlCol="0">
            <a:spAutoFit/>
          </a:bodyPr>
          <a:lstStyle/>
          <a:p>
            <a:r>
              <a:rPr lang="en-GB" b="1" dirty="0">
                <a:latin typeface="Century Gothic" panose="020B0502020202020204" pitchFamily="34" charset="0"/>
              </a:rPr>
              <a:t>Create a fact file on </a:t>
            </a:r>
            <a:r>
              <a:rPr lang="en-GB" b="1" dirty="0" smtClean="0">
                <a:latin typeface="Century Gothic" panose="020B0502020202020204" pitchFamily="34" charset="0"/>
              </a:rPr>
              <a:t>a chef of your choice.</a:t>
            </a:r>
          </a:p>
          <a:p>
            <a:r>
              <a:rPr lang="en-GB" dirty="0" smtClean="0">
                <a:latin typeface="Century Gothic" panose="020B0502020202020204" pitchFamily="34" charset="0"/>
              </a:rPr>
              <a:t>Include </a:t>
            </a:r>
            <a:r>
              <a:rPr lang="en-GB" dirty="0">
                <a:latin typeface="Century Gothic" panose="020B0502020202020204" pitchFamily="34" charset="0"/>
              </a:rPr>
              <a:t>the following key points:</a:t>
            </a:r>
          </a:p>
          <a:p>
            <a:endParaRPr lang="en-GB" dirty="0">
              <a:latin typeface="Century Gothic" panose="020B0502020202020204" pitchFamily="34" charset="0"/>
            </a:endParaRPr>
          </a:p>
          <a:p>
            <a:pPr marL="342900" indent="-342900">
              <a:buFont typeface="Arial" panose="020B0604020202020204" pitchFamily="34" charset="0"/>
              <a:buChar char="•"/>
            </a:pPr>
            <a:r>
              <a:rPr lang="en-GB" dirty="0">
                <a:latin typeface="Century Gothic" panose="020B0502020202020204" pitchFamily="34" charset="0"/>
              </a:rPr>
              <a:t>Their </a:t>
            </a:r>
            <a:r>
              <a:rPr lang="en-GB" dirty="0" smtClean="0">
                <a:latin typeface="Century Gothic" panose="020B0502020202020204" pitchFamily="34" charset="0"/>
              </a:rPr>
              <a:t>name</a:t>
            </a:r>
          </a:p>
          <a:p>
            <a:pPr marL="342900" indent="-342900">
              <a:buFont typeface="Arial" panose="020B0604020202020204" pitchFamily="34" charset="0"/>
              <a:buChar char="•"/>
            </a:pPr>
            <a:r>
              <a:rPr lang="en-GB" dirty="0" smtClean="0">
                <a:latin typeface="Century Gothic" panose="020B0502020202020204" pitchFamily="34" charset="0"/>
              </a:rPr>
              <a:t>Where are they from?</a:t>
            </a:r>
          </a:p>
          <a:p>
            <a:pPr marL="342900" indent="-342900">
              <a:buFont typeface="Arial" panose="020B0604020202020204" pitchFamily="34" charset="0"/>
              <a:buChar char="•"/>
            </a:pPr>
            <a:r>
              <a:rPr lang="en-GB" dirty="0" smtClean="0">
                <a:latin typeface="Century Gothic" panose="020B0502020202020204" pitchFamily="34" charset="0"/>
              </a:rPr>
              <a:t>When did they become a chef?</a:t>
            </a:r>
          </a:p>
          <a:p>
            <a:pPr marL="342900" indent="-342900">
              <a:buFont typeface="Arial" panose="020B0604020202020204" pitchFamily="34" charset="0"/>
              <a:buChar char="•"/>
            </a:pPr>
            <a:r>
              <a:rPr lang="en-GB" dirty="0" smtClean="0">
                <a:latin typeface="Century Gothic" panose="020B0502020202020204" pitchFamily="34" charset="0"/>
              </a:rPr>
              <a:t>Have they worked in restaurants?</a:t>
            </a:r>
          </a:p>
          <a:p>
            <a:pPr marL="342900" indent="-342900">
              <a:buFont typeface="Arial" panose="020B0604020202020204" pitchFamily="34" charset="0"/>
              <a:buChar char="•"/>
            </a:pPr>
            <a:r>
              <a:rPr lang="en-GB" dirty="0" smtClean="0">
                <a:latin typeface="Century Gothic" panose="020B0502020202020204" pitchFamily="34" charset="0"/>
              </a:rPr>
              <a:t>Have they worked with famous chefs?</a:t>
            </a:r>
          </a:p>
          <a:p>
            <a:pPr marL="342900" indent="-342900">
              <a:buFont typeface="Arial" panose="020B0604020202020204" pitchFamily="34" charset="0"/>
              <a:buChar char="•"/>
            </a:pPr>
            <a:r>
              <a:rPr lang="en-GB" dirty="0" smtClean="0">
                <a:latin typeface="Century Gothic" panose="020B0502020202020204" pitchFamily="34" charset="0"/>
              </a:rPr>
              <a:t>Do they have a restaurant?</a:t>
            </a:r>
          </a:p>
          <a:p>
            <a:pPr marL="342900" indent="-342900">
              <a:buFont typeface="Arial" panose="020B0604020202020204" pitchFamily="34" charset="0"/>
              <a:buChar char="•"/>
            </a:pPr>
            <a:r>
              <a:rPr lang="en-GB" dirty="0" smtClean="0">
                <a:latin typeface="Century Gothic" panose="020B0502020202020204" pitchFamily="34" charset="0"/>
              </a:rPr>
              <a:t>Do they have a Michelin star?</a:t>
            </a:r>
          </a:p>
          <a:p>
            <a:pPr marL="342900" indent="-342900">
              <a:buFont typeface="Arial" panose="020B0604020202020204" pitchFamily="34" charset="0"/>
              <a:buChar char="•"/>
            </a:pPr>
            <a:r>
              <a:rPr lang="en-GB" dirty="0" smtClean="0">
                <a:latin typeface="Century Gothic" panose="020B0502020202020204" pitchFamily="34" charset="0"/>
              </a:rPr>
              <a:t>Have they changed the food industry at all?</a:t>
            </a:r>
          </a:p>
          <a:p>
            <a:pPr marL="342900" indent="-342900">
              <a:buFont typeface="Arial" panose="020B0604020202020204" pitchFamily="34" charset="0"/>
              <a:buChar char="•"/>
            </a:pPr>
            <a:endParaRPr lang="en-GB" dirty="0">
              <a:latin typeface="Century Gothic" panose="020B0502020202020204" pitchFamily="34" charset="0"/>
            </a:endParaRPr>
          </a:p>
          <a:p>
            <a:pPr algn="ctr"/>
            <a:r>
              <a:rPr lang="en-GB" dirty="0" smtClean="0">
                <a:latin typeface="Century Gothic" panose="020B0502020202020204" pitchFamily="34" charset="0"/>
              </a:rPr>
              <a:t>Be creative with your presentation!</a:t>
            </a:r>
          </a:p>
          <a:p>
            <a:endParaRPr lang="en-GB" dirty="0">
              <a:latin typeface="Century Gothic" panose="020B0502020202020204" pitchFamily="34" charset="0"/>
            </a:endParaRPr>
          </a:p>
          <a:p>
            <a:endParaRPr lang="en-GB" dirty="0">
              <a:latin typeface="Century Gothic" panose="020B0502020202020204" pitchFamily="34" charset="0"/>
            </a:endParaRP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2824" y="7912968"/>
            <a:ext cx="2419443" cy="3225924"/>
          </a:xfrm>
          <a:prstGeom prst="rect">
            <a:avLst/>
          </a:prstGeom>
        </p:spPr>
      </p:pic>
      <p:pic>
        <p:nvPicPr>
          <p:cNvPr id="12" name="Picture 11"/>
          <p:cNvPicPr>
            <a:picLocks noChangeAspect="1"/>
          </p:cNvPicPr>
          <p:nvPr/>
        </p:nvPicPr>
        <p:blipFill rotWithShape="1">
          <a:blip r:embed="rId5">
            <a:extLst>
              <a:ext uri="{28A0092B-C50C-407E-A947-70E740481C1C}">
                <a14:useLocalDpi xmlns:a14="http://schemas.microsoft.com/office/drawing/2010/main" val="0"/>
              </a:ext>
            </a:extLst>
          </a:blip>
          <a:srcRect b="3908"/>
          <a:stretch/>
        </p:blipFill>
        <p:spPr>
          <a:xfrm>
            <a:off x="3576464" y="7912968"/>
            <a:ext cx="2126866" cy="3225924"/>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67527" y="7912968"/>
            <a:ext cx="2477292" cy="3225924"/>
          </a:xfrm>
          <a:prstGeom prst="rect">
            <a:avLst/>
          </a:prstGeom>
        </p:spPr>
      </p:pic>
    </p:spTree>
    <p:extLst>
      <p:ext uri="{BB962C8B-B14F-4D97-AF65-F5344CB8AC3E}">
        <p14:creationId xmlns:p14="http://schemas.microsoft.com/office/powerpoint/2010/main" val="9378310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a:clrChange>
              <a:clrFrom>
                <a:srgbClr val="FCF8F5"/>
              </a:clrFrom>
              <a:clrTo>
                <a:srgbClr val="FCF8F5">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80120" y="424136"/>
            <a:ext cx="8640960" cy="3714412"/>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6104" y="302562"/>
            <a:ext cx="2286005" cy="2286005"/>
          </a:xfrm>
          <a:prstGeom prst="rect">
            <a:avLst/>
          </a:prstGeom>
        </p:spPr>
      </p:pic>
      <p:sp>
        <p:nvSpPr>
          <p:cNvPr id="12" name="Title 1"/>
          <p:cNvSpPr>
            <a:spLocks noGrp="1"/>
          </p:cNvSpPr>
          <p:nvPr>
            <p:ph type="ctrTitle"/>
          </p:nvPr>
        </p:nvSpPr>
        <p:spPr>
          <a:xfrm>
            <a:off x="2496344" y="434093"/>
            <a:ext cx="6504751" cy="1923946"/>
          </a:xfrm>
        </p:spPr>
        <p:txBody>
          <a:bodyPr>
            <a:normAutofit/>
          </a:bodyPr>
          <a:lstStyle/>
          <a:p>
            <a:r>
              <a:rPr lang="en-GB" sz="8000" u="sng" dirty="0" smtClean="0">
                <a:latin typeface="Century Gothic" panose="020B0502020202020204" pitchFamily="34" charset="0"/>
              </a:rPr>
              <a:t>Creativity</a:t>
            </a:r>
            <a:endParaRPr lang="en-GB" sz="8800" u="sng" dirty="0">
              <a:latin typeface="Century Gothic" panose="020B0502020202020204" pitchFamily="34" charset="0"/>
            </a:endParaRPr>
          </a:p>
        </p:txBody>
      </p:sp>
      <p:sp>
        <p:nvSpPr>
          <p:cNvPr id="13" name="TextBox 12"/>
          <p:cNvSpPr txBox="1"/>
          <p:nvPr/>
        </p:nvSpPr>
        <p:spPr>
          <a:xfrm>
            <a:off x="624135" y="2489570"/>
            <a:ext cx="8376959" cy="4416594"/>
          </a:xfrm>
          <a:prstGeom prst="rect">
            <a:avLst/>
          </a:prstGeom>
          <a:noFill/>
        </p:spPr>
        <p:txBody>
          <a:bodyPr wrap="square" rtlCol="0">
            <a:spAutoFit/>
          </a:bodyPr>
          <a:lstStyle/>
          <a:p>
            <a:pPr algn="ctr"/>
            <a:r>
              <a:rPr lang="en-GB" sz="2800" b="1" dirty="0" smtClean="0">
                <a:latin typeface="Century Gothic" panose="020B0502020202020204" pitchFamily="34" charset="0"/>
              </a:rPr>
              <a:t>Design a healthy plate of food using as many different coloured ingredients as possible.</a:t>
            </a:r>
          </a:p>
          <a:p>
            <a:pPr algn="ctr"/>
            <a:endParaRPr lang="en-GB" b="1" dirty="0">
              <a:latin typeface="Century Gothic" panose="020B0502020202020204" pitchFamily="34" charset="0"/>
            </a:endParaRPr>
          </a:p>
          <a:p>
            <a:pPr algn="ctr"/>
            <a:r>
              <a:rPr lang="en-GB" dirty="0" smtClean="0">
                <a:latin typeface="Century Gothic" panose="020B0502020202020204" pitchFamily="34" charset="0"/>
              </a:rPr>
              <a:t>You can do this by drawing the plate and drawing each different ingredient, and adding colour.</a:t>
            </a:r>
          </a:p>
          <a:p>
            <a:pPr algn="ctr"/>
            <a:r>
              <a:rPr lang="en-GB" b="1" dirty="0" smtClean="0">
                <a:latin typeface="Century Gothic" panose="020B0502020202020204" pitchFamily="34" charset="0"/>
              </a:rPr>
              <a:t>You could create it in person using food and take a photograph of your final dish!  </a:t>
            </a:r>
          </a:p>
          <a:p>
            <a:pPr algn="ctr"/>
            <a:r>
              <a:rPr lang="en-GB" dirty="0" smtClean="0">
                <a:latin typeface="Century Gothic" panose="020B0502020202020204" pitchFamily="34" charset="0"/>
              </a:rPr>
              <a:t>Could you create an image/scene/animal out of food?</a:t>
            </a:r>
          </a:p>
          <a:p>
            <a:pPr algn="ctr"/>
            <a:endParaRPr lang="en-GB" dirty="0">
              <a:latin typeface="Century Gothic" panose="020B0502020202020204" pitchFamily="34" charset="0"/>
            </a:endParaRPr>
          </a:p>
          <a:p>
            <a:pPr algn="ctr"/>
            <a:endParaRPr lang="en-GB" dirty="0">
              <a:latin typeface="Century Gothic" panose="020B0502020202020204" pitchFamily="34" charset="0"/>
            </a:endParaRP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4135" y="6360359"/>
            <a:ext cx="4385665" cy="2885306"/>
          </a:xfrm>
          <a:prstGeom prst="rect">
            <a:avLst/>
          </a:prstGeom>
        </p:spPr>
      </p:pic>
      <p:pic>
        <p:nvPicPr>
          <p:cNvPr id="15" name="Picture 14"/>
          <p:cNvPicPr>
            <a:picLocks noChangeAspect="1"/>
          </p:cNvPicPr>
          <p:nvPr/>
        </p:nvPicPr>
        <p:blipFill rotWithShape="1">
          <a:blip r:embed="rId5" cstate="print">
            <a:extLst>
              <a:ext uri="{28A0092B-C50C-407E-A947-70E740481C1C}">
                <a14:useLocalDpi xmlns:a14="http://schemas.microsoft.com/office/drawing/2010/main" val="0"/>
              </a:ext>
            </a:extLst>
          </a:blip>
          <a:srcRect l="7204" t="6780" r="5085" b="11865"/>
          <a:stretch/>
        </p:blipFill>
        <p:spPr>
          <a:xfrm>
            <a:off x="1295426" y="9425136"/>
            <a:ext cx="3714374" cy="2583912"/>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22827" y="6360359"/>
            <a:ext cx="3907355" cy="3924101"/>
          </a:xfrm>
          <a:prstGeom prst="rect">
            <a:avLst/>
          </a:prstGeom>
        </p:spPr>
      </p:pic>
      <p:pic>
        <p:nvPicPr>
          <p:cNvPr id="14" name="Picture 13"/>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864496" y="9248328"/>
            <a:ext cx="4626936" cy="2985120"/>
          </a:xfrm>
          <a:prstGeom prst="rect">
            <a:avLst/>
          </a:prstGeom>
        </p:spPr>
      </p:pic>
    </p:spTree>
    <p:extLst>
      <p:ext uri="{BB962C8B-B14F-4D97-AF65-F5344CB8AC3E}">
        <p14:creationId xmlns:p14="http://schemas.microsoft.com/office/powerpoint/2010/main" val="4111453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p:cNvPicPr>
            <a:picLocks noChangeAspect="1"/>
          </p:cNvPicPr>
          <p:nvPr/>
        </p:nvPicPr>
        <p:blipFill>
          <a:blip r:embed="rId2">
            <a:clrChange>
              <a:clrFrom>
                <a:srgbClr val="FCF8F5"/>
              </a:clrFrom>
              <a:clrTo>
                <a:srgbClr val="FCF8F5">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80120" y="424136"/>
            <a:ext cx="8640960" cy="3714412"/>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6104" y="287570"/>
            <a:ext cx="2286005" cy="2286005"/>
          </a:xfrm>
          <a:prstGeom prst="rect">
            <a:avLst/>
          </a:prstGeom>
        </p:spPr>
      </p:pic>
      <p:sp>
        <p:nvSpPr>
          <p:cNvPr id="16" name="Title 1"/>
          <p:cNvSpPr>
            <a:spLocks noGrp="1"/>
          </p:cNvSpPr>
          <p:nvPr>
            <p:ph type="ctrTitle"/>
          </p:nvPr>
        </p:nvSpPr>
        <p:spPr>
          <a:xfrm>
            <a:off x="2496344" y="434093"/>
            <a:ext cx="6504751" cy="1923946"/>
          </a:xfrm>
        </p:spPr>
        <p:txBody>
          <a:bodyPr>
            <a:normAutofit/>
          </a:bodyPr>
          <a:lstStyle/>
          <a:p>
            <a:r>
              <a:rPr lang="en-GB" sz="8000" u="sng" dirty="0" smtClean="0">
                <a:latin typeface="Century Gothic" panose="020B0502020202020204" pitchFamily="34" charset="0"/>
              </a:rPr>
              <a:t>Empathy</a:t>
            </a:r>
            <a:endParaRPr lang="en-GB" sz="8800" u="sng" dirty="0">
              <a:latin typeface="Century Gothic" panose="020B0502020202020204" pitchFamily="34" charset="0"/>
            </a:endParaRPr>
          </a:p>
        </p:txBody>
      </p:sp>
      <p:sp>
        <p:nvSpPr>
          <p:cNvPr id="22" name="TextBox 21"/>
          <p:cNvSpPr txBox="1"/>
          <p:nvPr/>
        </p:nvSpPr>
        <p:spPr>
          <a:xfrm>
            <a:off x="624135" y="2573575"/>
            <a:ext cx="8376959" cy="4324261"/>
          </a:xfrm>
          <a:prstGeom prst="rect">
            <a:avLst/>
          </a:prstGeom>
          <a:noFill/>
        </p:spPr>
        <p:txBody>
          <a:bodyPr wrap="square" rtlCol="0">
            <a:spAutoFit/>
          </a:bodyPr>
          <a:lstStyle/>
          <a:p>
            <a:pPr algn="just"/>
            <a:r>
              <a:rPr lang="en-GB" b="1" dirty="0" smtClean="0">
                <a:latin typeface="Century Gothic" panose="020B0502020202020204" pitchFamily="34" charset="0"/>
              </a:rPr>
              <a:t>Research “Fairtrade” in the food industry.</a:t>
            </a:r>
          </a:p>
          <a:p>
            <a:pPr algn="just"/>
            <a:r>
              <a:rPr lang="en-GB" b="1" dirty="0">
                <a:latin typeface="Century Gothic" panose="020B0502020202020204" pitchFamily="34" charset="0"/>
              </a:rPr>
              <a:t/>
            </a:r>
            <a:br>
              <a:rPr lang="en-GB" b="1" dirty="0">
                <a:latin typeface="Century Gothic" panose="020B0502020202020204" pitchFamily="34" charset="0"/>
              </a:rPr>
            </a:br>
            <a:r>
              <a:rPr lang="en-GB" dirty="0" smtClean="0">
                <a:latin typeface="Century Gothic" panose="020B0502020202020204" pitchFamily="34" charset="0"/>
              </a:rPr>
              <a:t>Create a poster that can be displayed in the local town to encourage people to buy Fairtrade.</a:t>
            </a:r>
          </a:p>
          <a:p>
            <a:pPr algn="just"/>
            <a:r>
              <a:rPr lang="en-GB" dirty="0" smtClean="0">
                <a:latin typeface="Century Gothic" panose="020B0502020202020204" pitchFamily="34" charset="0"/>
              </a:rPr>
              <a:t>Be creative to design an eye-catching poster.</a:t>
            </a:r>
          </a:p>
          <a:p>
            <a:pPr algn="just"/>
            <a:endParaRPr lang="en-GB" dirty="0">
              <a:latin typeface="Century Gothic" panose="020B0502020202020204" pitchFamily="34" charset="0"/>
            </a:endParaRPr>
          </a:p>
          <a:p>
            <a:pPr algn="just"/>
            <a:r>
              <a:rPr lang="en-GB" dirty="0" smtClean="0">
                <a:latin typeface="Century Gothic" panose="020B0502020202020204" pitchFamily="34" charset="0"/>
              </a:rPr>
              <a:t>Include as many facts and figures as you can about the Fairtrade program and why it is so important.</a:t>
            </a:r>
          </a:p>
          <a:p>
            <a:pPr algn="just"/>
            <a:endParaRPr lang="en-GB" dirty="0" smtClean="0">
              <a:latin typeface="Century Gothic" panose="020B0502020202020204" pitchFamily="34" charset="0"/>
            </a:endParaRPr>
          </a:p>
          <a:p>
            <a:pPr algn="just"/>
            <a:endParaRPr lang="en-GB" dirty="0">
              <a:latin typeface="Century Gothic" panose="020B0502020202020204" pitchFamily="34" charset="0"/>
            </a:endParaRPr>
          </a:p>
          <a:p>
            <a:pPr algn="just"/>
            <a:endParaRPr lang="en-GB" dirty="0">
              <a:latin typeface="Century Gothic" panose="020B0502020202020204" pitchFamily="34" charset="0"/>
            </a:endParaRP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268931">
            <a:off x="765773" y="5849359"/>
            <a:ext cx="2156880" cy="3049964"/>
          </a:xfrm>
          <a:prstGeom prst="rect">
            <a:avLst/>
          </a:prstGeom>
        </p:spPr>
      </p:pic>
      <p:pic>
        <p:nvPicPr>
          <p:cNvPr id="11266" name="Picture 2" descr="See the source ima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56822">
            <a:off x="869005" y="8655960"/>
            <a:ext cx="2419308" cy="32332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46440" y="5949741"/>
            <a:ext cx="5522475" cy="3234100"/>
          </a:xfrm>
          <a:prstGeom prst="rect">
            <a:avLst/>
          </a:prstGeom>
        </p:spPr>
      </p:pic>
      <p:pic>
        <p:nvPicPr>
          <p:cNvPr id="11268" name="Picture 4" descr="See the source imag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08512" y="9263118"/>
            <a:ext cx="4176464" cy="2610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79853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a:clrChange>
              <a:clrFrom>
                <a:srgbClr val="FCF8F5"/>
              </a:clrFrom>
              <a:clrTo>
                <a:srgbClr val="FCF8F5">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80120" y="424136"/>
            <a:ext cx="8640960" cy="3714412"/>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6104" y="306114"/>
            <a:ext cx="2286005" cy="2286005"/>
          </a:xfrm>
          <a:prstGeom prst="rect">
            <a:avLst/>
          </a:prstGeom>
        </p:spPr>
      </p:pic>
      <p:sp>
        <p:nvSpPr>
          <p:cNvPr id="12" name="Title 1"/>
          <p:cNvSpPr>
            <a:spLocks noGrp="1"/>
          </p:cNvSpPr>
          <p:nvPr>
            <p:ph type="ctrTitle"/>
          </p:nvPr>
        </p:nvSpPr>
        <p:spPr>
          <a:xfrm>
            <a:off x="2496344" y="434093"/>
            <a:ext cx="6504751" cy="1923946"/>
          </a:xfrm>
        </p:spPr>
        <p:txBody>
          <a:bodyPr>
            <a:normAutofit fontScale="90000"/>
          </a:bodyPr>
          <a:lstStyle/>
          <a:p>
            <a:r>
              <a:rPr lang="en-GB" sz="8000" u="sng" dirty="0" smtClean="0">
                <a:latin typeface="Century Gothic" panose="020B0502020202020204" pitchFamily="34" charset="0"/>
              </a:rPr>
              <a:t>Collaboration</a:t>
            </a:r>
            <a:endParaRPr lang="en-GB" sz="8800" u="sng" dirty="0">
              <a:latin typeface="Century Gothic" panose="020B0502020202020204" pitchFamily="34" charset="0"/>
            </a:endParaRPr>
          </a:p>
        </p:txBody>
      </p:sp>
      <p:sp>
        <p:nvSpPr>
          <p:cNvPr id="13" name="TextBox 12"/>
          <p:cNvSpPr txBox="1"/>
          <p:nvPr/>
        </p:nvSpPr>
        <p:spPr>
          <a:xfrm>
            <a:off x="480120" y="2555338"/>
            <a:ext cx="8640960" cy="2554545"/>
          </a:xfrm>
          <a:prstGeom prst="rect">
            <a:avLst/>
          </a:prstGeom>
          <a:noFill/>
        </p:spPr>
        <p:txBody>
          <a:bodyPr wrap="square" rtlCol="0">
            <a:spAutoFit/>
          </a:bodyPr>
          <a:lstStyle/>
          <a:p>
            <a:pPr algn="ctr"/>
            <a:r>
              <a:rPr lang="en-GB" sz="2400" dirty="0" smtClean="0">
                <a:latin typeface="Century Gothic" panose="020B0502020202020204" pitchFamily="34" charset="0"/>
              </a:rPr>
              <a:t>Work with an adult at home to help with a meal. </a:t>
            </a:r>
          </a:p>
          <a:p>
            <a:pPr algn="ctr"/>
            <a:endParaRPr lang="en-GB" sz="2400" dirty="0" smtClean="0">
              <a:latin typeface="Century Gothic" panose="020B0502020202020204" pitchFamily="34" charset="0"/>
            </a:endParaRPr>
          </a:p>
          <a:p>
            <a:pPr algn="ctr"/>
            <a:r>
              <a:rPr lang="en-GB" sz="2400" dirty="0" smtClean="0">
                <a:latin typeface="Century Gothic" panose="020B0502020202020204" pitchFamily="34" charset="0"/>
              </a:rPr>
              <a:t>Which of the following jobs have you helped with?</a:t>
            </a:r>
          </a:p>
          <a:p>
            <a:pPr algn="ctr"/>
            <a:r>
              <a:rPr lang="en-GB" sz="2400" dirty="0" smtClean="0">
                <a:latin typeface="Century Gothic" panose="020B0502020202020204" pitchFamily="34" charset="0"/>
              </a:rPr>
              <a:t>Tick all of the jobs/roles you have done.</a:t>
            </a:r>
          </a:p>
          <a:p>
            <a:pPr algn="ctr"/>
            <a:endParaRPr lang="en-GB" sz="2000" dirty="0">
              <a:latin typeface="Century Gothic" panose="020B0502020202020204" pitchFamily="34" charset="0"/>
            </a:endParaRPr>
          </a:p>
          <a:p>
            <a:endParaRPr lang="en-GB" sz="2000" dirty="0" smtClean="0">
              <a:latin typeface="Century Gothic" panose="020B0502020202020204" pitchFamily="34" charset="0"/>
            </a:endParaRPr>
          </a:p>
          <a:p>
            <a:r>
              <a:rPr lang="en-GB" sz="2400" dirty="0" smtClean="0">
                <a:latin typeface="Century Gothic" panose="020B0502020202020204" pitchFamily="34" charset="0"/>
              </a:rPr>
              <a:t>Meal: ________________________________________________</a:t>
            </a:r>
            <a:endParaRPr lang="en-GB" sz="2800" dirty="0">
              <a:latin typeface="Century Gothic" panose="020B0502020202020204" pitchFamily="34" charset="0"/>
            </a:endParaRPr>
          </a:p>
        </p:txBody>
      </p:sp>
      <p:sp>
        <p:nvSpPr>
          <p:cNvPr id="5" name="TextBox 4"/>
          <p:cNvSpPr txBox="1"/>
          <p:nvPr/>
        </p:nvSpPr>
        <p:spPr>
          <a:xfrm>
            <a:off x="624136" y="5245627"/>
            <a:ext cx="7992888" cy="6678751"/>
          </a:xfrm>
          <a:prstGeom prst="rect">
            <a:avLst/>
          </a:prstGeom>
          <a:noFill/>
        </p:spPr>
        <p:txBody>
          <a:bodyPr wrap="square" rtlCol="0">
            <a:spAutoFit/>
          </a:bodyPr>
          <a:lstStyle/>
          <a:p>
            <a:pPr marL="342900" indent="-342900">
              <a:buFont typeface="Wingdings" panose="05000000000000000000" pitchFamily="2" charset="2"/>
              <a:buChar char="q"/>
            </a:pPr>
            <a:r>
              <a:rPr lang="en-GB" dirty="0" smtClean="0">
                <a:latin typeface="Century Gothic" panose="020B0502020202020204" pitchFamily="34" charset="0"/>
              </a:rPr>
              <a:t>  Getting ingredients out of the fridge/cupboard</a:t>
            </a:r>
          </a:p>
          <a:p>
            <a:pPr marL="342900" indent="-342900">
              <a:buFont typeface="Wingdings" panose="05000000000000000000" pitchFamily="2" charset="2"/>
              <a:buChar char="q"/>
            </a:pPr>
            <a:r>
              <a:rPr lang="en-GB" dirty="0" smtClean="0">
                <a:latin typeface="Century Gothic" panose="020B0502020202020204" pitchFamily="34" charset="0"/>
              </a:rPr>
              <a:t>  Peeling vegetables</a:t>
            </a:r>
          </a:p>
          <a:p>
            <a:pPr marL="342900" indent="-342900">
              <a:buFont typeface="Wingdings" panose="05000000000000000000" pitchFamily="2" charset="2"/>
              <a:buChar char="q"/>
            </a:pPr>
            <a:r>
              <a:rPr lang="en-GB" dirty="0" smtClean="0">
                <a:latin typeface="Century Gothic" panose="020B0502020202020204" pitchFamily="34" charset="0"/>
              </a:rPr>
              <a:t>  Turning oven/hob on</a:t>
            </a:r>
          </a:p>
          <a:p>
            <a:pPr marL="342900" indent="-342900">
              <a:buFont typeface="Wingdings" panose="05000000000000000000" pitchFamily="2" charset="2"/>
              <a:buChar char="q"/>
            </a:pPr>
            <a:r>
              <a:rPr lang="en-GB" dirty="0" smtClean="0">
                <a:latin typeface="Century Gothic" panose="020B0502020202020204" pitchFamily="34" charset="0"/>
              </a:rPr>
              <a:t>  Preparing meat </a:t>
            </a:r>
          </a:p>
          <a:p>
            <a:pPr marL="342900" indent="-342900">
              <a:buFont typeface="Wingdings" panose="05000000000000000000" pitchFamily="2" charset="2"/>
              <a:buChar char="q"/>
            </a:pPr>
            <a:r>
              <a:rPr lang="en-GB" dirty="0" smtClean="0">
                <a:latin typeface="Century Gothic" panose="020B0502020202020204" pitchFamily="34" charset="0"/>
              </a:rPr>
              <a:t>  Using a knife</a:t>
            </a:r>
          </a:p>
          <a:p>
            <a:pPr marL="342900" indent="-342900">
              <a:buFont typeface="Wingdings" panose="05000000000000000000" pitchFamily="2" charset="2"/>
              <a:buChar char="q"/>
            </a:pPr>
            <a:r>
              <a:rPr lang="en-GB" dirty="0" smtClean="0">
                <a:latin typeface="Century Gothic" panose="020B0502020202020204" pitchFamily="34" charset="0"/>
              </a:rPr>
              <a:t>  Using a kettle</a:t>
            </a:r>
          </a:p>
          <a:p>
            <a:pPr marL="342900" indent="-342900">
              <a:buFont typeface="Wingdings" panose="05000000000000000000" pitchFamily="2" charset="2"/>
              <a:buChar char="q"/>
            </a:pPr>
            <a:r>
              <a:rPr lang="en-GB" dirty="0" smtClean="0">
                <a:latin typeface="Century Gothic" panose="020B0502020202020204" pitchFamily="34" charset="0"/>
              </a:rPr>
              <a:t>  Measuring/weighing ingredients</a:t>
            </a:r>
          </a:p>
          <a:p>
            <a:pPr marL="342900" indent="-342900">
              <a:buFont typeface="Wingdings" panose="05000000000000000000" pitchFamily="2" charset="2"/>
              <a:buChar char="q"/>
            </a:pPr>
            <a:r>
              <a:rPr lang="en-GB" dirty="0" smtClean="0">
                <a:latin typeface="Century Gothic" panose="020B0502020202020204" pitchFamily="34" charset="0"/>
              </a:rPr>
              <a:t>  Stirring ingredients</a:t>
            </a:r>
          </a:p>
          <a:p>
            <a:pPr marL="342900" indent="-342900">
              <a:buFont typeface="Wingdings" panose="05000000000000000000" pitchFamily="2" charset="2"/>
              <a:buChar char="q"/>
            </a:pPr>
            <a:r>
              <a:rPr lang="en-GB" dirty="0" smtClean="0">
                <a:latin typeface="Century Gothic" panose="020B0502020202020204" pitchFamily="34" charset="0"/>
              </a:rPr>
              <a:t>  Blending ingredients</a:t>
            </a:r>
          </a:p>
          <a:p>
            <a:pPr marL="342900" indent="-342900">
              <a:buFont typeface="Wingdings" panose="05000000000000000000" pitchFamily="2" charset="2"/>
              <a:buChar char="q"/>
            </a:pPr>
            <a:r>
              <a:rPr lang="en-GB" dirty="0" smtClean="0">
                <a:latin typeface="Century Gothic" panose="020B0502020202020204" pitchFamily="34" charset="0"/>
              </a:rPr>
              <a:t>  Laying the table</a:t>
            </a:r>
          </a:p>
          <a:p>
            <a:pPr marL="342900" indent="-342900">
              <a:buFont typeface="Wingdings" panose="05000000000000000000" pitchFamily="2" charset="2"/>
              <a:buChar char="q"/>
            </a:pPr>
            <a:r>
              <a:rPr lang="en-GB" dirty="0" smtClean="0">
                <a:latin typeface="Century Gothic" panose="020B0502020202020204" pitchFamily="34" charset="0"/>
              </a:rPr>
              <a:t>  Clearing the table </a:t>
            </a:r>
          </a:p>
          <a:p>
            <a:pPr marL="342900" indent="-342900">
              <a:buFont typeface="Wingdings" panose="05000000000000000000" pitchFamily="2" charset="2"/>
              <a:buChar char="q"/>
            </a:pPr>
            <a:r>
              <a:rPr lang="en-GB" dirty="0" smtClean="0">
                <a:latin typeface="Century Gothic" panose="020B0502020202020204" pitchFamily="34" charset="0"/>
              </a:rPr>
              <a:t>  Washing up</a:t>
            </a:r>
          </a:p>
          <a:p>
            <a:pPr marL="342900" indent="-342900">
              <a:buFont typeface="Wingdings" panose="05000000000000000000" pitchFamily="2" charset="2"/>
              <a:buChar char="q"/>
            </a:pPr>
            <a:r>
              <a:rPr lang="en-GB" dirty="0" smtClean="0">
                <a:latin typeface="Century Gothic" panose="020B0502020202020204" pitchFamily="34" charset="0"/>
              </a:rPr>
              <a:t>  Wiping up</a:t>
            </a:r>
          </a:p>
          <a:p>
            <a:pPr marL="342900" indent="-342900">
              <a:buFont typeface="Wingdings" panose="05000000000000000000" pitchFamily="2" charset="2"/>
              <a:buChar char="q"/>
            </a:pPr>
            <a:r>
              <a:rPr lang="en-GB" dirty="0" smtClean="0">
                <a:latin typeface="Century Gothic" panose="020B0502020202020204" pitchFamily="34" charset="0"/>
              </a:rPr>
              <a:t>  Wiping down surfaces</a:t>
            </a:r>
          </a:p>
          <a:p>
            <a:pPr marL="342900" indent="-342900">
              <a:buFont typeface="Wingdings" panose="05000000000000000000" pitchFamily="2" charset="2"/>
              <a:buChar char="q"/>
            </a:pPr>
            <a:endParaRPr lang="en-GB" dirty="0">
              <a:latin typeface="Century Gothic" panose="020B0502020202020204" pitchFamily="34" charset="0"/>
            </a:endParaRPr>
          </a:p>
          <a:p>
            <a:r>
              <a:rPr lang="en-GB" sz="2800" dirty="0" smtClean="0">
                <a:latin typeface="Century Gothic" panose="020B0502020202020204" pitchFamily="34" charset="0"/>
              </a:rPr>
              <a:t>Adult signature: ___________________________</a:t>
            </a:r>
            <a:endParaRPr lang="en-GB" dirty="0">
              <a:latin typeface="Century Gothic" panose="020B0502020202020204" pitchFamily="34" charset="0"/>
            </a:endParaRPr>
          </a:p>
          <a:p>
            <a:pPr marL="342900" indent="-342900">
              <a:buFont typeface="Wingdings" panose="05000000000000000000" pitchFamily="2" charset="2"/>
              <a:buChar char="q"/>
            </a:pPr>
            <a:endParaRPr lang="en-GB" dirty="0">
              <a:latin typeface="Century Gothic" panose="020B0502020202020204" pitchFamily="34" charset="0"/>
            </a:endParaRPr>
          </a:p>
        </p:txBody>
      </p:sp>
    </p:spTree>
    <p:extLst>
      <p:ext uri="{BB962C8B-B14F-4D97-AF65-F5344CB8AC3E}">
        <p14:creationId xmlns:p14="http://schemas.microsoft.com/office/powerpoint/2010/main" val="5089637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clrChange>
              <a:clrFrom>
                <a:srgbClr val="FCF8F5"/>
              </a:clrFrom>
              <a:clrTo>
                <a:srgbClr val="FCF8F5">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80120" y="424136"/>
            <a:ext cx="8640960" cy="3714412"/>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6104" y="306114"/>
            <a:ext cx="2286005" cy="2286005"/>
          </a:xfrm>
          <a:prstGeom prst="rect">
            <a:avLst/>
          </a:prstGeom>
        </p:spPr>
      </p:pic>
      <p:sp>
        <p:nvSpPr>
          <p:cNvPr id="16" name="Title 1"/>
          <p:cNvSpPr>
            <a:spLocks noGrp="1"/>
          </p:cNvSpPr>
          <p:nvPr>
            <p:ph type="ctrTitle"/>
          </p:nvPr>
        </p:nvSpPr>
        <p:spPr>
          <a:xfrm>
            <a:off x="2496344" y="434093"/>
            <a:ext cx="6504751" cy="1923946"/>
          </a:xfrm>
        </p:spPr>
        <p:txBody>
          <a:bodyPr>
            <a:normAutofit/>
          </a:bodyPr>
          <a:lstStyle/>
          <a:p>
            <a:r>
              <a:rPr lang="en-GB" sz="8000" u="sng" dirty="0" smtClean="0">
                <a:latin typeface="Century Gothic" panose="020B0502020202020204" pitchFamily="34" charset="0"/>
              </a:rPr>
              <a:t>Resilience</a:t>
            </a:r>
            <a:endParaRPr lang="en-GB" sz="8800" u="sng" dirty="0">
              <a:latin typeface="Century Gothic" panose="020B0502020202020204" pitchFamily="34" charset="0"/>
            </a:endParaRPr>
          </a:p>
        </p:txBody>
      </p:sp>
      <p:pic>
        <p:nvPicPr>
          <p:cNvPr id="17" name="Picture 16"/>
          <p:cNvPicPr>
            <a:picLocks noChangeAspect="1"/>
          </p:cNvPicPr>
          <p:nvPr/>
        </p:nvPicPr>
        <p:blipFill rotWithShape="1">
          <a:blip r:embed="rId4">
            <a:extLst>
              <a:ext uri="{28A0092B-C50C-407E-A947-70E740481C1C}">
                <a14:useLocalDpi xmlns:a14="http://schemas.microsoft.com/office/drawing/2010/main" val="0"/>
              </a:ext>
            </a:extLst>
          </a:blip>
          <a:srcRect t="11560" r="10689" b="17966"/>
          <a:stretch/>
        </p:blipFill>
        <p:spPr>
          <a:xfrm>
            <a:off x="480120" y="3304456"/>
            <a:ext cx="8650651" cy="4832830"/>
          </a:xfrm>
          <a:prstGeom prst="rect">
            <a:avLst/>
          </a:prstGeom>
        </p:spPr>
      </p:pic>
      <p:sp>
        <p:nvSpPr>
          <p:cNvPr id="18" name="TextBox 17"/>
          <p:cNvSpPr txBox="1"/>
          <p:nvPr/>
        </p:nvSpPr>
        <p:spPr>
          <a:xfrm>
            <a:off x="480120" y="2629000"/>
            <a:ext cx="8640960" cy="8863965"/>
          </a:xfrm>
          <a:prstGeom prst="rect">
            <a:avLst/>
          </a:prstGeom>
          <a:noFill/>
        </p:spPr>
        <p:txBody>
          <a:bodyPr wrap="square" rtlCol="0">
            <a:spAutoFit/>
          </a:bodyPr>
          <a:lstStyle/>
          <a:p>
            <a:pPr algn="ctr"/>
            <a:r>
              <a:rPr lang="en-GB" sz="2000" dirty="0" smtClean="0">
                <a:latin typeface="Century Gothic" panose="020B0502020202020204" pitchFamily="34" charset="0"/>
              </a:rPr>
              <a:t>Keep a food diary for a whole week using this table.</a:t>
            </a:r>
          </a:p>
          <a:p>
            <a:endParaRPr lang="en-GB" dirty="0">
              <a:latin typeface="Century Gothic" panose="020B0502020202020204" pitchFamily="34" charset="0"/>
            </a:endParaRPr>
          </a:p>
          <a:p>
            <a:endParaRPr lang="en-GB" dirty="0" smtClean="0">
              <a:latin typeface="Century Gothic" panose="020B0502020202020204" pitchFamily="34" charset="0"/>
            </a:endParaRPr>
          </a:p>
          <a:p>
            <a:endParaRPr lang="en-GB" dirty="0">
              <a:latin typeface="Century Gothic" panose="020B0502020202020204" pitchFamily="34" charset="0"/>
            </a:endParaRPr>
          </a:p>
          <a:p>
            <a:endParaRPr lang="en-GB" dirty="0" smtClean="0">
              <a:latin typeface="Century Gothic" panose="020B0502020202020204" pitchFamily="34" charset="0"/>
            </a:endParaRPr>
          </a:p>
          <a:p>
            <a:endParaRPr lang="en-GB" dirty="0">
              <a:latin typeface="Century Gothic" panose="020B0502020202020204" pitchFamily="34" charset="0"/>
            </a:endParaRPr>
          </a:p>
          <a:p>
            <a:endParaRPr lang="en-GB" dirty="0" smtClean="0">
              <a:latin typeface="Century Gothic" panose="020B0502020202020204" pitchFamily="34" charset="0"/>
            </a:endParaRPr>
          </a:p>
          <a:p>
            <a:endParaRPr lang="en-GB" dirty="0">
              <a:latin typeface="Century Gothic" panose="020B0502020202020204" pitchFamily="34" charset="0"/>
            </a:endParaRPr>
          </a:p>
          <a:p>
            <a:endParaRPr lang="en-GB" dirty="0" smtClean="0">
              <a:latin typeface="Century Gothic" panose="020B0502020202020204" pitchFamily="34" charset="0"/>
            </a:endParaRPr>
          </a:p>
          <a:p>
            <a:endParaRPr lang="en-GB" dirty="0">
              <a:latin typeface="Century Gothic" panose="020B0502020202020204" pitchFamily="34" charset="0"/>
            </a:endParaRPr>
          </a:p>
          <a:p>
            <a:endParaRPr lang="en-GB" dirty="0" smtClean="0">
              <a:latin typeface="Century Gothic" panose="020B0502020202020204" pitchFamily="34" charset="0"/>
            </a:endParaRPr>
          </a:p>
          <a:p>
            <a:endParaRPr lang="en-GB" dirty="0">
              <a:latin typeface="Century Gothic" panose="020B0502020202020204" pitchFamily="34" charset="0"/>
            </a:endParaRPr>
          </a:p>
          <a:p>
            <a:endParaRPr lang="en-GB" dirty="0" smtClean="0">
              <a:latin typeface="Century Gothic" panose="020B0502020202020204" pitchFamily="34" charset="0"/>
            </a:endParaRPr>
          </a:p>
          <a:p>
            <a:endParaRPr lang="en-GB" dirty="0">
              <a:latin typeface="Century Gothic" panose="020B0502020202020204" pitchFamily="34" charset="0"/>
            </a:endParaRPr>
          </a:p>
          <a:p>
            <a:endParaRPr lang="en-GB" dirty="0" smtClean="0">
              <a:latin typeface="Century Gothic" panose="020B0502020202020204" pitchFamily="34" charset="0"/>
            </a:endParaRPr>
          </a:p>
          <a:p>
            <a:r>
              <a:rPr lang="en-GB" dirty="0" smtClean="0">
                <a:latin typeface="Century Gothic" panose="020B0502020202020204" pitchFamily="34" charset="0"/>
              </a:rPr>
              <a:t>Record all the food and drink you consumed in one week. Keep this as ‘normal’ to your regular routine as possible.</a:t>
            </a:r>
          </a:p>
          <a:p>
            <a:endParaRPr lang="en-GB" dirty="0">
              <a:latin typeface="Century Gothic" panose="020B0502020202020204" pitchFamily="34" charset="0"/>
            </a:endParaRPr>
          </a:p>
          <a:p>
            <a:r>
              <a:rPr lang="en-GB" dirty="0" smtClean="0">
                <a:latin typeface="Century Gothic" panose="020B0502020202020204" pitchFamily="34" charset="0"/>
              </a:rPr>
              <a:t>At the end of the week, look at the types of foods you have eaten. What is good about your diet? What do you think you need to improve? Would you say that you have a ‘healthy diet?’</a:t>
            </a:r>
            <a:endParaRPr lang="en-GB" dirty="0">
              <a:latin typeface="Century Gothic" panose="020B0502020202020204" pitchFamily="34" charset="0"/>
            </a:endParaRPr>
          </a:p>
        </p:txBody>
      </p:sp>
    </p:spTree>
    <p:extLst>
      <p:ext uri="{BB962C8B-B14F-4D97-AF65-F5344CB8AC3E}">
        <p14:creationId xmlns:p14="http://schemas.microsoft.com/office/powerpoint/2010/main" val="2266362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1645" t="10306" r="10794" b="19221"/>
          <a:stretch/>
        </p:blipFill>
        <p:spPr>
          <a:xfrm rot="5400000">
            <a:off x="-931481" y="2411801"/>
            <a:ext cx="11752194" cy="7776864"/>
          </a:xfrm>
          <a:prstGeom prst="rect">
            <a:avLst/>
          </a:prstGeom>
        </p:spPr>
      </p:pic>
    </p:spTree>
    <p:extLst>
      <p:ext uri="{BB962C8B-B14F-4D97-AF65-F5344CB8AC3E}">
        <p14:creationId xmlns:p14="http://schemas.microsoft.com/office/powerpoint/2010/main" val="15776359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6144" y="352128"/>
            <a:ext cx="8208912" cy="11856031"/>
          </a:xfrm>
          <a:prstGeom prst="rect">
            <a:avLst/>
          </a:prstGeom>
        </p:spPr>
      </p:pic>
    </p:spTree>
    <p:extLst>
      <p:ext uri="{BB962C8B-B14F-4D97-AF65-F5344CB8AC3E}">
        <p14:creationId xmlns:p14="http://schemas.microsoft.com/office/powerpoint/2010/main" val="2847177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8152" y="496144"/>
            <a:ext cx="8192439" cy="11585376"/>
          </a:xfrm>
          <a:prstGeom prst="rect">
            <a:avLst/>
          </a:prstGeom>
        </p:spPr>
      </p:pic>
    </p:spTree>
    <p:extLst>
      <p:ext uri="{BB962C8B-B14F-4D97-AF65-F5344CB8AC3E}">
        <p14:creationId xmlns:p14="http://schemas.microsoft.com/office/powerpoint/2010/main" val="25438495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1161519" y="2065774"/>
            <a:ext cx="11737306" cy="8310013"/>
          </a:xfrm>
          <a:prstGeom prst="rect">
            <a:avLst/>
          </a:prstGeom>
        </p:spPr>
      </p:pic>
    </p:spTree>
    <p:extLst>
      <p:ext uri="{BB962C8B-B14F-4D97-AF65-F5344CB8AC3E}">
        <p14:creationId xmlns:p14="http://schemas.microsoft.com/office/powerpoint/2010/main" val="33174986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1292</TotalTime>
  <Words>428</Words>
  <Application>Microsoft Office PowerPoint</Application>
  <PresentationFormat>A3 Paper (297x420 mm)</PresentationFormat>
  <Paragraphs>93</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Century Gothic</vt:lpstr>
      <vt:lpstr>Wingdings</vt:lpstr>
      <vt:lpstr>Office Theme</vt:lpstr>
      <vt:lpstr>Year 6 to 7 Transition Project   Food &amp; Cookery </vt:lpstr>
      <vt:lpstr>PowerPoint Presentation</vt:lpstr>
      <vt:lpstr>Awareness</vt:lpstr>
      <vt:lpstr>Independence</vt:lpstr>
      <vt:lpstr>Creativity</vt:lpstr>
      <vt:lpstr>Empathy</vt:lpstr>
      <vt:lpstr>Collaboration</vt:lpstr>
      <vt:lpstr>Resilience</vt:lpstr>
      <vt:lpstr>PowerPoint Presentation</vt:lpstr>
      <vt:lpstr>PowerPoint Presentation</vt:lpstr>
      <vt:lpstr>PowerPoint Presentation</vt:lpstr>
      <vt:lpstr>PowerPoint Presentation</vt:lpstr>
    </vt:vector>
  </TitlesOfParts>
  <Company>The Bishop of Wnchester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Mac</dc:creator>
  <cp:lastModifiedBy>Abigail Cartwright</cp:lastModifiedBy>
  <cp:revision>35</cp:revision>
  <dcterms:created xsi:type="dcterms:W3CDTF">2014-09-22T20:40:35Z</dcterms:created>
  <dcterms:modified xsi:type="dcterms:W3CDTF">2020-06-23T12:33:30Z</dcterms:modified>
</cp:coreProperties>
</file>