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67" r:id="rId4"/>
    <p:sldId id="257" r:id="rId5"/>
    <p:sldId id="266" r:id="rId6"/>
    <p:sldId id="263" r:id="rId7"/>
    <p:sldId id="264" r:id="rId8"/>
  </p:sldIdLst>
  <p:sldSz cx="9601200" cy="12801600" type="A3"/>
  <p:notesSz cx="6858000" cy="9144000"/>
  <p:defaultTextStyle>
    <a:defPPr>
      <a:defRPr lang="en-US"/>
    </a:defPPr>
    <a:lvl1pPr marL="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1pPr>
    <a:lvl2pPr marL="64008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2pPr>
    <a:lvl3pPr marL="128016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3pPr>
    <a:lvl4pPr marL="192024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4pPr>
    <a:lvl5pPr marL="256032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5pPr>
    <a:lvl6pPr marL="320040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6pPr>
    <a:lvl7pPr marL="384048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7pPr>
    <a:lvl8pPr marL="448056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8pPr>
    <a:lvl9pPr marL="512064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032">
          <p15:clr>
            <a:srgbClr val="A4A3A4"/>
          </p15:clr>
        </p15:guide>
        <p15:guide id="2" pos="30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2160" y="48"/>
      </p:cViewPr>
      <p:guideLst>
        <p:guide orient="horz" pos="4032"/>
        <p:guide pos="30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3976797"/>
            <a:ext cx="8161020" cy="274404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40180" y="7254240"/>
            <a:ext cx="6720840" cy="327152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400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801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20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56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840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480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120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D66B4-C0B1-4312-ADA4-0F3D5DD8CB7E}" type="datetimeFigureOut">
              <a:rPr lang="en-GB" smtClean="0"/>
              <a:t>16/07/2020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835C8-9403-4E9C-BE1E-F39AE0FEBA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71596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D66B4-C0B1-4312-ADA4-0F3D5DD8CB7E}" type="datetimeFigureOut">
              <a:rPr lang="en-GB" smtClean="0"/>
              <a:t>16/07/2020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835C8-9403-4E9C-BE1E-F39AE0FEBA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83753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0060" y="512657"/>
            <a:ext cx="8641080" cy="2133600"/>
          </a:xfrm>
          <a:prstGeom prst="rect">
            <a:avLst/>
          </a:prstGeom>
        </p:spPr>
        <p:txBody>
          <a:bodyPr vert="horz" lIns="128016" tIns="64008" rIns="128016" bIns="64008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2987041"/>
            <a:ext cx="8641080" cy="8448464"/>
          </a:xfrm>
          <a:prstGeom prst="rect">
            <a:avLst/>
          </a:prstGeom>
        </p:spPr>
        <p:txBody>
          <a:bodyPr vert="horz" lIns="128016" tIns="64008" rIns="128016" bIns="64008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80060" y="11865190"/>
            <a:ext cx="2240280" cy="681567"/>
          </a:xfrm>
          <a:prstGeom prst="rect">
            <a:avLst/>
          </a:prstGeom>
        </p:spPr>
        <p:txBody>
          <a:bodyPr vert="horz" lIns="128016" tIns="64008" rIns="128016" bIns="64008" rtlCol="0" anchor="ctr"/>
          <a:lstStyle>
            <a:lvl1pPr algn="l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FD66B4-C0B1-4312-ADA4-0F3D5DD8CB7E}" type="datetimeFigureOut">
              <a:rPr lang="en-GB" smtClean="0"/>
              <a:t>16/07/2020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0410" y="11865190"/>
            <a:ext cx="3040380" cy="681567"/>
          </a:xfrm>
          <a:prstGeom prst="rect">
            <a:avLst/>
          </a:prstGeom>
        </p:spPr>
        <p:txBody>
          <a:bodyPr vert="horz" lIns="128016" tIns="64008" rIns="128016" bIns="64008" rtlCol="0" anchor="ctr"/>
          <a:lstStyle>
            <a:lvl1pPr algn="ct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80860" y="11865190"/>
            <a:ext cx="2240280" cy="681567"/>
          </a:xfrm>
          <a:prstGeom prst="rect">
            <a:avLst/>
          </a:prstGeom>
        </p:spPr>
        <p:txBody>
          <a:bodyPr vert="horz" lIns="128016" tIns="64008" rIns="128016" bIns="64008" rtlCol="0" anchor="ctr"/>
          <a:lstStyle>
            <a:lvl1pPr algn="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9835C8-9403-4E9C-BE1E-F39AE0FEBA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0236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ctr" defTabSz="1280160" rtl="0" eaLnBrk="1" latinLnBrk="0" hangingPunct="1">
        <a:spcBef>
          <a:spcPct val="0"/>
        </a:spcBef>
        <a:buNone/>
        <a:defRPr sz="6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80060" indent="-480060" algn="l" defTabSz="1280160" rtl="0" eaLnBrk="1" latinLnBrk="0" hangingPunct="1">
        <a:spcBef>
          <a:spcPct val="20000"/>
        </a:spcBef>
        <a:buFont typeface="Arial" panose="020B0604020202020204" pitchFamily="34" charset="0"/>
        <a:buChar char="•"/>
        <a:defRPr sz="4500" kern="1200">
          <a:solidFill>
            <a:schemeClr val="tx1"/>
          </a:solidFill>
          <a:latin typeface="+mn-lt"/>
          <a:ea typeface="+mn-ea"/>
          <a:cs typeface="+mn-cs"/>
        </a:defRPr>
      </a:lvl1pPr>
      <a:lvl2pPr marL="1040130" indent="-400050" algn="l" defTabSz="1280160" rtl="0" eaLnBrk="1" latinLnBrk="0" hangingPunct="1">
        <a:spcBef>
          <a:spcPct val="20000"/>
        </a:spcBef>
        <a:buFont typeface="Arial" panose="020B0604020202020204" pitchFamily="34" charset="0"/>
        <a:buChar char="–"/>
        <a:defRPr sz="390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»"/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airtrade.org.uk/What-is-Fairtrade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Year 6 to 7 Transition Project </a:t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Geography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The Bishop of Winchester Academy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816" b="64981"/>
          <a:stretch/>
        </p:blipFill>
        <p:spPr>
          <a:xfrm>
            <a:off x="1021072" y="784176"/>
            <a:ext cx="7559055" cy="216024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223" b="25920"/>
          <a:stretch/>
        </p:blipFill>
        <p:spPr>
          <a:xfrm>
            <a:off x="1021072" y="9497144"/>
            <a:ext cx="7559055" cy="2016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3510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072" y="640160"/>
            <a:ext cx="7559055" cy="10692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97609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-151928"/>
            <a:ext cx="8161020" cy="2744047"/>
          </a:xfrm>
        </p:spPr>
        <p:txBody>
          <a:bodyPr/>
          <a:lstStyle/>
          <a:p>
            <a:r>
              <a:rPr lang="en-GB" sz="5400" u="sng" dirty="0" smtClean="0"/>
              <a:t>Resilience</a:t>
            </a:r>
            <a:endParaRPr lang="en-GB" u="sng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088" y="77092"/>
            <a:ext cx="2286005" cy="228600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55111" y="2152328"/>
            <a:ext cx="8025999" cy="85254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300" b="1" dirty="0" smtClean="0"/>
              <a:t>Reading is the cornerstone towards becoming a better writer and a better student in all subjects, not just Geography.  </a:t>
            </a:r>
          </a:p>
          <a:p>
            <a:endParaRPr lang="en-GB" sz="1600" b="1" dirty="0" smtClean="0"/>
          </a:p>
          <a:p>
            <a:r>
              <a:rPr lang="en-GB" sz="2300" b="1" dirty="0" smtClean="0"/>
              <a:t>TASK:</a:t>
            </a:r>
            <a:r>
              <a:rPr lang="en-GB" sz="2300" dirty="0" smtClean="0"/>
              <a:t> </a:t>
            </a:r>
            <a:r>
              <a:rPr lang="en-GB" sz="2200" dirty="0" smtClean="0"/>
              <a:t>Over the course of a week, find one event in the news about geography. Things like earthquakes, volcanoes, flooding, climate change. It can be from anywhere in the world</a:t>
            </a:r>
          </a:p>
          <a:p>
            <a:endParaRPr lang="en-GB" sz="2200" dirty="0" smtClean="0"/>
          </a:p>
          <a:p>
            <a:r>
              <a:rPr lang="en-GB" sz="2200" dirty="0" smtClean="0"/>
              <a:t>You might read a newspaper, or news website, a magazine or blog.</a:t>
            </a:r>
          </a:p>
          <a:p>
            <a:endParaRPr lang="en-GB" sz="2200" dirty="0" smtClean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sz="2800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7568168"/>
              </p:ext>
            </p:extLst>
          </p:nvPr>
        </p:nvGraphicFramePr>
        <p:xfrm>
          <a:off x="973138" y="5186889"/>
          <a:ext cx="7654923" cy="6272400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1523206">
                  <a:extLst>
                    <a:ext uri="{9D8B030D-6E8A-4147-A177-3AD203B41FA5}">
                      <a16:colId xmlns:a16="http://schemas.microsoft.com/office/drawing/2014/main" val="3018215219"/>
                    </a:ext>
                  </a:extLst>
                </a:gridCol>
                <a:gridCol w="1532124">
                  <a:extLst>
                    <a:ext uri="{9D8B030D-6E8A-4147-A177-3AD203B41FA5}">
                      <a16:colId xmlns:a16="http://schemas.microsoft.com/office/drawing/2014/main" val="3393530259"/>
                    </a:ext>
                  </a:extLst>
                </a:gridCol>
                <a:gridCol w="4599593">
                  <a:extLst>
                    <a:ext uri="{9D8B030D-6E8A-4147-A177-3AD203B41FA5}">
                      <a16:colId xmlns:a16="http://schemas.microsoft.com/office/drawing/2014/main" val="2937667127"/>
                    </a:ext>
                  </a:extLst>
                </a:gridCol>
              </a:tblGrid>
              <a:tr h="784050">
                <a:tc>
                  <a:txBody>
                    <a:bodyPr/>
                    <a:lstStyle/>
                    <a:p>
                      <a:pPr algn="ctr"/>
                      <a:r>
                        <a:rPr lang="en-GB" sz="2200" dirty="0" smtClean="0"/>
                        <a:t>Day</a:t>
                      </a:r>
                      <a:endParaRPr lang="en-GB" sz="2200" dirty="0"/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 smtClean="0"/>
                        <a:t>The event</a:t>
                      </a:r>
                      <a:endParaRPr lang="en-GB" sz="2200" dirty="0"/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 smtClean="0"/>
                        <a:t>Where</a:t>
                      </a:r>
                      <a:r>
                        <a:rPr lang="en-GB" sz="2200" baseline="0" dirty="0" smtClean="0"/>
                        <a:t> was it, what was the impact?</a:t>
                      </a:r>
                      <a:endParaRPr lang="en-GB" sz="2200" dirty="0"/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108535881"/>
                  </a:ext>
                </a:extLst>
              </a:tr>
              <a:tr h="784050">
                <a:tc>
                  <a:txBody>
                    <a:bodyPr/>
                    <a:lstStyle/>
                    <a:p>
                      <a:pPr algn="ctr"/>
                      <a:r>
                        <a:rPr lang="en-GB" sz="2200" dirty="0" smtClean="0"/>
                        <a:t>Monday</a:t>
                      </a:r>
                      <a:endParaRPr lang="en-GB" sz="2200" dirty="0"/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224900971"/>
                  </a:ext>
                </a:extLst>
              </a:tr>
              <a:tr h="784050">
                <a:tc>
                  <a:txBody>
                    <a:bodyPr/>
                    <a:lstStyle/>
                    <a:p>
                      <a:pPr algn="ctr"/>
                      <a:r>
                        <a:rPr lang="en-GB" sz="2200" dirty="0" smtClean="0"/>
                        <a:t>Tuesday</a:t>
                      </a:r>
                      <a:endParaRPr lang="en-GB" sz="2200" dirty="0"/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80808820"/>
                  </a:ext>
                </a:extLst>
              </a:tr>
              <a:tr h="784050">
                <a:tc>
                  <a:txBody>
                    <a:bodyPr/>
                    <a:lstStyle/>
                    <a:p>
                      <a:pPr algn="ctr"/>
                      <a:r>
                        <a:rPr lang="en-GB" sz="2200" dirty="0" smtClean="0"/>
                        <a:t>Wednesday</a:t>
                      </a:r>
                      <a:endParaRPr lang="en-GB" sz="2200" dirty="0"/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467974294"/>
                  </a:ext>
                </a:extLst>
              </a:tr>
              <a:tr h="784050">
                <a:tc>
                  <a:txBody>
                    <a:bodyPr/>
                    <a:lstStyle/>
                    <a:p>
                      <a:pPr algn="ctr"/>
                      <a:r>
                        <a:rPr lang="en-GB" sz="2200" dirty="0" smtClean="0"/>
                        <a:t>Thursday</a:t>
                      </a:r>
                      <a:endParaRPr lang="en-GB" sz="2200" dirty="0"/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2994242146"/>
                  </a:ext>
                </a:extLst>
              </a:tr>
              <a:tr h="784050">
                <a:tc>
                  <a:txBody>
                    <a:bodyPr/>
                    <a:lstStyle/>
                    <a:p>
                      <a:pPr algn="ctr"/>
                      <a:r>
                        <a:rPr lang="en-GB" sz="2200" dirty="0" smtClean="0"/>
                        <a:t>Friday</a:t>
                      </a:r>
                      <a:endParaRPr lang="en-GB" sz="2200" dirty="0"/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997121100"/>
                  </a:ext>
                </a:extLst>
              </a:tr>
              <a:tr h="784050">
                <a:tc>
                  <a:txBody>
                    <a:bodyPr/>
                    <a:lstStyle/>
                    <a:p>
                      <a:pPr algn="ctr"/>
                      <a:r>
                        <a:rPr lang="en-GB" sz="2200" dirty="0" smtClean="0"/>
                        <a:t>Saturday</a:t>
                      </a:r>
                      <a:endParaRPr lang="en-GB" sz="2200" dirty="0"/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234563044"/>
                  </a:ext>
                </a:extLst>
              </a:tr>
              <a:tr h="784050">
                <a:tc>
                  <a:txBody>
                    <a:bodyPr/>
                    <a:lstStyle/>
                    <a:p>
                      <a:pPr algn="ctr"/>
                      <a:r>
                        <a:rPr lang="en-GB" sz="2200" dirty="0" smtClean="0"/>
                        <a:t>Sunday</a:t>
                      </a:r>
                      <a:endParaRPr lang="en-GB" sz="2200" dirty="0"/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gradFill flip="none" rotWithShape="1"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591662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663624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-151928"/>
            <a:ext cx="8161020" cy="2744047"/>
          </a:xfrm>
        </p:spPr>
        <p:txBody>
          <a:bodyPr/>
          <a:lstStyle/>
          <a:p>
            <a:r>
              <a:rPr lang="en-GB" sz="5400" u="sng" dirty="0" smtClean="0"/>
              <a:t>Awareness</a:t>
            </a:r>
            <a:endParaRPr lang="en-GB" u="sng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104" y="362611"/>
            <a:ext cx="2293773" cy="229377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84176" y="3013073"/>
            <a:ext cx="7632848" cy="7017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During your time studying Geography at TBOWA you will explore many different parts of the world.</a:t>
            </a:r>
            <a:r>
              <a:rPr lang="en-GB" dirty="0" smtClean="0"/>
              <a:t> One of these is Africa, and more specifically Nigeria. We study the environment and must be aware that sometimes big companies harm the environment. </a:t>
            </a:r>
          </a:p>
          <a:p>
            <a:endParaRPr lang="en-GB" dirty="0" smtClean="0"/>
          </a:p>
          <a:p>
            <a:r>
              <a:rPr lang="en-GB" dirty="0" smtClean="0"/>
              <a:t>An oil company called Shell caused two massive oil spills in the Niger Delta in 2008. This caused enormous damage to the environment and for the people who live there. </a:t>
            </a:r>
          </a:p>
          <a:p>
            <a:endParaRPr lang="en-GB" dirty="0" smtClean="0"/>
          </a:p>
          <a:p>
            <a:endParaRPr lang="en-GB" dirty="0"/>
          </a:p>
          <a:p>
            <a:r>
              <a:rPr lang="en-GB" b="1" dirty="0"/>
              <a:t>TASK:</a:t>
            </a:r>
          </a:p>
          <a:p>
            <a:r>
              <a:rPr lang="en-GB" dirty="0" smtClean="0"/>
              <a:t>Research what happened in the Oil spill. Write a short summary of what happened and how it affected people and the environment. Try to include some images. </a:t>
            </a:r>
            <a:endParaRPr lang="en-GB" dirty="0"/>
          </a:p>
          <a:p>
            <a:endParaRPr lang="en-GB" dirty="0"/>
          </a:p>
          <a:p>
            <a:endParaRPr lang="en-GB" dirty="0" smtClean="0"/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35518048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-151928"/>
            <a:ext cx="8161020" cy="2744047"/>
          </a:xfrm>
        </p:spPr>
        <p:txBody>
          <a:bodyPr/>
          <a:lstStyle/>
          <a:p>
            <a:r>
              <a:rPr lang="en-GB" sz="5400" u="sng" dirty="0" smtClean="0"/>
              <a:t>Collaboration</a:t>
            </a:r>
            <a:endParaRPr lang="en-GB" u="sng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104" y="306114"/>
            <a:ext cx="2286005" cy="228600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984176" y="3013073"/>
            <a:ext cx="7632848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Working with others, or understanding that your work/contribution often builds on the contribution of other people, is an important skill in Geography.</a:t>
            </a:r>
          </a:p>
          <a:p>
            <a:endParaRPr lang="en-GB" b="1" dirty="0"/>
          </a:p>
          <a:p>
            <a:r>
              <a:rPr lang="en-GB" dirty="0" smtClean="0"/>
              <a:t>Working with a friend or member of your family try to create a record of as many different cloud types / types of weather as you can in a week. This works best if they are far away from you (a few miles at least). </a:t>
            </a:r>
          </a:p>
          <a:p>
            <a:endParaRPr lang="en-GB" b="1" dirty="0"/>
          </a:p>
          <a:p>
            <a:r>
              <a:rPr lang="en-GB" dirty="0" smtClean="0"/>
              <a:t>You can do this by taking pictures of the sky at different three times of the day, for example morning, afternoon and evening, over the course of a week.</a:t>
            </a:r>
          </a:p>
          <a:p>
            <a:endParaRPr lang="en-GB" dirty="0"/>
          </a:p>
          <a:p>
            <a:r>
              <a:rPr lang="en-GB" dirty="0" smtClean="0"/>
              <a:t>Share your images with each other to build up a picture of how different the sky and the weather can be in two different places.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089637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-151928"/>
            <a:ext cx="8161020" cy="2744047"/>
          </a:xfrm>
        </p:spPr>
        <p:txBody>
          <a:bodyPr/>
          <a:lstStyle/>
          <a:p>
            <a:r>
              <a:rPr lang="en-GB" sz="5400" u="sng" dirty="0" smtClean="0"/>
              <a:t>Independence</a:t>
            </a:r>
            <a:endParaRPr lang="en-GB" u="sng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104" y="306114"/>
            <a:ext cx="2286005" cy="228600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84176" y="2584376"/>
            <a:ext cx="7632848" cy="7786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One of the key things all of your teachers will aim to encourage at TBOWA is independent research and reading.</a:t>
            </a:r>
          </a:p>
          <a:p>
            <a:endParaRPr lang="en-GB" b="1" dirty="0"/>
          </a:p>
          <a:p>
            <a:r>
              <a:rPr lang="en-GB" dirty="0" smtClean="0"/>
              <a:t>When you are studying and learning Geography there will be so many exciting topics that we will not always have time to study them in detail.</a:t>
            </a:r>
          </a:p>
          <a:p>
            <a:endParaRPr lang="en-GB" dirty="0"/>
          </a:p>
          <a:p>
            <a:r>
              <a:rPr lang="en-GB" dirty="0" smtClean="0"/>
              <a:t>When this happens, students are pointed in the direction of various journals, websites or podcasts to learn more. </a:t>
            </a:r>
          </a:p>
          <a:p>
            <a:endParaRPr lang="en-GB" dirty="0"/>
          </a:p>
          <a:p>
            <a:r>
              <a:rPr lang="en-GB" dirty="0" smtClean="0"/>
              <a:t>For this independent task you must read about Fairtrade and how it helps people in developing countries. </a:t>
            </a:r>
          </a:p>
          <a:p>
            <a:endParaRPr lang="en-GB" dirty="0"/>
          </a:p>
          <a:p>
            <a:r>
              <a:rPr lang="en-GB" dirty="0" smtClean="0"/>
              <a:t>Visit the website below to read about Fairtrade. </a:t>
            </a:r>
          </a:p>
          <a:p>
            <a:endParaRPr lang="en-GB" dirty="0"/>
          </a:p>
          <a:p>
            <a:r>
              <a:rPr lang="en-GB" dirty="0">
                <a:hlinkClick r:id="rId3"/>
              </a:rPr>
              <a:t>https://</a:t>
            </a:r>
            <a:r>
              <a:rPr lang="en-GB" dirty="0" smtClean="0">
                <a:hlinkClick r:id="rId3"/>
              </a:rPr>
              <a:t>www.fairtrade.org.uk/What-is-Fairtrade</a:t>
            </a:r>
            <a:endParaRPr lang="en-GB" dirty="0" smtClean="0"/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378310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-151928"/>
            <a:ext cx="8161020" cy="2744047"/>
          </a:xfrm>
        </p:spPr>
        <p:txBody>
          <a:bodyPr/>
          <a:lstStyle/>
          <a:p>
            <a:r>
              <a:rPr lang="en-GB" sz="5400" u="sng" dirty="0" smtClean="0"/>
              <a:t>Creativity</a:t>
            </a:r>
            <a:endParaRPr lang="en-GB" u="sng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104" y="302562"/>
            <a:ext cx="2286005" cy="228600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84176" y="2504519"/>
            <a:ext cx="7632848" cy="97719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TASK:</a:t>
            </a:r>
          </a:p>
          <a:p>
            <a:r>
              <a:rPr lang="en-GB" b="1" dirty="0" smtClean="0"/>
              <a:t>Design a Fair trade product that you could sell. </a:t>
            </a:r>
          </a:p>
          <a:p>
            <a:r>
              <a:rPr lang="en-GB" b="1" dirty="0" smtClean="0"/>
              <a:t>You can do it in a poster format or a booklet, whichever you prefer. 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pPr marL="514350" indent="-514350">
              <a:spcAft>
                <a:spcPts val="600"/>
              </a:spcAft>
              <a:buFont typeface="+mj-lt"/>
              <a:buAutoNum type="alphaLcParenR"/>
              <a:defRPr/>
            </a:pPr>
            <a:r>
              <a:rPr lang="en-GB" sz="2800" b="1" dirty="0">
                <a:ea typeface="ＭＳ Ｐゴシック" panose="020B0600070205080204" pitchFamily="34" charset="-128"/>
              </a:rPr>
              <a:t>Design</a:t>
            </a:r>
            <a:r>
              <a:rPr lang="en-GB" sz="2800" dirty="0">
                <a:ea typeface="ＭＳ Ｐゴシック" panose="020B0600070205080204" pitchFamily="34" charset="-128"/>
              </a:rPr>
              <a:t> the brand and packaging. </a:t>
            </a:r>
          </a:p>
          <a:p>
            <a:pPr marL="514350" indent="-514350">
              <a:spcAft>
                <a:spcPts val="600"/>
              </a:spcAft>
              <a:buFont typeface="+mj-lt"/>
              <a:buAutoNum type="alphaLcParenR"/>
              <a:defRPr/>
            </a:pPr>
            <a:r>
              <a:rPr lang="en-GB" sz="2800" b="1" dirty="0">
                <a:ea typeface="ＭＳ Ｐゴシック" panose="020B0600070205080204" pitchFamily="34" charset="-128"/>
              </a:rPr>
              <a:t>Explain</a:t>
            </a:r>
            <a:r>
              <a:rPr lang="en-GB" sz="2800" dirty="0">
                <a:ea typeface="ＭＳ Ｐゴシック" panose="020B0600070205080204" pitchFamily="34" charset="-128"/>
              </a:rPr>
              <a:t> why this product is fair trade </a:t>
            </a:r>
          </a:p>
          <a:p>
            <a:pPr marL="514350" indent="-514350">
              <a:spcAft>
                <a:spcPts val="600"/>
              </a:spcAft>
              <a:buFont typeface="+mj-lt"/>
              <a:buAutoNum type="alphaLcParenR"/>
              <a:defRPr/>
            </a:pPr>
            <a:r>
              <a:rPr lang="en-GB" sz="2800" b="1" dirty="0">
                <a:ea typeface="ＭＳ Ｐゴシック" panose="020B0600070205080204" pitchFamily="34" charset="-128"/>
              </a:rPr>
              <a:t>Describe</a:t>
            </a:r>
            <a:r>
              <a:rPr lang="en-GB" sz="2800" dirty="0">
                <a:ea typeface="ＭＳ Ｐゴシック" panose="020B0600070205080204" pitchFamily="34" charset="-128"/>
              </a:rPr>
              <a:t> how the product will benefit the </a:t>
            </a:r>
            <a:r>
              <a:rPr lang="en-GB" sz="2800" b="1" dirty="0">
                <a:ea typeface="ＭＳ Ｐゴシック" panose="020B0600070205080204" pitchFamily="34" charset="-128"/>
              </a:rPr>
              <a:t>producers</a:t>
            </a:r>
            <a:r>
              <a:rPr lang="en-GB" sz="2800" dirty="0">
                <a:ea typeface="ＭＳ Ｐゴシック" panose="020B0600070205080204" pitchFamily="34" charset="-128"/>
              </a:rPr>
              <a:t> and their </a:t>
            </a:r>
            <a:r>
              <a:rPr lang="en-GB" sz="2800" b="1" dirty="0">
                <a:ea typeface="ＭＳ Ｐゴシック" panose="020B0600070205080204" pitchFamily="34" charset="-128"/>
              </a:rPr>
              <a:t>community </a:t>
            </a:r>
          </a:p>
          <a:p>
            <a:pPr marL="514350" indent="-514350">
              <a:spcAft>
                <a:spcPts val="600"/>
              </a:spcAft>
              <a:buFont typeface="+mj-lt"/>
              <a:buAutoNum type="alphaLcParenR"/>
              <a:defRPr/>
            </a:pPr>
            <a:r>
              <a:rPr lang="en-GB" sz="2800" dirty="0">
                <a:ea typeface="ＭＳ Ｐゴシック" panose="020B0600070205080204" pitchFamily="34" charset="-128"/>
              </a:rPr>
              <a:t>Give examples on how selling this product can benefit the </a:t>
            </a:r>
            <a:r>
              <a:rPr lang="en-GB" sz="2800" b="1" dirty="0">
                <a:ea typeface="ＭＳ Ｐゴシック" panose="020B0600070205080204" pitchFamily="34" charset="-128"/>
              </a:rPr>
              <a:t>producers</a:t>
            </a:r>
            <a:r>
              <a:rPr lang="en-GB" sz="2800" dirty="0">
                <a:ea typeface="ＭＳ Ｐゴシック" panose="020B0600070205080204" pitchFamily="34" charset="-128"/>
              </a:rPr>
              <a:t> and the </a:t>
            </a:r>
            <a:r>
              <a:rPr lang="en-GB" sz="2800" b="1" dirty="0">
                <a:ea typeface="ＭＳ Ｐゴシック" panose="020B0600070205080204" pitchFamily="34" charset="-128"/>
              </a:rPr>
              <a:t>consumer</a:t>
            </a:r>
          </a:p>
          <a:p>
            <a:pPr marL="514350" indent="-514350">
              <a:spcAft>
                <a:spcPts val="600"/>
              </a:spcAft>
              <a:buFont typeface="+mj-lt"/>
              <a:buAutoNum type="alphaLcParenR"/>
              <a:defRPr/>
            </a:pPr>
            <a:r>
              <a:rPr lang="en-GB" sz="2800" dirty="0">
                <a:ea typeface="ＭＳ Ｐゴシック" panose="020B0600070205080204" pitchFamily="34" charset="-128"/>
              </a:rPr>
              <a:t>Price, ingredients or materials used</a:t>
            </a:r>
          </a:p>
          <a:p>
            <a:pPr marL="514350" indent="-514350">
              <a:spcAft>
                <a:spcPts val="600"/>
              </a:spcAft>
              <a:buFont typeface="+mj-lt"/>
              <a:buAutoNum type="alphaLcParenR"/>
              <a:defRPr/>
            </a:pPr>
            <a:r>
              <a:rPr lang="en-GB" sz="2800" b="1" dirty="0">
                <a:ea typeface="ＭＳ Ｐゴシック" panose="020B0600070205080204" pitchFamily="34" charset="-128"/>
              </a:rPr>
              <a:t>Explain</a:t>
            </a:r>
            <a:r>
              <a:rPr lang="en-GB" sz="2800" dirty="0">
                <a:ea typeface="ＭＳ Ｐゴシック" panose="020B0600070205080204" pitchFamily="34" charset="-128"/>
              </a:rPr>
              <a:t> how the money is </a:t>
            </a:r>
            <a:r>
              <a:rPr lang="en-GB" sz="2800" b="1" dirty="0">
                <a:ea typeface="ＭＳ Ｐゴシック" panose="020B0600070205080204" pitchFamily="34" charset="-128"/>
              </a:rPr>
              <a:t>distributed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2427" y="3808512"/>
            <a:ext cx="2396346" cy="2510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14530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1367</TotalTime>
  <Words>529</Words>
  <Application>Microsoft Office PowerPoint</Application>
  <PresentationFormat>A3 Paper (297x420 mm)</PresentationFormat>
  <Paragraphs>80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ＭＳ Ｐゴシック</vt:lpstr>
      <vt:lpstr>Arial</vt:lpstr>
      <vt:lpstr>Calibri</vt:lpstr>
      <vt:lpstr>Office Theme</vt:lpstr>
      <vt:lpstr>Year 6 to 7 Transition Project   Geography </vt:lpstr>
      <vt:lpstr>PowerPoint Presentation</vt:lpstr>
      <vt:lpstr>Resilience</vt:lpstr>
      <vt:lpstr>Awareness</vt:lpstr>
      <vt:lpstr>Collaboration</vt:lpstr>
      <vt:lpstr>Independence</vt:lpstr>
      <vt:lpstr>Creativity</vt:lpstr>
    </vt:vector>
  </TitlesOfParts>
  <Company>The Bishop of Wnchester Academy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Mac</dc:creator>
  <cp:lastModifiedBy>Abigail Cartwright</cp:lastModifiedBy>
  <cp:revision>50</cp:revision>
  <dcterms:created xsi:type="dcterms:W3CDTF">2014-09-22T20:40:35Z</dcterms:created>
  <dcterms:modified xsi:type="dcterms:W3CDTF">2020-07-16T09:44:48Z</dcterms:modified>
</cp:coreProperties>
</file>