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8" r:id="rId4"/>
    <p:sldId id="257" r:id="rId5"/>
    <p:sldId id="262"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71" d="100"/>
          <a:sy n="71" d="100"/>
        </p:scale>
        <p:origin x="118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1AE55CC-B439-4B5F-B30F-0FDD81822368}" type="datetimeFigureOut">
              <a:rPr lang="en-GB" smtClean="0"/>
              <a:t>23/09/2018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3011439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AE55CC-B439-4B5F-B30F-0FDD81822368}" type="datetimeFigureOut">
              <a:rPr lang="en-GB" smtClean="0"/>
              <a:t>23/09/2018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2317574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AE55CC-B439-4B5F-B30F-0FDD81822368}" type="datetimeFigureOut">
              <a:rPr lang="en-GB" smtClean="0"/>
              <a:t>23/09/2018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2726538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1AE55CC-B439-4B5F-B30F-0FDD81822368}" type="datetimeFigureOut">
              <a:rPr lang="en-GB" smtClean="0"/>
              <a:t>23/09/2018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2375960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1AE55CC-B439-4B5F-B30F-0FDD81822368}" type="datetimeFigureOut">
              <a:rPr lang="en-GB" smtClean="0"/>
              <a:t>23/09/2018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2667807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1AE55CC-B439-4B5F-B30F-0FDD81822368}" type="datetimeFigureOut">
              <a:rPr lang="en-GB" smtClean="0"/>
              <a:t>23/09/2018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185840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AE55CC-B439-4B5F-B30F-0FDD81822368}" type="datetimeFigureOut">
              <a:rPr lang="en-GB" smtClean="0"/>
              <a:t>23/09/2018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211349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AE55CC-B439-4B5F-B30F-0FDD81822368}" type="datetimeFigureOut">
              <a:rPr lang="en-GB" smtClean="0"/>
              <a:t>23/09/2018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2499247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AE55CC-B439-4B5F-B30F-0FDD81822368}" type="datetimeFigureOut">
              <a:rPr lang="en-GB" smtClean="0"/>
              <a:t>23/09/2018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2019038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AE55CC-B439-4B5F-B30F-0FDD81822368}" type="datetimeFigureOut">
              <a:rPr lang="en-GB" smtClean="0"/>
              <a:t>23/09/2018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55904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AE55CC-B439-4B5F-B30F-0FDD81822368}" type="datetimeFigureOut">
              <a:rPr lang="en-GB" smtClean="0"/>
              <a:t>23/09/2018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671837-F790-4604-9CCF-8A07DABD0ACB}" type="slidenum">
              <a:rPr lang="en-GB" smtClean="0"/>
              <a:t>‹#›</a:t>
            </a:fld>
            <a:endParaRPr lang="en-GB"/>
          </a:p>
        </p:txBody>
      </p:sp>
    </p:spTree>
    <p:extLst>
      <p:ext uri="{BB962C8B-B14F-4D97-AF65-F5344CB8AC3E}">
        <p14:creationId xmlns:p14="http://schemas.microsoft.com/office/powerpoint/2010/main" val="3134317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AE55CC-B439-4B5F-B30F-0FDD81822368}" type="datetimeFigureOut">
              <a:rPr lang="en-GB" smtClean="0"/>
              <a:t>23/09/2018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671837-F790-4604-9CCF-8A07DABD0ACB}" type="slidenum">
              <a:rPr lang="en-GB" smtClean="0"/>
              <a:t>‹#›</a:t>
            </a:fld>
            <a:endParaRPr lang="en-GB"/>
          </a:p>
        </p:txBody>
      </p:sp>
    </p:spTree>
    <p:extLst>
      <p:ext uri="{BB962C8B-B14F-4D97-AF65-F5344CB8AC3E}">
        <p14:creationId xmlns:p14="http://schemas.microsoft.com/office/powerpoint/2010/main" val="399588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hyperlink" Target="http://www.google.co.uk/url?sa=i&amp;rct=j&amp;q=revision+notes&amp;source=images&amp;cd=&amp;cad=rja&amp;docid=3D90tyFiy4VDbM&amp;tbnid=Wwn32SnopL4ghM:&amp;ved=0CAUQjRw&amp;url=http://cannphysics.wordpress.com/34-mechanics/&amp;ei=y28qUeWGAqms0QX57oDQBg&amp;bvm=bv.42768644,d.d2k&amp;psig=AFQjCNGmTr-mVjQao3m9lN6o9piCGF6EVQ&amp;ust=1361821931206627"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6.jpeg"/><Relationship Id="rId4" Type="http://schemas.openxmlformats.org/officeDocument/2006/relationships/hyperlink" Target="http://www.google.co.uk/url?sa=i&amp;rct=j&amp;q=books&amp;source=images&amp;cd=&amp;cad=rja&amp;docid=h_YFnSLw3C59tM&amp;tbnid=cenlJrvPXDZyNM:&amp;ved=0CAUQjRw&amp;url=http://www.emmysmummy.com/2011/09/book-swap-st-albans.html&amp;ei=OnEqUeiEAcix0AW994DgCg&amp;bvm=bv.42768644,d.d2k&amp;psig=AFQjCNFXrtiVGkxvR19ieGdu-jlIjVw4Ew&amp;ust=136182238762883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hyperlink" Target="http://www.google.co.uk/url?sa=i&amp;rct=j&amp;q=cartoon+laptop&amp;source=images&amp;cd=&amp;cad=rja&amp;docid=V785KoAAjb9iKM&amp;tbnid=lTa0YNNzDq79iM:&amp;ved=0CAUQjRw&amp;url=http://www.glogster.com/loryrous/commit-yourself-to-lifelong-learning-/g-6l5o4vpbt7t84ihmdv1r0a0&amp;ei=a0kqUZPJN6q-0QWFvIDgAg&amp;psig=AFQjCNEtMXqQSFTOS7hwbgEdwU7rZSUGhQ&amp;ust=1361812161923581" TargetMode="Externa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Academy Folder\TEACHING AND LEARNING 2014-15\a conference speech\_NEW STRAPLINE TBOWA COLOURS.jpg"/>
          <p:cNvPicPr/>
          <p:nvPr/>
        </p:nvPicPr>
        <p:blipFill>
          <a:blip r:embed="rId2">
            <a:extLst>
              <a:ext uri="{28A0092B-C50C-407E-A947-70E740481C1C}">
                <a14:useLocalDpi xmlns:a14="http://schemas.microsoft.com/office/drawing/2010/main" val="0"/>
              </a:ext>
            </a:extLst>
          </a:blip>
          <a:srcRect/>
          <a:stretch>
            <a:fillRect/>
          </a:stretch>
        </p:blipFill>
        <p:spPr bwMode="auto">
          <a:xfrm>
            <a:off x="484094" y="6095421"/>
            <a:ext cx="11360075" cy="669925"/>
          </a:xfrm>
          <a:prstGeom prst="rect">
            <a:avLst/>
          </a:prstGeom>
          <a:noFill/>
          <a:extLst/>
        </p:spPr>
      </p:pic>
      <p:sp>
        <p:nvSpPr>
          <p:cNvPr id="5" name="TextBox 4"/>
          <p:cNvSpPr txBox="1"/>
          <p:nvPr/>
        </p:nvSpPr>
        <p:spPr>
          <a:xfrm>
            <a:off x="2614182" y="68148"/>
            <a:ext cx="7143078" cy="646331"/>
          </a:xfrm>
          <a:prstGeom prst="rect">
            <a:avLst/>
          </a:prstGeom>
          <a:noFill/>
        </p:spPr>
        <p:txBody>
          <a:bodyPr wrap="square" rtlCol="0">
            <a:spAutoFit/>
          </a:bodyPr>
          <a:lstStyle/>
          <a:p>
            <a:pPr algn="ctr"/>
            <a:r>
              <a:rPr lang="en-GB" sz="3600" dirty="0" smtClean="0">
                <a:solidFill>
                  <a:srgbClr val="990033"/>
                </a:solidFill>
              </a:rPr>
              <a:t>The Bishop of Winchester Academy </a:t>
            </a:r>
            <a:endParaRPr lang="en-GB" sz="3600" dirty="0">
              <a:solidFill>
                <a:srgbClr val="990033"/>
              </a:solidFill>
            </a:endParaRPr>
          </a:p>
        </p:txBody>
      </p:sp>
      <p:sp>
        <p:nvSpPr>
          <p:cNvPr id="7" name="TextBox 6"/>
          <p:cNvSpPr txBox="1"/>
          <p:nvPr/>
        </p:nvSpPr>
        <p:spPr>
          <a:xfrm>
            <a:off x="2904565" y="4696737"/>
            <a:ext cx="6669741" cy="523220"/>
          </a:xfrm>
          <a:prstGeom prst="rect">
            <a:avLst/>
          </a:prstGeom>
          <a:noFill/>
          <a:ln>
            <a:solidFill>
              <a:schemeClr val="tx1"/>
            </a:solidFill>
          </a:ln>
        </p:spPr>
        <p:txBody>
          <a:bodyPr wrap="square" rtlCol="0">
            <a:spAutoFit/>
          </a:bodyPr>
          <a:lstStyle/>
          <a:p>
            <a:r>
              <a:rPr lang="en-GB" sz="2800" dirty="0" smtClean="0"/>
              <a:t>Name</a:t>
            </a:r>
            <a:r>
              <a:rPr lang="en-GB" dirty="0" smtClean="0"/>
              <a:t>: </a:t>
            </a:r>
            <a:endParaRPr lang="en-GB" dirty="0"/>
          </a:p>
        </p:txBody>
      </p:sp>
      <p:cxnSp>
        <p:nvCxnSpPr>
          <p:cNvPr id="9" name="Straight Connector 8"/>
          <p:cNvCxnSpPr/>
          <p:nvPr/>
        </p:nvCxnSpPr>
        <p:spPr>
          <a:xfrm flipV="1">
            <a:off x="4120179" y="5077610"/>
            <a:ext cx="5147535" cy="17160"/>
          </a:xfrm>
          <a:prstGeom prst="line">
            <a:avLst/>
          </a:prstGeom>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3065929" y="5383630"/>
            <a:ext cx="6981714" cy="707886"/>
          </a:xfrm>
          <a:prstGeom prst="rect">
            <a:avLst/>
          </a:prstGeom>
          <a:noFill/>
        </p:spPr>
        <p:txBody>
          <a:bodyPr wrap="square" rtlCol="0">
            <a:spAutoFit/>
          </a:bodyPr>
          <a:lstStyle/>
          <a:p>
            <a:r>
              <a:rPr lang="en-GB" sz="4000" dirty="0" smtClean="0">
                <a:solidFill>
                  <a:srgbClr val="A50021"/>
                </a:solidFill>
              </a:rPr>
              <a:t>Study Skills Booklet 2018-2019</a:t>
            </a:r>
            <a:endParaRPr lang="en-GB" sz="4000" dirty="0">
              <a:solidFill>
                <a:srgbClr val="A50021"/>
              </a:solidFill>
            </a:endParaRPr>
          </a:p>
        </p:txBody>
      </p:sp>
      <p:pic>
        <p:nvPicPr>
          <p:cNvPr id="14" name="Picture 13"/>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298063" y="943612"/>
            <a:ext cx="1882744" cy="3433238"/>
          </a:xfrm>
          <a:prstGeom prst="rect">
            <a:avLst/>
          </a:prstGeom>
        </p:spPr>
      </p:pic>
    </p:spTree>
    <p:extLst>
      <p:ext uri="{BB962C8B-B14F-4D97-AF65-F5344CB8AC3E}">
        <p14:creationId xmlns:p14="http://schemas.microsoft.com/office/powerpoint/2010/main" val="348896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Academy Folder\TEACHING AND LEARNING 2014-15\a conference speech\_NEW STRAPLINE TBOWA COLOURS.jpg"/>
          <p:cNvPicPr/>
          <p:nvPr/>
        </p:nvPicPr>
        <p:blipFill>
          <a:blip r:embed="rId2">
            <a:extLst>
              <a:ext uri="{28A0092B-C50C-407E-A947-70E740481C1C}">
                <a14:useLocalDpi xmlns:a14="http://schemas.microsoft.com/office/drawing/2010/main" val="0"/>
              </a:ext>
            </a:extLst>
          </a:blip>
          <a:srcRect/>
          <a:stretch>
            <a:fillRect/>
          </a:stretch>
        </p:blipFill>
        <p:spPr bwMode="auto">
          <a:xfrm>
            <a:off x="602428" y="6052391"/>
            <a:ext cx="11026587" cy="669925"/>
          </a:xfrm>
          <a:prstGeom prst="rect">
            <a:avLst/>
          </a:prstGeom>
          <a:noFill/>
          <a:extLst/>
        </p:spPr>
      </p:pic>
      <p:sp>
        <p:nvSpPr>
          <p:cNvPr id="5" name="Rectangle 4"/>
          <p:cNvSpPr/>
          <p:nvPr/>
        </p:nvSpPr>
        <p:spPr>
          <a:xfrm>
            <a:off x="2084891" y="623617"/>
            <a:ext cx="7951993" cy="4378250"/>
          </a:xfrm>
          <a:prstGeom prst="rect">
            <a:avLst/>
          </a:prstGeom>
          <a:ln>
            <a:solidFill>
              <a:schemeClr val="tx1"/>
            </a:solidFill>
          </a:ln>
        </p:spPr>
        <p:txBody>
          <a:bodyPr wrap="square">
            <a:spAutoFit/>
          </a:bodyPr>
          <a:lstStyle/>
          <a:p>
            <a:pPr>
              <a:lnSpc>
                <a:spcPct val="107000"/>
              </a:lnSpc>
              <a:spcAft>
                <a:spcPts val="800"/>
              </a:spcAft>
            </a:pPr>
            <a:r>
              <a:rPr lang="en-GB" b="1" u="sng" dirty="0" smtClean="0">
                <a:latin typeface="Calibri" panose="020F0502020204030204" pitchFamily="34" charset="0"/>
                <a:ea typeface="Calibri" panose="020F0502020204030204" pitchFamily="34" charset="0"/>
                <a:cs typeface="Times New Roman" panose="02020603050405020304" pitchFamily="18" charset="0"/>
              </a:rPr>
              <a:t>Year 11 Key Dates:</a:t>
            </a: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Wednesday </a:t>
            </a:r>
            <a:r>
              <a:rPr lang="en-GB" dirty="0">
                <a:latin typeface="Calibri" panose="020F0502020204030204" pitchFamily="34" charset="0"/>
                <a:ea typeface="Calibri" panose="020F0502020204030204" pitchFamily="34" charset="0"/>
                <a:cs typeface="Times New Roman" panose="02020603050405020304" pitchFamily="18" charset="0"/>
              </a:rPr>
              <a:t>26</a:t>
            </a:r>
            <a:r>
              <a:rPr lang="en-GB" baseline="30000" dirty="0">
                <a:latin typeface="Calibri" panose="020F0502020204030204" pitchFamily="34" charset="0"/>
                <a:ea typeface="Calibri" panose="020F0502020204030204" pitchFamily="34" charset="0"/>
                <a:cs typeface="Times New Roman" panose="02020603050405020304" pitchFamily="18" charset="0"/>
              </a:rPr>
              <a:t>th</a:t>
            </a:r>
            <a:r>
              <a:rPr lang="en-GB" dirty="0">
                <a:latin typeface="Calibri" panose="020F0502020204030204" pitchFamily="34" charset="0"/>
                <a:ea typeface="Calibri" panose="020F0502020204030204" pitchFamily="34" charset="0"/>
                <a:cs typeface="Times New Roman" panose="02020603050405020304" pitchFamily="18" charset="0"/>
              </a:rPr>
              <a:t> September visit to </a:t>
            </a:r>
            <a:r>
              <a:rPr lang="en-GB" dirty="0" smtClean="0">
                <a:latin typeface="Calibri" panose="020F0502020204030204" pitchFamily="34" charset="0"/>
                <a:ea typeface="Calibri" panose="020F0502020204030204" pitchFamily="34" charset="0"/>
                <a:cs typeface="Times New Roman" panose="02020603050405020304" pitchFamily="18" charset="0"/>
              </a:rPr>
              <a:t>BIC – The Careers &amp; Apprenticeship Show Trip</a:t>
            </a: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Tuesday 16</a:t>
            </a:r>
            <a:r>
              <a:rPr lang="en-GB" baseline="30000" dirty="0" smtClean="0">
                <a:latin typeface="Calibri" panose="020F0502020204030204" pitchFamily="34" charset="0"/>
                <a:ea typeface="Calibri" panose="020F0502020204030204" pitchFamily="34" charset="0"/>
                <a:cs typeface="Times New Roman" panose="02020603050405020304" pitchFamily="18" charset="0"/>
              </a:rPr>
              <a:t>th</a:t>
            </a:r>
            <a:r>
              <a:rPr lang="en-GB" dirty="0" smtClean="0">
                <a:latin typeface="Calibri" panose="020F0502020204030204" pitchFamily="34" charset="0"/>
                <a:ea typeface="Calibri" panose="020F0502020204030204" pitchFamily="34" charset="0"/>
                <a:cs typeface="Times New Roman" panose="02020603050405020304" pitchFamily="18" charset="0"/>
              </a:rPr>
              <a:t> October – 6</a:t>
            </a:r>
            <a:r>
              <a:rPr lang="en-GB" baseline="30000" dirty="0" smtClean="0">
                <a:latin typeface="Calibri" panose="020F0502020204030204" pitchFamily="34" charset="0"/>
                <a:ea typeface="Calibri" panose="020F0502020204030204" pitchFamily="34" charset="0"/>
                <a:cs typeface="Times New Roman" panose="02020603050405020304" pitchFamily="18" charset="0"/>
              </a:rPr>
              <a:t>th</a:t>
            </a:r>
            <a:r>
              <a:rPr lang="en-GB" dirty="0" smtClean="0">
                <a:latin typeface="Calibri" panose="020F0502020204030204" pitchFamily="34" charset="0"/>
                <a:ea typeface="Calibri" panose="020F0502020204030204" pitchFamily="34" charset="0"/>
                <a:cs typeface="Times New Roman" panose="02020603050405020304" pitchFamily="18" charset="0"/>
              </a:rPr>
              <a:t> Form Open Evening</a:t>
            </a: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Thursday 18</a:t>
            </a:r>
            <a:r>
              <a:rPr lang="en-GB" baseline="30000" dirty="0" smtClean="0">
                <a:latin typeface="Calibri" panose="020F0502020204030204" pitchFamily="34" charset="0"/>
                <a:ea typeface="Calibri" panose="020F0502020204030204" pitchFamily="34" charset="0"/>
                <a:cs typeface="Times New Roman" panose="02020603050405020304" pitchFamily="18" charset="0"/>
              </a:rPr>
              <a:t>th</a:t>
            </a:r>
            <a:r>
              <a:rPr lang="en-GB" dirty="0" smtClean="0">
                <a:latin typeface="Calibri" panose="020F0502020204030204" pitchFamily="34" charset="0"/>
                <a:ea typeface="Calibri" panose="020F0502020204030204" pitchFamily="34" charset="0"/>
                <a:cs typeface="Times New Roman" panose="02020603050405020304" pitchFamily="18" charset="0"/>
              </a:rPr>
              <a:t> October – Reports Available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Tuesday </a:t>
            </a:r>
            <a:r>
              <a:rPr lang="en-GB" dirty="0">
                <a:latin typeface="Calibri" panose="020F0502020204030204" pitchFamily="34" charset="0"/>
                <a:ea typeface="Calibri" panose="020F0502020204030204" pitchFamily="34" charset="0"/>
                <a:cs typeface="Times New Roman" panose="02020603050405020304" pitchFamily="18" charset="0"/>
              </a:rPr>
              <a:t>30</a:t>
            </a:r>
            <a:r>
              <a:rPr lang="en-GB" baseline="30000" dirty="0">
                <a:latin typeface="Calibri" panose="020F0502020204030204" pitchFamily="34" charset="0"/>
                <a:ea typeface="Calibri" panose="020F0502020204030204" pitchFamily="34" charset="0"/>
                <a:cs typeface="Times New Roman" panose="02020603050405020304" pitchFamily="18" charset="0"/>
              </a:rPr>
              <a:t>th</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dirty="0" smtClean="0">
                <a:latin typeface="Calibri" panose="020F0502020204030204" pitchFamily="34" charset="0"/>
                <a:ea typeface="Calibri" panose="020F0502020204030204" pitchFamily="34" charset="0"/>
                <a:cs typeface="Times New Roman" panose="02020603050405020304" pitchFamily="18" charset="0"/>
              </a:rPr>
              <a:t>October - Parents’ Evening 1</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Monday 12</a:t>
            </a:r>
            <a:r>
              <a:rPr lang="en-GB" baseline="30000" dirty="0" smtClean="0">
                <a:latin typeface="Calibri" panose="020F0502020204030204" pitchFamily="34" charset="0"/>
                <a:ea typeface="Calibri" panose="020F0502020204030204" pitchFamily="34" charset="0"/>
                <a:cs typeface="Times New Roman" panose="02020603050405020304" pitchFamily="18" charset="0"/>
              </a:rPr>
              <a:t>th</a:t>
            </a:r>
            <a:r>
              <a:rPr lang="en-GB" dirty="0" smtClean="0">
                <a:latin typeface="Calibri" panose="020F0502020204030204" pitchFamily="34" charset="0"/>
                <a:ea typeface="Calibri" panose="020F0502020204030204" pitchFamily="34" charset="0"/>
                <a:cs typeface="Times New Roman" panose="02020603050405020304" pitchFamily="18" charset="0"/>
              </a:rPr>
              <a:t> November - Mock Fortnight </a:t>
            </a: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Wednesday 19</a:t>
            </a:r>
            <a:r>
              <a:rPr lang="en-GB" baseline="30000" dirty="0" smtClean="0">
                <a:latin typeface="Calibri" panose="020F0502020204030204" pitchFamily="34" charset="0"/>
                <a:ea typeface="Calibri" panose="020F0502020204030204" pitchFamily="34" charset="0"/>
                <a:cs typeface="Times New Roman" panose="02020603050405020304" pitchFamily="18" charset="0"/>
              </a:rPr>
              <a:t>th</a:t>
            </a:r>
            <a:r>
              <a:rPr lang="en-GB" dirty="0" smtClean="0">
                <a:latin typeface="Calibri" panose="020F0502020204030204" pitchFamily="34" charset="0"/>
                <a:ea typeface="Calibri" panose="020F0502020204030204" pitchFamily="34" charset="0"/>
                <a:cs typeface="Times New Roman" panose="02020603050405020304" pitchFamily="18" charset="0"/>
              </a:rPr>
              <a:t> December - Mock Results</a:t>
            </a: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Wednesday 12</a:t>
            </a:r>
            <a:r>
              <a:rPr lang="en-GB" baseline="30000" dirty="0" smtClean="0">
                <a:latin typeface="Calibri" panose="020F0502020204030204" pitchFamily="34" charset="0"/>
                <a:ea typeface="Calibri" panose="020F0502020204030204" pitchFamily="34" charset="0"/>
                <a:cs typeface="Times New Roman" panose="02020603050405020304" pitchFamily="18" charset="0"/>
              </a:rPr>
              <a:t>th</a:t>
            </a:r>
            <a:r>
              <a:rPr lang="en-GB" dirty="0" smtClean="0">
                <a:latin typeface="Calibri" panose="020F0502020204030204" pitchFamily="34" charset="0"/>
                <a:ea typeface="Calibri" panose="020F0502020204030204" pitchFamily="34" charset="0"/>
                <a:cs typeface="Times New Roman" panose="02020603050405020304" pitchFamily="18" charset="0"/>
              </a:rPr>
              <a:t> December – Year 11 Reports</a:t>
            </a: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Tuesday 8</a:t>
            </a:r>
            <a:r>
              <a:rPr lang="en-GB" baseline="30000" dirty="0" smtClean="0">
                <a:latin typeface="Calibri" panose="020F0502020204030204" pitchFamily="34" charset="0"/>
                <a:ea typeface="Calibri" panose="020F0502020204030204" pitchFamily="34" charset="0"/>
                <a:cs typeface="Times New Roman" panose="02020603050405020304" pitchFamily="18" charset="0"/>
              </a:rPr>
              <a:t>th</a:t>
            </a:r>
            <a:r>
              <a:rPr lang="en-GB" dirty="0" smtClean="0">
                <a:latin typeface="Calibri" panose="020F0502020204030204" pitchFamily="34" charset="0"/>
                <a:ea typeface="Calibri" panose="020F0502020204030204" pitchFamily="34" charset="0"/>
                <a:cs typeface="Times New Roman" panose="02020603050405020304" pitchFamily="18" charset="0"/>
              </a:rPr>
              <a:t> January - Parents’ Evening 2</a:t>
            </a: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Tuesday 7</a:t>
            </a:r>
            <a:r>
              <a:rPr lang="en-GB" baseline="30000" dirty="0" smtClean="0">
                <a:latin typeface="Calibri" panose="020F0502020204030204" pitchFamily="34" charset="0"/>
                <a:ea typeface="Calibri" panose="020F0502020204030204" pitchFamily="34" charset="0"/>
                <a:cs typeface="Times New Roman" panose="02020603050405020304" pitchFamily="18" charset="0"/>
              </a:rPr>
              <a:t>th</a:t>
            </a:r>
            <a:r>
              <a:rPr lang="en-GB" dirty="0" smtClean="0">
                <a:latin typeface="Calibri" panose="020F0502020204030204" pitchFamily="34" charset="0"/>
                <a:ea typeface="Calibri" panose="020F0502020204030204" pitchFamily="34" charset="0"/>
                <a:cs typeface="Times New Roman" panose="02020603050405020304" pitchFamily="18" charset="0"/>
              </a:rPr>
              <a:t> May – GCSE’s commence</a:t>
            </a: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8918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Academy Folder\TEACHING AND LEARNING 2014-15\a conference speech\_NEW STRAPLINE TBOWA COLOURS.jpg"/>
          <p:cNvPicPr/>
          <p:nvPr/>
        </p:nvPicPr>
        <p:blipFill>
          <a:blip r:embed="rId2">
            <a:extLst>
              <a:ext uri="{28A0092B-C50C-407E-A947-70E740481C1C}">
                <a14:useLocalDpi xmlns:a14="http://schemas.microsoft.com/office/drawing/2010/main" val="0"/>
              </a:ext>
            </a:extLst>
          </a:blip>
          <a:srcRect/>
          <a:stretch>
            <a:fillRect/>
          </a:stretch>
        </p:blipFill>
        <p:spPr bwMode="auto">
          <a:xfrm>
            <a:off x="344245" y="6095421"/>
            <a:ext cx="11607501" cy="669925"/>
          </a:xfrm>
          <a:prstGeom prst="rect">
            <a:avLst/>
          </a:prstGeom>
          <a:noFill/>
          <a:extLst/>
        </p:spPr>
      </p:pic>
      <p:sp>
        <p:nvSpPr>
          <p:cNvPr id="5" name="TextBox 4"/>
          <p:cNvSpPr txBox="1"/>
          <p:nvPr/>
        </p:nvSpPr>
        <p:spPr>
          <a:xfrm>
            <a:off x="4433720" y="118335"/>
            <a:ext cx="7593330" cy="369332"/>
          </a:xfrm>
          <a:prstGeom prst="rect">
            <a:avLst/>
          </a:prstGeom>
          <a:noFill/>
        </p:spPr>
        <p:txBody>
          <a:bodyPr wrap="square" rtlCol="0">
            <a:spAutoFit/>
          </a:bodyPr>
          <a:lstStyle/>
          <a:p>
            <a:r>
              <a:rPr lang="en-GB" dirty="0" smtClean="0"/>
              <a:t>Academic Mock Exam Timetable</a:t>
            </a:r>
            <a:endParaRPr lang="en-GB" dirty="0"/>
          </a:p>
        </p:txBody>
      </p:sp>
      <p:pic>
        <p:nvPicPr>
          <p:cNvPr id="2" name="Picture 1"/>
          <p:cNvPicPr>
            <a:picLocks noChangeAspect="1"/>
          </p:cNvPicPr>
          <p:nvPr/>
        </p:nvPicPr>
        <p:blipFill>
          <a:blip r:embed="rId3"/>
          <a:stretch>
            <a:fillRect/>
          </a:stretch>
        </p:blipFill>
        <p:spPr>
          <a:xfrm>
            <a:off x="769112" y="1423852"/>
            <a:ext cx="10898606" cy="3151278"/>
          </a:xfrm>
          <a:prstGeom prst="rect">
            <a:avLst/>
          </a:prstGeom>
        </p:spPr>
      </p:pic>
    </p:spTree>
    <p:extLst>
      <p:ext uri="{BB962C8B-B14F-4D97-AF65-F5344CB8AC3E}">
        <p14:creationId xmlns:p14="http://schemas.microsoft.com/office/powerpoint/2010/main" val="2410182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20116" y="172121"/>
            <a:ext cx="8131212" cy="5796595"/>
          </a:xfrm>
          <a:prstGeom prst="rect">
            <a:avLst/>
          </a:prstGeom>
        </p:spPr>
      </p:pic>
      <p:pic>
        <p:nvPicPr>
          <p:cNvPr id="5" name="Picture 4" descr="H:\Academy Folder\TEACHING AND LEARNING 2014-15\a conference speech\_NEW STRAPLINE TBOWA COLOURS.jpg"/>
          <p:cNvPicPr/>
          <p:nvPr/>
        </p:nvPicPr>
        <p:blipFill>
          <a:blip r:embed="rId3">
            <a:extLst>
              <a:ext uri="{28A0092B-C50C-407E-A947-70E740481C1C}">
                <a14:useLocalDpi xmlns:a14="http://schemas.microsoft.com/office/drawing/2010/main" val="0"/>
              </a:ext>
            </a:extLst>
          </a:blip>
          <a:srcRect/>
          <a:stretch>
            <a:fillRect/>
          </a:stretch>
        </p:blipFill>
        <p:spPr bwMode="auto">
          <a:xfrm>
            <a:off x="279699" y="6095421"/>
            <a:ext cx="11682805" cy="669925"/>
          </a:xfrm>
          <a:prstGeom prst="rect">
            <a:avLst/>
          </a:prstGeom>
          <a:noFill/>
          <a:extLst/>
        </p:spPr>
      </p:pic>
    </p:spTree>
    <p:extLst>
      <p:ext uri="{BB962C8B-B14F-4D97-AF65-F5344CB8AC3E}">
        <p14:creationId xmlns:p14="http://schemas.microsoft.com/office/powerpoint/2010/main" val="3711183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http://cannphysics.files.wordpress.com/2009/02/shm-revision-notes001.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40573" y="1303879"/>
            <a:ext cx="3409351" cy="2476665"/>
          </a:xfrm>
          <a:prstGeom prst="rect">
            <a:avLst/>
          </a:prstGeom>
          <a:noFill/>
          <a:extLst>
            <a:ext uri="{909E8E84-426E-40dd-AFC4-6F175D3DCCD1}">
              <a14:hiddenFill xmlns="" xmlns:a14="http://schemas.microsoft.com/office/drawing/2010/main">
                <a:solidFill>
                  <a:srgbClr val="FFFFFF"/>
                </a:solidFill>
              </a14:hiddenFill>
            </a:ext>
          </a:extLst>
        </p:spPr>
      </p:pic>
      <p:sp>
        <p:nvSpPr>
          <p:cNvPr id="6" name="Text Box 23"/>
          <p:cNvSpPr txBox="1"/>
          <p:nvPr/>
        </p:nvSpPr>
        <p:spPr>
          <a:xfrm>
            <a:off x="2483143" y="356444"/>
            <a:ext cx="6264696" cy="576064"/>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n-GB" sz="2400" b="1" dirty="0">
                <a:ln w="6350" cap="flat" cmpd="sng" algn="ctr">
                  <a:solidFill>
                    <a:srgbClr val="000000"/>
                  </a:solidFill>
                  <a:prstDash val="solid"/>
                  <a:round/>
                </a:ln>
                <a:solidFill>
                  <a:srgbClr val="000000"/>
                </a:solidFill>
                <a:effectLst>
                  <a:outerShdw blurRad="41275" dist="20320" dir="1800000" algn="tl">
                    <a:srgbClr val="000000">
                      <a:alpha val="40000"/>
                    </a:srgbClr>
                  </a:outerShdw>
                </a:effectLst>
                <a:latin typeface="Calibri"/>
                <a:ea typeface="Calibri"/>
                <a:cs typeface="Times New Roman"/>
              </a:rPr>
              <a:t>OK, so what is the basic idea behind revision?</a:t>
            </a:r>
            <a:endParaRPr lang="en-GB" sz="2400" dirty="0">
              <a:latin typeface="Calibri"/>
              <a:ea typeface="Calibri"/>
              <a:cs typeface="Times New Roman"/>
            </a:endParaRPr>
          </a:p>
        </p:txBody>
      </p:sp>
      <p:pic>
        <p:nvPicPr>
          <p:cNvPr id="7178" name="Picture 10" descr="http://3.bp.blogspot.com/-HBcqnw0BaAA/ToDdaarhlnI/AAAAAAAAAec/EUAeYiauYIM/s1600/books.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15402" y="1280465"/>
            <a:ext cx="2016224" cy="2523491"/>
          </a:xfrm>
          <a:prstGeom prst="rect">
            <a:avLst/>
          </a:prstGeom>
          <a:noFill/>
          <a:extLst>
            <a:ext uri="{909E8E84-426E-40dd-AFC4-6F175D3DCCD1}">
              <a14:hiddenFill xmlns="" xmlns:a14="http://schemas.microsoft.com/office/drawing/2010/main">
                <a:solidFill>
                  <a:srgbClr val="FFFFFF"/>
                </a:solidFill>
              </a14:hiddenFill>
            </a:ext>
          </a:extLst>
        </p:spPr>
      </p:pic>
      <p:sp>
        <p:nvSpPr>
          <p:cNvPr id="12" name="Right Arrow 11"/>
          <p:cNvSpPr/>
          <p:nvPr/>
        </p:nvSpPr>
        <p:spPr>
          <a:xfrm>
            <a:off x="5159896" y="2132856"/>
            <a:ext cx="1224136"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344245" y="3630488"/>
            <a:ext cx="11553711" cy="2308324"/>
          </a:xfrm>
          <a:prstGeom prst="rect">
            <a:avLst/>
          </a:prstGeom>
          <a:solidFill>
            <a:schemeClr val="accent1">
              <a:lumMod val="40000"/>
              <a:lumOff val="60000"/>
            </a:schemeClr>
          </a:solidFill>
          <a:ln w="19050">
            <a:solidFill>
              <a:schemeClr val="tx1"/>
            </a:solidFill>
          </a:ln>
        </p:spPr>
        <p:txBody>
          <a:bodyPr wrap="square" rtlCol="0">
            <a:spAutoFit/>
          </a:bodyPr>
          <a:lstStyle/>
          <a:p>
            <a:r>
              <a:rPr lang="en-GB" sz="1600" u="sng" dirty="0">
                <a:latin typeface="Arial Rounded MT Bold" pitchFamily="34" charset="0"/>
              </a:rPr>
              <a:t>This means the following:</a:t>
            </a:r>
          </a:p>
          <a:p>
            <a:endParaRPr lang="en-GB" sz="1600" dirty="0">
              <a:latin typeface="Arial Rounded MT Bold" pitchFamily="34" charset="0"/>
            </a:endParaRPr>
          </a:p>
          <a:p>
            <a:pPr marL="285750" indent="-285750">
              <a:buFont typeface="Wingdings" pitchFamily="2" charset="2"/>
              <a:buChar char="ð"/>
            </a:pPr>
            <a:r>
              <a:rPr lang="en-GB" sz="1600" dirty="0">
                <a:latin typeface="Arial Rounded MT Bold" pitchFamily="34" charset="0"/>
              </a:rPr>
              <a:t>Revision needs to be </a:t>
            </a:r>
            <a:r>
              <a:rPr lang="en-GB" sz="1600" u="sng" dirty="0">
                <a:latin typeface="Arial Rounded MT Bold" pitchFamily="34" charset="0"/>
              </a:rPr>
              <a:t>active not passive</a:t>
            </a:r>
            <a:r>
              <a:rPr lang="en-GB" sz="1600" dirty="0">
                <a:latin typeface="Arial Rounded MT Bold" pitchFamily="34" charset="0"/>
              </a:rPr>
              <a:t>; you actually have to engage with the process. </a:t>
            </a:r>
          </a:p>
          <a:p>
            <a:pPr marL="285750" indent="-285750">
              <a:buFont typeface="Wingdings" pitchFamily="2" charset="2"/>
              <a:buChar char="ð"/>
            </a:pPr>
            <a:endParaRPr lang="en-GB" sz="1600" dirty="0">
              <a:latin typeface="Arial Rounded MT Bold" pitchFamily="34" charset="0"/>
              <a:ea typeface="Calibri"/>
              <a:cs typeface="Times New Roman"/>
            </a:endParaRPr>
          </a:p>
          <a:p>
            <a:pPr marL="285750" indent="-285750">
              <a:buFont typeface="Wingdings" pitchFamily="2" charset="2"/>
              <a:buChar char="ð"/>
            </a:pPr>
            <a:r>
              <a:rPr lang="en-GB" sz="1600" dirty="0">
                <a:latin typeface="Arial Rounded MT Bold" pitchFamily="34" charset="0"/>
                <a:ea typeface="Calibri"/>
                <a:cs typeface="Times New Roman"/>
              </a:rPr>
              <a:t>Reading through your folder and the textbook a few times will not do!</a:t>
            </a:r>
          </a:p>
          <a:p>
            <a:pPr marL="285750" indent="-285750">
              <a:buFont typeface="Wingdings" pitchFamily="2" charset="2"/>
              <a:buChar char="ð"/>
            </a:pPr>
            <a:endParaRPr lang="en-GB" sz="1600" dirty="0">
              <a:latin typeface="Arial Rounded MT Bold" pitchFamily="34" charset="0"/>
              <a:ea typeface="Calibri"/>
              <a:cs typeface="Times New Roman"/>
            </a:endParaRPr>
          </a:p>
          <a:p>
            <a:pPr marL="285750" indent="-285750">
              <a:buFont typeface="Wingdings" pitchFamily="2" charset="2"/>
              <a:buChar char="ð"/>
            </a:pPr>
            <a:r>
              <a:rPr lang="en-GB" sz="1600" dirty="0">
                <a:latin typeface="Arial Rounded MT Bold" pitchFamily="34" charset="0"/>
                <a:ea typeface="Calibri"/>
                <a:cs typeface="Times New Roman"/>
              </a:rPr>
              <a:t>Reading revision guides will not do either; you will have been taught specifically for your exam board; revision guides tend to be quite general and so either contain too much information or too little.  Only use guides that your teacher has suggested.  </a:t>
            </a:r>
          </a:p>
        </p:txBody>
      </p:sp>
      <p:sp>
        <p:nvSpPr>
          <p:cNvPr id="8" name="Rectangle 7"/>
          <p:cNvSpPr/>
          <p:nvPr/>
        </p:nvSpPr>
        <p:spPr>
          <a:xfrm>
            <a:off x="441062" y="1056298"/>
            <a:ext cx="11553712" cy="338554"/>
          </a:xfrm>
          <a:prstGeom prst="rect">
            <a:avLst/>
          </a:prstGeom>
          <a:solidFill>
            <a:schemeClr val="accent1">
              <a:lumMod val="60000"/>
              <a:lumOff val="40000"/>
            </a:schemeClr>
          </a:solidFill>
          <a:ln w="19050">
            <a:solidFill>
              <a:schemeClr val="tx1"/>
            </a:solidFill>
          </a:ln>
        </p:spPr>
        <p:txBody>
          <a:bodyPr wrap="square">
            <a:spAutoFit/>
          </a:bodyPr>
          <a:lstStyle/>
          <a:p>
            <a:pPr marL="226695" indent="-226695" algn="ctr"/>
            <a:r>
              <a:rPr lang="en-GB" sz="1600" dirty="0">
                <a:latin typeface="Arial Rounded MT Bold" pitchFamily="34" charset="0"/>
                <a:ea typeface="Calibri"/>
                <a:cs typeface="Times New Roman"/>
              </a:rPr>
              <a:t>Turn your classwork and information from textbooks into some form of revision notes and then </a:t>
            </a:r>
            <a:r>
              <a:rPr lang="en-GB" sz="1600" u="sng" dirty="0">
                <a:latin typeface="Arial Rounded MT Bold" pitchFamily="34" charset="0"/>
                <a:ea typeface="Calibri"/>
                <a:cs typeface="Times New Roman"/>
              </a:rPr>
              <a:t>learn them</a:t>
            </a:r>
            <a:r>
              <a:rPr lang="en-GB" sz="1600" dirty="0">
                <a:latin typeface="Arial Rounded MT Bold" pitchFamily="34" charset="0"/>
                <a:ea typeface="Calibri"/>
                <a:cs typeface="Times New Roman"/>
              </a:rPr>
              <a:t>.</a:t>
            </a:r>
          </a:p>
        </p:txBody>
      </p:sp>
      <p:pic>
        <p:nvPicPr>
          <p:cNvPr id="9" name="Picture 8" descr="H:\Academy Folder\TEACHING AND LEARNING 2014-15\a conference speech\_NEW STRAPLINE TBOWA COLOURS.jpg"/>
          <p:cNvPicPr/>
          <p:nvPr/>
        </p:nvPicPr>
        <p:blipFill>
          <a:blip r:embed="rId6">
            <a:extLst>
              <a:ext uri="{28A0092B-C50C-407E-A947-70E740481C1C}">
                <a14:useLocalDpi xmlns:a14="http://schemas.microsoft.com/office/drawing/2010/main" val="0"/>
              </a:ext>
            </a:extLst>
          </a:blip>
          <a:srcRect/>
          <a:stretch>
            <a:fillRect/>
          </a:stretch>
        </p:blipFill>
        <p:spPr bwMode="auto">
          <a:xfrm>
            <a:off x="441063" y="6095421"/>
            <a:ext cx="11553711" cy="669925"/>
          </a:xfrm>
          <a:prstGeom prst="rect">
            <a:avLst/>
          </a:prstGeom>
          <a:noFill/>
          <a:extLst/>
        </p:spPr>
      </p:pic>
      <p:sp>
        <p:nvSpPr>
          <p:cNvPr id="13" name="Rectangle 12"/>
          <p:cNvSpPr/>
          <p:nvPr/>
        </p:nvSpPr>
        <p:spPr>
          <a:xfrm>
            <a:off x="121918" y="1588930"/>
            <a:ext cx="6096000" cy="1969770"/>
          </a:xfrm>
          <a:prstGeom prst="rect">
            <a:avLst/>
          </a:prstGeom>
        </p:spPr>
        <p:txBody>
          <a:bodyPr>
            <a:spAutoFit/>
          </a:bodyPr>
          <a:lstStyle/>
          <a:p>
            <a:r>
              <a:rPr lang="en-GB" altLang="en-US" sz="3200" u="sng" dirty="0" smtClean="0"/>
              <a:t>KWL</a:t>
            </a:r>
          </a:p>
          <a:p>
            <a:r>
              <a:rPr lang="en-GB" altLang="en-US" sz="2400" dirty="0" smtClean="0"/>
              <a:t>What </a:t>
            </a:r>
            <a:r>
              <a:rPr lang="en-GB" altLang="en-US" sz="2400" dirty="0"/>
              <a:t>do we </a:t>
            </a:r>
            <a:r>
              <a:rPr lang="en-GB" altLang="en-US" sz="2400" b="1" dirty="0"/>
              <a:t>know</a:t>
            </a:r>
            <a:r>
              <a:rPr lang="en-GB" altLang="en-US" sz="2400" dirty="0"/>
              <a:t>?</a:t>
            </a:r>
          </a:p>
          <a:p>
            <a:r>
              <a:rPr lang="en-GB" altLang="en-US" sz="2400" dirty="0"/>
              <a:t>What do we </a:t>
            </a:r>
            <a:r>
              <a:rPr lang="en-GB" altLang="en-US" sz="2400" b="1" dirty="0"/>
              <a:t>want to know</a:t>
            </a:r>
            <a:r>
              <a:rPr lang="en-GB" altLang="en-US" sz="2400" dirty="0"/>
              <a:t>?</a:t>
            </a:r>
          </a:p>
          <a:p>
            <a:r>
              <a:rPr lang="en-GB" altLang="en-US" sz="2400" dirty="0"/>
              <a:t>What have we </a:t>
            </a:r>
            <a:r>
              <a:rPr lang="en-GB" altLang="en-US" sz="2400" b="1" dirty="0"/>
              <a:t>learned</a:t>
            </a:r>
            <a:r>
              <a:rPr lang="en-GB" altLang="en-US" sz="2400" dirty="0"/>
              <a:t>?</a:t>
            </a:r>
          </a:p>
          <a:p>
            <a:r>
              <a:rPr lang="en-GB" altLang="en-US" dirty="0"/>
              <a:t>			</a:t>
            </a:r>
            <a:endParaRPr lang="en-US" altLang="en-US" dirty="0"/>
          </a:p>
        </p:txBody>
      </p:sp>
      <p:pic>
        <p:nvPicPr>
          <p:cNvPr id="14" name="Picture 13"/>
          <p:cNvPicPr>
            <a:picLocks noChangeAspect="1"/>
          </p:cNvPicPr>
          <p:nvPr/>
        </p:nvPicPr>
        <p:blipFill rotWithShape="1">
          <a:blip r:embed="rId7"/>
          <a:srcRect l="1469" t="3552" r="1206" b="3769"/>
          <a:stretch/>
        </p:blipFill>
        <p:spPr>
          <a:xfrm>
            <a:off x="9326877" y="72970"/>
            <a:ext cx="2667897" cy="929657"/>
          </a:xfrm>
          <a:prstGeom prst="rect">
            <a:avLst/>
          </a:prstGeom>
        </p:spPr>
      </p:pic>
    </p:spTree>
    <p:extLst>
      <p:ext uri="{BB962C8B-B14F-4D97-AF65-F5344CB8AC3E}">
        <p14:creationId xmlns:p14="http://schemas.microsoft.com/office/powerpoint/2010/main" val="405599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17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17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http://www.mindtools.com/media/Diagrams/mindmap.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23484" y="316051"/>
            <a:ext cx="3979231" cy="3125955"/>
          </a:xfrm>
          <a:prstGeom prst="rect">
            <a:avLst/>
          </a:prstGeom>
          <a:noFill/>
          <a:ln>
            <a:noFill/>
          </a:ln>
        </p:spPr>
      </p:pic>
      <p:sp>
        <p:nvSpPr>
          <p:cNvPr id="6" name="Text Box 2"/>
          <p:cNvSpPr txBox="1">
            <a:spLocks noChangeArrowheads="1"/>
          </p:cNvSpPr>
          <p:nvPr/>
        </p:nvSpPr>
        <p:spPr bwMode="auto">
          <a:xfrm>
            <a:off x="6702013" y="3602756"/>
            <a:ext cx="4021941" cy="2236220"/>
          </a:xfrm>
          <a:prstGeom prst="rect">
            <a:avLst/>
          </a:prstGeom>
          <a:solidFill>
            <a:schemeClr val="accent1">
              <a:lumMod val="60000"/>
              <a:lumOff val="40000"/>
            </a:schemeClr>
          </a:solidFill>
          <a:ln w="15875">
            <a:solidFill>
              <a:srgbClr val="000000"/>
            </a:solidFill>
            <a:miter lim="800000"/>
            <a:headEnd/>
            <a:tailEnd/>
          </a:ln>
        </p:spPr>
        <p:txBody>
          <a:bodyPr rot="0" vert="horz" wrap="square" lIns="91440" tIns="45720" rIns="91440" bIns="45720" anchor="t" anchorCtr="0">
            <a:noAutofit/>
          </a:bodyPr>
          <a:lstStyle/>
          <a:p>
            <a:r>
              <a:rPr lang="en-GB" sz="1400" b="1" dirty="0">
                <a:latin typeface="Arial Rounded MT Bold" pitchFamily="34" charset="0"/>
                <a:ea typeface="Calibri"/>
                <a:cs typeface="Times New Roman"/>
              </a:rPr>
              <a:t>Spider diagrams:</a:t>
            </a:r>
            <a:endParaRPr lang="en-GB" sz="1400" dirty="0">
              <a:latin typeface="Arial Rounded MT Bold" pitchFamily="34" charset="0"/>
              <a:ea typeface="Calibri"/>
              <a:cs typeface="Times New Roman"/>
            </a:endParaRPr>
          </a:p>
          <a:p>
            <a:pPr marL="285750" indent="-285750">
              <a:buFont typeface="Arial" pitchFamily="34" charset="0"/>
              <a:buChar char="•"/>
            </a:pPr>
            <a:r>
              <a:rPr lang="en-GB" sz="1400" dirty="0">
                <a:latin typeface="Arial Rounded MT Bold" pitchFamily="34" charset="0"/>
                <a:ea typeface="Calibri"/>
                <a:cs typeface="Times New Roman"/>
              </a:rPr>
              <a:t>Key question, exam question or a key topic in the centre;</a:t>
            </a:r>
          </a:p>
          <a:p>
            <a:pPr marL="285750" indent="-285750">
              <a:buFont typeface="Arial" pitchFamily="34" charset="0"/>
              <a:buChar char="•"/>
            </a:pPr>
            <a:r>
              <a:rPr lang="en-GB" sz="1400" dirty="0">
                <a:latin typeface="Arial Rounded MT Bold" pitchFamily="34" charset="0"/>
                <a:ea typeface="Calibri"/>
                <a:cs typeface="Times New Roman"/>
              </a:rPr>
              <a:t>Subtopics or subheadings; </a:t>
            </a:r>
          </a:p>
          <a:p>
            <a:pPr marL="285750" indent="-285750">
              <a:buFont typeface="Arial" pitchFamily="34" charset="0"/>
              <a:buChar char="•"/>
            </a:pPr>
            <a:r>
              <a:rPr lang="en-GB" sz="1400" dirty="0">
                <a:latin typeface="Arial Rounded MT Bold" pitchFamily="34" charset="0"/>
                <a:ea typeface="Calibri"/>
                <a:cs typeface="Times New Roman"/>
              </a:rPr>
              <a:t>Add key pieces of information; </a:t>
            </a:r>
          </a:p>
          <a:p>
            <a:pPr marL="285750" indent="-285750">
              <a:buFont typeface="Arial" pitchFamily="34" charset="0"/>
              <a:buChar char="•"/>
            </a:pPr>
            <a:r>
              <a:rPr lang="en-GB" sz="1400" dirty="0">
                <a:latin typeface="Arial Rounded MT Bold" pitchFamily="34" charset="0"/>
                <a:ea typeface="Calibri"/>
                <a:cs typeface="Times New Roman"/>
              </a:rPr>
              <a:t>Develop some of your points;  </a:t>
            </a:r>
          </a:p>
          <a:p>
            <a:pPr marL="285750" indent="-285750">
              <a:buFont typeface="Arial" pitchFamily="34" charset="0"/>
              <a:buChar char="•"/>
            </a:pPr>
            <a:r>
              <a:rPr lang="en-GB" sz="1400" dirty="0">
                <a:latin typeface="Arial Rounded MT Bold" pitchFamily="34" charset="0"/>
                <a:ea typeface="Calibri"/>
                <a:cs typeface="Times New Roman"/>
              </a:rPr>
              <a:t>Add symbols or images;</a:t>
            </a:r>
          </a:p>
          <a:p>
            <a:pPr marL="285750" indent="-285750">
              <a:buFont typeface="Arial" pitchFamily="34" charset="0"/>
              <a:buChar char="•"/>
            </a:pPr>
            <a:r>
              <a:rPr lang="en-GB" sz="1400" dirty="0">
                <a:latin typeface="Arial Rounded MT Bold" pitchFamily="34" charset="0"/>
                <a:ea typeface="Calibri"/>
                <a:cs typeface="Times New Roman"/>
              </a:rPr>
              <a:t>Use different coloured pens or highlight different points;</a:t>
            </a:r>
          </a:p>
          <a:p>
            <a:pPr marL="285750" indent="-285750">
              <a:buFont typeface="Arial" pitchFamily="34" charset="0"/>
              <a:buChar char="•"/>
            </a:pPr>
            <a:r>
              <a:rPr lang="en-GB" sz="1400" dirty="0">
                <a:latin typeface="Arial Rounded MT Bold" pitchFamily="34" charset="0"/>
                <a:ea typeface="Calibri"/>
                <a:cs typeface="Times New Roman"/>
              </a:rPr>
              <a:t>Use different sized pieces of paper.</a:t>
            </a:r>
          </a:p>
        </p:txBody>
      </p:sp>
      <p:pic>
        <p:nvPicPr>
          <p:cNvPr id="1026" name="Picture 2" descr="An example of linear no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729" y="3676935"/>
            <a:ext cx="4551663" cy="2162041"/>
          </a:xfrm>
          <a:prstGeom prst="rect">
            <a:avLst/>
          </a:prstGeom>
          <a:noFill/>
          <a:extLst>
            <a:ext uri="{909E8E84-426E-40dd-AFC4-6F175D3DCCD1}">
              <a14:hiddenFill xmlns="" xmlns:a14="http://schemas.microsoft.com/office/drawing/2010/main">
                <a:solidFill>
                  <a:srgbClr val="FFFFFF"/>
                </a:solidFill>
              </a14:hiddenFill>
            </a:ext>
          </a:extLst>
        </p:spPr>
      </p:pic>
      <p:sp>
        <p:nvSpPr>
          <p:cNvPr id="7" name="Text Box 7"/>
          <p:cNvSpPr txBox="1">
            <a:spLocks noChangeArrowheads="1"/>
          </p:cNvSpPr>
          <p:nvPr/>
        </p:nvSpPr>
        <p:spPr bwMode="auto">
          <a:xfrm>
            <a:off x="283158" y="291728"/>
            <a:ext cx="6226431" cy="3150278"/>
          </a:xfrm>
          <a:prstGeom prst="rect">
            <a:avLst/>
          </a:prstGeom>
          <a:solidFill>
            <a:schemeClr val="accent1">
              <a:lumMod val="40000"/>
              <a:lumOff val="60000"/>
            </a:schemeClr>
          </a:solidFill>
          <a:ln w="15875">
            <a:solidFill>
              <a:srgbClr val="000000"/>
            </a:solidFill>
            <a:miter lim="800000"/>
            <a:headEnd/>
            <a:tailEnd/>
          </a:ln>
        </p:spPr>
        <p:txBody>
          <a:bodyPr rot="0" vert="horz" wrap="square" lIns="91440" tIns="45720" rIns="91440" bIns="45720" anchor="t" anchorCtr="0">
            <a:noAutofit/>
          </a:bodyPr>
          <a:lstStyle/>
          <a:p>
            <a:r>
              <a:rPr lang="en-GB" sz="1400" b="1" dirty="0">
                <a:latin typeface="Arial Rounded MT Bold" pitchFamily="34" charset="0"/>
                <a:ea typeface="Calibri"/>
                <a:cs typeface="Times New Roman"/>
              </a:rPr>
              <a:t>Linear notes on paper:</a:t>
            </a:r>
            <a:endParaRPr lang="en-GB" sz="1400" dirty="0">
              <a:latin typeface="Arial Rounded MT Bold" pitchFamily="34" charset="0"/>
              <a:ea typeface="Calibri"/>
              <a:cs typeface="Times New Roman"/>
            </a:endParaRPr>
          </a:p>
          <a:p>
            <a:pPr marL="285750" indent="-285750">
              <a:buFont typeface="Arial" pitchFamily="34" charset="0"/>
              <a:buChar char="•"/>
            </a:pPr>
            <a:r>
              <a:rPr lang="en-GB" sz="1400" dirty="0">
                <a:latin typeface="Arial Rounded MT Bold" pitchFamily="34" charset="0"/>
                <a:ea typeface="Calibri"/>
                <a:cs typeface="Times New Roman"/>
              </a:rPr>
              <a:t>Reduce what is in your folder/exercise book/textbook;</a:t>
            </a:r>
          </a:p>
          <a:p>
            <a:pPr marL="285750" indent="-285750">
              <a:buFont typeface="Arial" pitchFamily="34" charset="0"/>
              <a:buChar char="•"/>
            </a:pPr>
            <a:r>
              <a:rPr lang="en-GB" sz="1400" b="1" dirty="0">
                <a:latin typeface="Arial Rounded MT Bold" pitchFamily="34" charset="0"/>
                <a:ea typeface="Calibri"/>
                <a:cs typeface="Times New Roman"/>
              </a:rPr>
              <a:t>Read through</a:t>
            </a:r>
            <a:r>
              <a:rPr lang="en-GB" sz="1400" dirty="0">
                <a:latin typeface="Arial Rounded MT Bold" pitchFamily="34" charset="0"/>
                <a:ea typeface="Calibri"/>
                <a:cs typeface="Times New Roman"/>
              </a:rPr>
              <a:t> what you need to summarise before you actually summarise it; </a:t>
            </a:r>
          </a:p>
          <a:p>
            <a:pPr marL="285750" indent="-285750">
              <a:buFont typeface="Arial" pitchFamily="34" charset="0"/>
              <a:buChar char="•"/>
            </a:pPr>
            <a:r>
              <a:rPr lang="en-GB" sz="1400" dirty="0">
                <a:latin typeface="Arial Rounded MT Bold" pitchFamily="34" charset="0"/>
                <a:ea typeface="Calibri"/>
                <a:cs typeface="Times New Roman"/>
              </a:rPr>
              <a:t>Use </a:t>
            </a:r>
            <a:r>
              <a:rPr lang="en-GB" sz="1400" b="1" dirty="0">
                <a:latin typeface="Arial Rounded MT Bold" pitchFamily="34" charset="0"/>
                <a:ea typeface="Calibri"/>
                <a:cs typeface="Times New Roman"/>
              </a:rPr>
              <a:t>headings and subheadings</a:t>
            </a:r>
            <a:r>
              <a:rPr lang="en-GB" sz="1400" dirty="0">
                <a:latin typeface="Arial Rounded MT Bold" pitchFamily="34" charset="0"/>
                <a:ea typeface="Calibri"/>
                <a:cs typeface="Times New Roman"/>
              </a:rPr>
              <a:t> </a:t>
            </a:r>
          </a:p>
          <a:p>
            <a:pPr marL="285750" indent="-285750">
              <a:buFont typeface="Arial" pitchFamily="34" charset="0"/>
              <a:buChar char="•"/>
            </a:pPr>
            <a:r>
              <a:rPr lang="en-GB" sz="1400" dirty="0">
                <a:latin typeface="Arial Rounded MT Bold" pitchFamily="34" charset="0"/>
                <a:ea typeface="Calibri"/>
                <a:cs typeface="Times New Roman"/>
              </a:rPr>
              <a:t>Keep notes </a:t>
            </a:r>
            <a:r>
              <a:rPr lang="en-GB" sz="1400" b="1" dirty="0">
                <a:latin typeface="Arial Rounded MT Bold" pitchFamily="34" charset="0"/>
                <a:ea typeface="Calibri"/>
                <a:cs typeface="Times New Roman"/>
              </a:rPr>
              <a:t>brief</a:t>
            </a:r>
            <a:r>
              <a:rPr lang="en-GB" sz="1400" dirty="0">
                <a:latin typeface="Arial Rounded MT Bold" pitchFamily="34" charset="0"/>
                <a:ea typeface="Calibri"/>
                <a:cs typeface="Times New Roman"/>
              </a:rPr>
              <a:t>;</a:t>
            </a:r>
          </a:p>
          <a:p>
            <a:pPr marL="285750" indent="-285750">
              <a:buFont typeface="Arial" pitchFamily="34" charset="0"/>
              <a:buChar char="•"/>
            </a:pPr>
            <a:r>
              <a:rPr lang="en-GB" sz="1400" dirty="0">
                <a:latin typeface="Arial Rounded MT Bold" pitchFamily="34" charset="0"/>
                <a:ea typeface="Calibri"/>
                <a:cs typeface="Times New Roman"/>
              </a:rPr>
              <a:t>Write everything in a way that </a:t>
            </a:r>
            <a:r>
              <a:rPr lang="en-GB" sz="1400" b="1" dirty="0">
                <a:latin typeface="Arial Rounded MT Bold" pitchFamily="34" charset="0"/>
                <a:ea typeface="Calibri"/>
                <a:cs typeface="Times New Roman"/>
              </a:rPr>
              <a:t>you understand</a:t>
            </a:r>
            <a:r>
              <a:rPr lang="en-GB" sz="1400" dirty="0">
                <a:latin typeface="Arial Rounded MT Bold" pitchFamily="34" charset="0"/>
                <a:ea typeface="Calibri"/>
                <a:cs typeface="Times New Roman"/>
              </a:rPr>
              <a:t>; </a:t>
            </a:r>
          </a:p>
          <a:p>
            <a:pPr marL="285750" indent="-285750">
              <a:buFont typeface="Arial" pitchFamily="34" charset="0"/>
              <a:buChar char="•"/>
            </a:pPr>
            <a:r>
              <a:rPr lang="en-GB" sz="1400" b="1" dirty="0">
                <a:latin typeface="Arial Rounded MT Bold" pitchFamily="34" charset="0"/>
                <a:ea typeface="Calibri"/>
                <a:cs typeface="Times New Roman"/>
              </a:rPr>
              <a:t>Do not copy huge chunks out; </a:t>
            </a:r>
            <a:endParaRPr lang="en-GB" sz="1400" dirty="0">
              <a:latin typeface="Arial Rounded MT Bold" pitchFamily="34" charset="0"/>
              <a:ea typeface="Calibri"/>
              <a:cs typeface="Times New Roman"/>
            </a:endParaRPr>
          </a:p>
          <a:p>
            <a:pPr marL="285750" indent="-285750">
              <a:buFont typeface="Arial" pitchFamily="34" charset="0"/>
              <a:buChar char="•"/>
            </a:pPr>
            <a:r>
              <a:rPr lang="en-GB" sz="1400" dirty="0">
                <a:latin typeface="Arial Rounded MT Bold" pitchFamily="34" charset="0"/>
                <a:ea typeface="Calibri"/>
                <a:cs typeface="Times New Roman"/>
              </a:rPr>
              <a:t>Add detail </a:t>
            </a:r>
          </a:p>
          <a:p>
            <a:pPr marL="285750" indent="-285750">
              <a:buFont typeface="Arial" pitchFamily="34" charset="0"/>
              <a:buChar char="•"/>
            </a:pPr>
            <a:r>
              <a:rPr lang="en-GB" sz="1400" dirty="0">
                <a:latin typeface="Arial Rounded MT Bold" pitchFamily="34" charset="0"/>
                <a:ea typeface="Calibri"/>
                <a:cs typeface="Times New Roman"/>
              </a:rPr>
              <a:t>Underline key words; highlight; write in different coloured pens; </a:t>
            </a:r>
          </a:p>
          <a:p>
            <a:pPr marL="285750" indent="-285750">
              <a:buFont typeface="Arial" pitchFamily="34" charset="0"/>
              <a:buChar char="•"/>
            </a:pPr>
            <a:r>
              <a:rPr lang="en-GB" sz="1400" dirty="0">
                <a:latin typeface="Arial Rounded MT Bold" pitchFamily="34" charset="0"/>
                <a:ea typeface="Calibri"/>
                <a:cs typeface="Times New Roman"/>
              </a:rPr>
              <a:t>Use bullet points, arrows or numbers to keep it clear and organised; </a:t>
            </a:r>
          </a:p>
          <a:p>
            <a:pPr marL="285750" indent="-285750">
              <a:buFont typeface="Arial" pitchFamily="34" charset="0"/>
              <a:buChar char="•"/>
            </a:pPr>
            <a:r>
              <a:rPr lang="en-GB" sz="1400" dirty="0">
                <a:latin typeface="Arial Rounded MT Bold" pitchFamily="34" charset="0"/>
                <a:ea typeface="Calibri"/>
                <a:cs typeface="Times New Roman"/>
              </a:rPr>
              <a:t>Leave spaces to add points;</a:t>
            </a:r>
          </a:p>
          <a:p>
            <a:pPr marL="285750" indent="-285750">
              <a:buFont typeface="Arial" pitchFamily="34" charset="0"/>
              <a:buChar char="•"/>
            </a:pPr>
            <a:r>
              <a:rPr lang="en-GB" sz="1400" dirty="0">
                <a:latin typeface="Arial Rounded MT Bold" pitchFamily="34" charset="0"/>
                <a:ea typeface="Calibri"/>
                <a:cs typeface="Times New Roman"/>
              </a:rPr>
              <a:t>Use arrows or dotted lines to </a:t>
            </a:r>
            <a:r>
              <a:rPr lang="en-GB" sz="1400" b="1" dirty="0">
                <a:latin typeface="Arial Rounded MT Bold" pitchFamily="34" charset="0"/>
                <a:ea typeface="Calibri"/>
                <a:cs typeface="Times New Roman"/>
              </a:rPr>
              <a:t>link </a:t>
            </a:r>
            <a:r>
              <a:rPr lang="en-GB" sz="1400" dirty="0">
                <a:latin typeface="Arial Rounded MT Bold" pitchFamily="34" charset="0"/>
                <a:ea typeface="Calibri"/>
                <a:cs typeface="Times New Roman"/>
              </a:rPr>
              <a:t>points. </a:t>
            </a:r>
          </a:p>
        </p:txBody>
      </p:sp>
      <p:sp>
        <p:nvSpPr>
          <p:cNvPr id="15" name="Text Box 23"/>
          <p:cNvSpPr txBox="1"/>
          <p:nvPr/>
        </p:nvSpPr>
        <p:spPr>
          <a:xfrm rot="1017937">
            <a:off x="9832967" y="130092"/>
            <a:ext cx="2232247" cy="1201929"/>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n-GB" sz="2600" b="1" dirty="0">
                <a:ln w="6350" cap="flat" cmpd="sng" algn="ctr">
                  <a:solidFill>
                    <a:srgbClr val="000000"/>
                  </a:solidFill>
                  <a:prstDash val="solid"/>
                  <a:round/>
                </a:ln>
                <a:solidFill>
                  <a:srgbClr val="000000"/>
                </a:solidFill>
                <a:effectLst>
                  <a:outerShdw blurRad="41275" dist="20320" dir="1800000" algn="tl">
                    <a:srgbClr val="000000">
                      <a:alpha val="40000"/>
                    </a:srgbClr>
                  </a:outerShdw>
                </a:effectLst>
                <a:latin typeface="Calibri"/>
                <a:ea typeface="Calibri"/>
                <a:cs typeface="Times New Roman"/>
              </a:rPr>
              <a:t>Some revision      techniques: </a:t>
            </a:r>
            <a:endParaRPr lang="en-GB" sz="2600" dirty="0">
              <a:latin typeface="Calibri"/>
              <a:ea typeface="Calibri"/>
              <a:cs typeface="Times New Roman"/>
            </a:endParaRPr>
          </a:p>
        </p:txBody>
      </p:sp>
      <p:pic>
        <p:nvPicPr>
          <p:cNvPr id="8" name="Picture 7" descr="H:\Academy Folder\TEACHING AND LEARNING 2014-15\a conference speech\_NEW STRAPLINE TBOWA COLOURS.jpg"/>
          <p:cNvPicPr/>
          <p:nvPr/>
        </p:nvPicPr>
        <p:blipFill>
          <a:blip r:embed="rId4">
            <a:extLst>
              <a:ext uri="{28A0092B-C50C-407E-A947-70E740481C1C}">
                <a14:useLocalDpi xmlns:a14="http://schemas.microsoft.com/office/drawing/2010/main" val="0"/>
              </a:ext>
            </a:extLst>
          </a:blip>
          <a:srcRect/>
          <a:stretch>
            <a:fillRect/>
          </a:stretch>
        </p:blipFill>
        <p:spPr bwMode="auto">
          <a:xfrm>
            <a:off x="283158" y="6073906"/>
            <a:ext cx="11797680" cy="669925"/>
          </a:xfrm>
          <a:prstGeom prst="rect">
            <a:avLst/>
          </a:prstGeom>
          <a:noFill/>
          <a:extLst/>
        </p:spPr>
      </p:pic>
    </p:spTree>
    <p:extLst>
      <p:ext uri="{BB962C8B-B14F-4D97-AF65-F5344CB8AC3E}">
        <p14:creationId xmlns:p14="http://schemas.microsoft.com/office/powerpoint/2010/main" val="2374415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322729" y="158750"/>
            <a:ext cx="5845279" cy="1614066"/>
          </a:xfrm>
          <a:prstGeom prst="rect">
            <a:avLst/>
          </a:prstGeom>
          <a:solidFill>
            <a:schemeClr val="accent1">
              <a:lumMod val="40000"/>
              <a:lumOff val="60000"/>
            </a:schemeClr>
          </a:solidFill>
          <a:ln w="15875">
            <a:solidFill>
              <a:srgbClr val="000000"/>
            </a:solidFill>
            <a:miter lim="800000"/>
            <a:headEnd/>
            <a:tailEnd/>
          </a:ln>
        </p:spPr>
        <p:txBody>
          <a:bodyPr rot="0" vert="horz" wrap="square" lIns="91440" tIns="45720" rIns="91440" bIns="45720" anchor="t" anchorCtr="0">
            <a:noAutofit/>
          </a:bodyPr>
          <a:lstStyle/>
          <a:p>
            <a:pPr indent="226695"/>
            <a:r>
              <a:rPr lang="en-GB" sz="1400" b="1" dirty="0">
                <a:latin typeface="Arial Rounded MT Bold" pitchFamily="34" charset="0"/>
                <a:ea typeface="Calibri"/>
                <a:cs typeface="Times New Roman"/>
              </a:rPr>
              <a:t>Avoid all distractions:</a:t>
            </a:r>
            <a:r>
              <a:rPr lang="en-GB" sz="1400" dirty="0">
                <a:latin typeface="Arial Rounded MT Bold" pitchFamily="34" charset="0"/>
                <a:ea typeface="Calibri"/>
                <a:cs typeface="Times New Roman"/>
              </a:rPr>
              <a:t>. </a:t>
            </a:r>
          </a:p>
          <a:p>
            <a:pPr marL="285750" indent="-285750">
              <a:buFont typeface="Wingdings" pitchFamily="2" charset="2"/>
              <a:buChar char="ð"/>
            </a:pPr>
            <a:r>
              <a:rPr lang="en-GB" sz="1400" dirty="0">
                <a:latin typeface="Arial Rounded MT Bold" pitchFamily="34" charset="0"/>
                <a:ea typeface="Calibri"/>
                <a:cs typeface="Times New Roman"/>
              </a:rPr>
              <a:t>Be honest and strict with yourself;</a:t>
            </a:r>
          </a:p>
          <a:p>
            <a:pPr marL="285750" indent="-285750">
              <a:buFont typeface="Wingdings" pitchFamily="2" charset="2"/>
              <a:buChar char="ð"/>
            </a:pPr>
            <a:r>
              <a:rPr lang="en-GB" sz="1400" dirty="0">
                <a:latin typeface="Arial Rounded MT Bold" pitchFamily="34" charset="0"/>
                <a:ea typeface="Calibri"/>
                <a:cs typeface="Times New Roman"/>
              </a:rPr>
              <a:t>Keep your TV, computer, laptop, </a:t>
            </a:r>
            <a:r>
              <a:rPr lang="en-GB" sz="1400" dirty="0" smtClean="0">
                <a:latin typeface="Arial Rounded MT Bold" pitchFamily="34" charset="0"/>
                <a:ea typeface="Calibri"/>
                <a:cs typeface="Times New Roman"/>
              </a:rPr>
              <a:t>iPad, </a:t>
            </a:r>
            <a:r>
              <a:rPr lang="en-GB" sz="1400" dirty="0">
                <a:latin typeface="Arial Rounded MT Bold" pitchFamily="34" charset="0"/>
                <a:ea typeface="Calibri"/>
                <a:cs typeface="Times New Roman"/>
              </a:rPr>
              <a:t>phone, kindle, Facebook, twitter and any games </a:t>
            </a:r>
            <a:r>
              <a:rPr lang="en-GB" sz="1400" b="1" dirty="0">
                <a:latin typeface="Arial Rounded MT Bold" pitchFamily="34" charset="0"/>
                <a:ea typeface="Calibri"/>
                <a:cs typeface="Times New Roman"/>
              </a:rPr>
              <a:t>away </a:t>
            </a:r>
          </a:p>
          <a:p>
            <a:pPr marL="285750" indent="-285750">
              <a:buFont typeface="Wingdings" pitchFamily="2" charset="2"/>
              <a:buChar char="ð"/>
            </a:pPr>
            <a:r>
              <a:rPr lang="en-GB" sz="1400" dirty="0">
                <a:latin typeface="Arial Rounded MT Bold" pitchFamily="34" charset="0"/>
                <a:ea typeface="Calibri"/>
                <a:cs typeface="Times New Roman"/>
              </a:rPr>
              <a:t>If </a:t>
            </a:r>
            <a:r>
              <a:rPr lang="en-GB" sz="1400" b="1" dirty="0">
                <a:latin typeface="Arial Rounded MT Bold" pitchFamily="34" charset="0"/>
                <a:ea typeface="Calibri"/>
                <a:cs typeface="Times New Roman"/>
              </a:rPr>
              <a:t>music </a:t>
            </a:r>
            <a:r>
              <a:rPr lang="en-GB" sz="1400" dirty="0">
                <a:latin typeface="Arial Rounded MT Bold" pitchFamily="34" charset="0"/>
                <a:ea typeface="Calibri"/>
                <a:cs typeface="Times New Roman"/>
              </a:rPr>
              <a:t>becomes a distraction, get rid of it.  </a:t>
            </a:r>
          </a:p>
          <a:p>
            <a:pPr marL="285750" indent="-285750">
              <a:buFont typeface="Wingdings" pitchFamily="2" charset="2"/>
              <a:buChar char="ð"/>
            </a:pPr>
            <a:r>
              <a:rPr lang="en-GB" sz="1400" dirty="0">
                <a:latin typeface="Arial Rounded MT Bold" pitchFamily="34" charset="0"/>
                <a:ea typeface="Calibri"/>
                <a:cs typeface="Times New Roman"/>
              </a:rPr>
              <a:t>Do not waste time or delay starting.</a:t>
            </a:r>
          </a:p>
          <a:p>
            <a:endParaRPr lang="en-GB" sz="1400" dirty="0">
              <a:latin typeface="Arial Rounded MT Bold" pitchFamily="34" charset="0"/>
              <a:ea typeface="Calibri"/>
              <a:cs typeface="Times New Roman"/>
            </a:endParaRPr>
          </a:p>
        </p:txBody>
      </p:sp>
      <p:sp>
        <p:nvSpPr>
          <p:cNvPr id="5" name="Text Box 4"/>
          <p:cNvSpPr txBox="1"/>
          <p:nvPr/>
        </p:nvSpPr>
        <p:spPr>
          <a:xfrm>
            <a:off x="322729" y="3138055"/>
            <a:ext cx="4255621" cy="1659097"/>
          </a:xfrm>
          <a:prstGeom prst="rect">
            <a:avLst/>
          </a:prstGeom>
          <a:solidFill>
            <a:schemeClr val="accent1">
              <a:lumMod val="40000"/>
              <a:lumOff val="60000"/>
            </a:schemeClr>
          </a:solidFill>
          <a:ln w="1587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indent="226695"/>
            <a:r>
              <a:rPr lang="en-GB" sz="1400" b="1" dirty="0">
                <a:latin typeface="Arial Rounded MT Bold" pitchFamily="34" charset="0"/>
                <a:ea typeface="Calibri"/>
                <a:cs typeface="Times New Roman"/>
              </a:rPr>
              <a:t>Sleep well:  </a:t>
            </a:r>
            <a:endParaRPr lang="en-GB" sz="1400" dirty="0">
              <a:latin typeface="Arial Rounded MT Bold" pitchFamily="34" charset="0"/>
              <a:ea typeface="Calibri"/>
              <a:cs typeface="Times New Roman"/>
            </a:endParaRPr>
          </a:p>
          <a:p>
            <a:pPr marL="342900" indent="-342900">
              <a:buFont typeface="Wingdings 3"/>
              <a:buChar char=""/>
            </a:pPr>
            <a:r>
              <a:rPr lang="en-GB" sz="1400" dirty="0">
                <a:latin typeface="Arial Rounded MT Bold" pitchFamily="34" charset="0"/>
                <a:ea typeface="Calibri"/>
                <a:cs typeface="Times New Roman"/>
              </a:rPr>
              <a:t>Do not work into the early hours of the morning</a:t>
            </a:r>
          </a:p>
          <a:p>
            <a:pPr marL="342900" indent="-342900">
              <a:buFont typeface="Wingdings 3"/>
              <a:buChar char=""/>
            </a:pPr>
            <a:r>
              <a:rPr lang="en-GB" sz="1400" dirty="0">
                <a:latin typeface="Arial Rounded MT Bold" pitchFamily="34" charset="0"/>
                <a:ea typeface="Calibri"/>
                <a:cs typeface="Times New Roman"/>
              </a:rPr>
              <a:t>give yourself a break between finishing revision and going to bed.  </a:t>
            </a:r>
          </a:p>
        </p:txBody>
      </p:sp>
      <p:sp>
        <p:nvSpPr>
          <p:cNvPr id="6" name="Text Box 5"/>
          <p:cNvSpPr txBox="1"/>
          <p:nvPr/>
        </p:nvSpPr>
        <p:spPr>
          <a:xfrm>
            <a:off x="5228464" y="4941168"/>
            <a:ext cx="6852374" cy="1435997"/>
          </a:xfrm>
          <a:prstGeom prst="rect">
            <a:avLst/>
          </a:prstGeom>
          <a:solidFill>
            <a:schemeClr val="accent1">
              <a:lumMod val="60000"/>
              <a:lumOff val="40000"/>
            </a:schemeClr>
          </a:solidFill>
          <a:ln w="1587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226695"/>
            <a:r>
              <a:rPr lang="en-GB" sz="1400" b="1" dirty="0">
                <a:latin typeface="Arial Rounded MT Bold" pitchFamily="34" charset="0"/>
                <a:ea typeface="Calibri"/>
                <a:cs typeface="Times New Roman"/>
              </a:rPr>
              <a:t>Tell your parents/family or who you live with when you are revising:</a:t>
            </a:r>
            <a:endParaRPr lang="en-GB" sz="1400" dirty="0">
              <a:latin typeface="Arial Rounded MT Bold" pitchFamily="34" charset="0"/>
              <a:ea typeface="Calibri"/>
              <a:cs typeface="Times New Roman"/>
            </a:endParaRPr>
          </a:p>
          <a:p>
            <a:pPr marL="342900" indent="-342900">
              <a:buFont typeface="Wingdings 3"/>
              <a:buChar char=""/>
            </a:pPr>
            <a:r>
              <a:rPr lang="en-GB" sz="1400" dirty="0">
                <a:latin typeface="Arial Rounded MT Bold" pitchFamily="34" charset="0"/>
                <a:ea typeface="Calibri"/>
                <a:cs typeface="Times New Roman"/>
              </a:rPr>
              <a:t>They can help </a:t>
            </a:r>
            <a:r>
              <a:rPr lang="en-GB" sz="1400" b="1" dirty="0">
                <a:latin typeface="Arial Rounded MT Bold" pitchFamily="34" charset="0"/>
                <a:ea typeface="Calibri"/>
                <a:cs typeface="Times New Roman"/>
              </a:rPr>
              <a:t>by keeping distractions away from you</a:t>
            </a:r>
            <a:r>
              <a:rPr lang="en-GB" sz="1400" dirty="0">
                <a:latin typeface="Arial Rounded MT Bold" pitchFamily="34" charset="0"/>
                <a:ea typeface="Calibri"/>
                <a:cs typeface="Times New Roman"/>
              </a:rPr>
              <a:t> including themselves, brothers, sisters, friends and pets and keeping the house quiet.</a:t>
            </a:r>
          </a:p>
          <a:p>
            <a:pPr marL="342900" indent="-342900">
              <a:buFont typeface="Wingdings 3"/>
              <a:buChar char=""/>
            </a:pPr>
            <a:r>
              <a:rPr lang="en-GB" sz="1400" dirty="0">
                <a:latin typeface="Arial Rounded MT Bold" pitchFamily="34" charset="0"/>
                <a:ea typeface="Calibri"/>
                <a:cs typeface="Times New Roman"/>
              </a:rPr>
              <a:t>They can help and support you by </a:t>
            </a:r>
            <a:r>
              <a:rPr lang="en-GB" sz="1400" b="1" dirty="0">
                <a:latin typeface="Arial Rounded MT Bold" pitchFamily="34" charset="0"/>
                <a:ea typeface="Calibri"/>
                <a:cs typeface="Times New Roman"/>
              </a:rPr>
              <a:t>testing you and keeping you on track if you lose focus</a:t>
            </a:r>
            <a:r>
              <a:rPr lang="en-GB" sz="1400" dirty="0">
                <a:latin typeface="Arial Rounded MT Bold" pitchFamily="34" charset="0"/>
                <a:ea typeface="Calibri"/>
                <a:cs typeface="Times New Roman"/>
              </a:rPr>
              <a:t>. </a:t>
            </a:r>
          </a:p>
        </p:txBody>
      </p:sp>
      <p:sp>
        <p:nvSpPr>
          <p:cNvPr id="7" name="Text Box 6"/>
          <p:cNvSpPr txBox="1"/>
          <p:nvPr/>
        </p:nvSpPr>
        <p:spPr>
          <a:xfrm>
            <a:off x="6456040" y="158750"/>
            <a:ext cx="5624798" cy="1614066"/>
          </a:xfrm>
          <a:prstGeom prst="rect">
            <a:avLst/>
          </a:prstGeom>
          <a:solidFill>
            <a:schemeClr val="accent1">
              <a:lumMod val="60000"/>
              <a:lumOff val="40000"/>
            </a:schemeClr>
          </a:solidFill>
          <a:ln w="1587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342900" indent="-342900">
              <a:buFont typeface="Wingdings 3"/>
              <a:buChar char=""/>
            </a:pPr>
            <a:r>
              <a:rPr lang="en-GB" sz="1400" dirty="0">
                <a:latin typeface="Arial Rounded MT Bold" pitchFamily="34" charset="0"/>
                <a:ea typeface="Calibri"/>
                <a:cs typeface="Times New Roman"/>
              </a:rPr>
              <a:t>Clear space to store folders, textbooks and revision.  </a:t>
            </a:r>
          </a:p>
          <a:p>
            <a:pPr marL="342900" indent="-342900">
              <a:buFont typeface="Wingdings 3"/>
              <a:buChar char=""/>
            </a:pPr>
            <a:r>
              <a:rPr lang="en-GB" sz="1400" dirty="0">
                <a:latin typeface="Arial Rounded MT Bold" pitchFamily="34" charset="0"/>
                <a:ea typeface="Calibri"/>
                <a:cs typeface="Times New Roman"/>
              </a:rPr>
              <a:t>It is going to be around for a while so make space for it somewhere in your house.  Make sure you tell parents what it is and where it is so they do not move it or throw it out! </a:t>
            </a:r>
          </a:p>
        </p:txBody>
      </p:sp>
      <p:sp>
        <p:nvSpPr>
          <p:cNvPr id="8" name="Text Box 7"/>
          <p:cNvSpPr txBox="1"/>
          <p:nvPr/>
        </p:nvSpPr>
        <p:spPr>
          <a:xfrm>
            <a:off x="7320137" y="1913349"/>
            <a:ext cx="4760701" cy="1201882"/>
          </a:xfrm>
          <a:prstGeom prst="rect">
            <a:avLst/>
          </a:prstGeom>
          <a:solidFill>
            <a:schemeClr val="accent1">
              <a:lumMod val="40000"/>
              <a:lumOff val="60000"/>
            </a:schemeClr>
          </a:solidFill>
          <a:ln w="1587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GB" sz="1400" dirty="0">
                <a:latin typeface="Arial Rounded MT Bold" pitchFamily="34" charset="0"/>
                <a:ea typeface="Calibri"/>
                <a:cs typeface="Times New Roman"/>
              </a:rPr>
              <a:t>You will need a </a:t>
            </a:r>
            <a:r>
              <a:rPr lang="en-GB" sz="1400" b="1" dirty="0">
                <a:latin typeface="Arial Rounded MT Bold" pitchFamily="34" charset="0"/>
                <a:ea typeface="Calibri"/>
                <a:cs typeface="Times New Roman"/>
              </a:rPr>
              <a:t>desk or a table</a:t>
            </a:r>
            <a:r>
              <a:rPr lang="en-GB" sz="1400" dirty="0">
                <a:latin typeface="Arial Rounded MT Bold" pitchFamily="34" charset="0"/>
                <a:ea typeface="Calibri"/>
                <a:cs typeface="Times New Roman"/>
              </a:rPr>
              <a:t> that is not cluttered so you can spread things out on.  You might want to leave things out for the next session.  </a:t>
            </a:r>
          </a:p>
          <a:p>
            <a:r>
              <a:rPr lang="en-GB" sz="1400" dirty="0">
                <a:latin typeface="Arial Rounded MT Bold" pitchFamily="34" charset="0"/>
                <a:ea typeface="Calibri"/>
                <a:cs typeface="Times New Roman"/>
              </a:rPr>
              <a:t> </a:t>
            </a:r>
          </a:p>
        </p:txBody>
      </p:sp>
      <p:sp>
        <p:nvSpPr>
          <p:cNvPr id="9" name="Text Box 8"/>
          <p:cNvSpPr txBox="1"/>
          <p:nvPr/>
        </p:nvSpPr>
        <p:spPr>
          <a:xfrm>
            <a:off x="322729" y="4941170"/>
            <a:ext cx="4693151" cy="1435996"/>
          </a:xfrm>
          <a:prstGeom prst="rect">
            <a:avLst/>
          </a:prstGeom>
          <a:solidFill>
            <a:schemeClr val="accent1">
              <a:lumMod val="40000"/>
              <a:lumOff val="60000"/>
            </a:schemeClr>
          </a:solidFill>
          <a:ln w="1587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GB" sz="1400" b="1" dirty="0">
                <a:latin typeface="Arial Rounded MT Bold" pitchFamily="34" charset="0"/>
                <a:ea typeface="Calibri"/>
                <a:cs typeface="Times New Roman"/>
              </a:rPr>
              <a:t>Find a space you are comfortable revising in:</a:t>
            </a:r>
            <a:endParaRPr lang="en-GB" sz="1400" dirty="0">
              <a:latin typeface="Arial Rounded MT Bold" pitchFamily="34" charset="0"/>
              <a:ea typeface="Calibri"/>
              <a:cs typeface="Times New Roman"/>
            </a:endParaRPr>
          </a:p>
          <a:p>
            <a:pPr marL="342900" indent="-342900">
              <a:buFont typeface="Wingdings 3"/>
              <a:buChar char=""/>
            </a:pPr>
            <a:r>
              <a:rPr lang="en-GB" sz="1400" dirty="0">
                <a:latin typeface="Arial Rounded MT Bold" pitchFamily="34" charset="0"/>
                <a:ea typeface="Calibri"/>
                <a:cs typeface="Times New Roman"/>
              </a:rPr>
              <a:t>This might be your bedroom, or a study or the kitchen.  Some of you might find it easier to revise if your parents are there with you.  </a:t>
            </a:r>
          </a:p>
          <a:p>
            <a:r>
              <a:rPr lang="en-GB" sz="1400" dirty="0">
                <a:latin typeface="Arial Rounded MT Bold" pitchFamily="34" charset="0"/>
                <a:ea typeface="Calibri"/>
                <a:cs typeface="Times New Roman"/>
              </a:rPr>
              <a:t> </a:t>
            </a:r>
          </a:p>
        </p:txBody>
      </p:sp>
      <p:sp>
        <p:nvSpPr>
          <p:cNvPr id="10" name="Text Box 12"/>
          <p:cNvSpPr txBox="1"/>
          <p:nvPr/>
        </p:nvSpPr>
        <p:spPr>
          <a:xfrm>
            <a:off x="322729" y="1922477"/>
            <a:ext cx="4255621" cy="1013594"/>
          </a:xfrm>
          <a:prstGeom prst="rect">
            <a:avLst/>
          </a:prstGeom>
          <a:solidFill>
            <a:schemeClr val="accent1">
              <a:lumMod val="60000"/>
              <a:lumOff val="40000"/>
            </a:schemeClr>
          </a:solidFill>
          <a:ln w="1587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226695"/>
            <a:r>
              <a:rPr lang="en-GB" sz="1400" b="1" dirty="0">
                <a:latin typeface="Arial Rounded MT Bold" pitchFamily="34" charset="0"/>
                <a:ea typeface="Calibri"/>
                <a:cs typeface="Times New Roman"/>
              </a:rPr>
              <a:t>In your breaks:</a:t>
            </a:r>
            <a:endParaRPr lang="en-GB" sz="1400" dirty="0">
              <a:latin typeface="Arial Rounded MT Bold" pitchFamily="34" charset="0"/>
              <a:ea typeface="Calibri"/>
              <a:cs typeface="Times New Roman"/>
            </a:endParaRPr>
          </a:p>
          <a:p>
            <a:pPr marL="285750" indent="-285750">
              <a:buFont typeface="Wingdings" pitchFamily="2" charset="2"/>
              <a:buChar char="ð"/>
            </a:pPr>
            <a:r>
              <a:rPr lang="en-GB" sz="1400" dirty="0">
                <a:latin typeface="Arial Rounded MT Bold" pitchFamily="34" charset="0"/>
                <a:ea typeface="Calibri"/>
                <a:cs typeface="Times New Roman"/>
              </a:rPr>
              <a:t>move around; </a:t>
            </a:r>
          </a:p>
          <a:p>
            <a:pPr marL="285750" indent="-285750">
              <a:buFont typeface="Wingdings" pitchFamily="2" charset="2"/>
              <a:buChar char="ð"/>
            </a:pPr>
            <a:r>
              <a:rPr lang="en-GB" sz="1400" dirty="0">
                <a:latin typeface="Arial Rounded MT Bold" pitchFamily="34" charset="0"/>
                <a:ea typeface="Calibri"/>
                <a:cs typeface="Times New Roman"/>
              </a:rPr>
              <a:t>drink water;</a:t>
            </a:r>
          </a:p>
          <a:p>
            <a:pPr marL="285750" indent="-285750">
              <a:buFont typeface="Wingdings" pitchFamily="2" charset="2"/>
              <a:buChar char="ð"/>
            </a:pPr>
            <a:r>
              <a:rPr lang="en-GB" sz="1400" dirty="0">
                <a:latin typeface="Arial Rounded MT Bold" pitchFamily="34" charset="0"/>
                <a:ea typeface="Calibri"/>
                <a:cs typeface="Times New Roman"/>
              </a:rPr>
              <a:t>eat something .</a:t>
            </a:r>
          </a:p>
        </p:txBody>
      </p:sp>
      <p:sp>
        <p:nvSpPr>
          <p:cNvPr id="11" name="Text Box 14"/>
          <p:cNvSpPr txBox="1"/>
          <p:nvPr/>
        </p:nvSpPr>
        <p:spPr>
          <a:xfrm>
            <a:off x="7320136" y="4210329"/>
            <a:ext cx="4760702" cy="576064"/>
          </a:xfrm>
          <a:prstGeom prst="rect">
            <a:avLst/>
          </a:prstGeom>
          <a:solidFill>
            <a:schemeClr val="accent1">
              <a:lumMod val="40000"/>
              <a:lumOff val="60000"/>
            </a:schemeClr>
          </a:solidFill>
          <a:ln w="1587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400" b="1" dirty="0">
                <a:latin typeface="Arial Rounded MT Bold" pitchFamily="34" charset="0"/>
                <a:ea typeface="Calibri"/>
                <a:cs typeface="Times New Roman"/>
              </a:rPr>
              <a:t>Reward</a:t>
            </a:r>
            <a:r>
              <a:rPr lang="en-GB" sz="1400" dirty="0">
                <a:latin typeface="Arial Rounded MT Bold" pitchFamily="34" charset="0"/>
                <a:ea typeface="Calibri"/>
                <a:cs typeface="Times New Roman"/>
              </a:rPr>
              <a:t> yourself at the end of your revision session.  </a:t>
            </a:r>
          </a:p>
        </p:txBody>
      </p:sp>
      <p:sp>
        <p:nvSpPr>
          <p:cNvPr id="12" name="Text Box 15"/>
          <p:cNvSpPr txBox="1"/>
          <p:nvPr/>
        </p:nvSpPr>
        <p:spPr>
          <a:xfrm>
            <a:off x="7320136" y="3240929"/>
            <a:ext cx="4760702" cy="576064"/>
          </a:xfrm>
          <a:prstGeom prst="rect">
            <a:avLst/>
          </a:prstGeom>
          <a:solidFill>
            <a:schemeClr val="accent1">
              <a:lumMod val="60000"/>
              <a:lumOff val="40000"/>
            </a:schemeClr>
          </a:solidFill>
          <a:ln w="1587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226695" indent="-226695"/>
            <a:r>
              <a:rPr lang="en-GB" sz="1400" dirty="0">
                <a:latin typeface="Arial Rounded MT Bold" pitchFamily="34" charset="0"/>
                <a:ea typeface="Calibri"/>
                <a:cs typeface="Times New Roman"/>
              </a:rPr>
              <a:t>Do some form of </a:t>
            </a:r>
            <a:r>
              <a:rPr lang="en-GB" sz="1400" b="1" dirty="0">
                <a:latin typeface="Arial Rounded MT Bold" pitchFamily="34" charset="0"/>
                <a:ea typeface="Calibri"/>
                <a:cs typeface="Times New Roman"/>
              </a:rPr>
              <a:t>exercise</a:t>
            </a:r>
            <a:r>
              <a:rPr lang="en-GB" sz="1400" dirty="0">
                <a:latin typeface="Arial Rounded MT Bold" pitchFamily="34" charset="0"/>
                <a:ea typeface="Calibri"/>
                <a:cs typeface="Times New Roman"/>
              </a:rPr>
              <a:t> during </a:t>
            </a:r>
            <a:r>
              <a:rPr lang="en-GB" sz="1400" dirty="0" smtClean="0">
                <a:latin typeface="Arial Rounded MT Bold" pitchFamily="34" charset="0"/>
                <a:ea typeface="Calibri"/>
                <a:cs typeface="Times New Roman"/>
              </a:rPr>
              <a:t>revision </a:t>
            </a:r>
            <a:r>
              <a:rPr lang="en-GB" sz="1400" dirty="0">
                <a:latin typeface="Arial Rounded MT Bold" pitchFamily="34" charset="0"/>
                <a:ea typeface="Calibri"/>
                <a:cs typeface="Times New Roman"/>
              </a:rPr>
              <a:t>and exams.</a:t>
            </a:r>
          </a:p>
        </p:txBody>
      </p:sp>
      <p:pic>
        <p:nvPicPr>
          <p:cNvPr id="14" name="irc_mi" descr="http://84d1f3.medialib.glogster.com/media/f4/f455c6fdabd24d5a366ce4355f6a9d6af07e7446ce224507afd611fb1b081b6b/png-2036-laptop-cartoon-character-displays-pile-of-books.png">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90919" y="582186"/>
            <a:ext cx="132603" cy="69744"/>
          </a:xfrm>
          <a:prstGeom prst="rect">
            <a:avLst/>
          </a:prstGeom>
          <a:noFill/>
          <a:ln>
            <a:noFill/>
          </a:ln>
        </p:spPr>
      </p:pic>
      <p:sp>
        <p:nvSpPr>
          <p:cNvPr id="13" name="Text Box 23"/>
          <p:cNvSpPr txBox="1"/>
          <p:nvPr/>
        </p:nvSpPr>
        <p:spPr>
          <a:xfrm>
            <a:off x="4999291" y="3403402"/>
            <a:ext cx="2066783" cy="1343177"/>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n-GB" sz="2400" b="1" dirty="0">
                <a:ln w="6350" cap="flat" cmpd="sng" algn="ctr">
                  <a:solidFill>
                    <a:srgbClr val="000000"/>
                  </a:solidFill>
                  <a:prstDash val="solid"/>
                  <a:round/>
                </a:ln>
                <a:solidFill>
                  <a:srgbClr val="000000"/>
                </a:solidFill>
                <a:effectLst>
                  <a:outerShdw blurRad="41275" dist="20320" dir="1800000" algn="tl">
                    <a:srgbClr val="000000">
                      <a:alpha val="40000"/>
                    </a:srgbClr>
                  </a:outerShdw>
                </a:effectLst>
                <a:latin typeface="Calibri"/>
                <a:ea typeface="Calibri"/>
                <a:cs typeface="Times New Roman"/>
              </a:rPr>
              <a:t>Some final tips to help you when revising:</a:t>
            </a:r>
            <a:endParaRPr lang="en-GB" sz="2400" dirty="0">
              <a:latin typeface="Calibri"/>
              <a:ea typeface="Calibri"/>
              <a:cs typeface="Times New Roman"/>
            </a:endParaRPr>
          </a:p>
        </p:txBody>
      </p:sp>
      <p:pic>
        <p:nvPicPr>
          <p:cNvPr id="1028" name="Picture 4"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19718" y="4089887"/>
            <a:ext cx="1342246" cy="67112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rink wat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24602" y="2004189"/>
            <a:ext cx="1739989" cy="81562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clear desk spac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77981" y="1139218"/>
            <a:ext cx="1624113" cy="577463"/>
          </a:xfrm>
          <a:prstGeom prst="rect">
            <a:avLst/>
          </a:prstGeom>
          <a:noFill/>
          <a:extLst>
            <a:ext uri="{909E8E84-426E-40DD-AFC4-6F175D3DCCD1}">
              <a14:hiddenFill xmlns:a14="http://schemas.microsoft.com/office/drawing/2010/main">
                <a:solidFill>
                  <a:srgbClr val="FFFFFF"/>
                </a:solidFill>
              </a14:hiddenFill>
            </a:ext>
          </a:extLst>
        </p:spPr>
      </p:pic>
      <p:pic>
        <p:nvPicPr>
          <p:cNvPr id="17" name="irc_mi" descr="http://84d1f3.medialib.glogster.com/media/f4/f455c6fdabd24d5a366ce4355f6a9d6af07e7446ce224507afd611fb1b081b6b/png-2036-laptop-cartoon-character-displays-pile-of-books.png">
            <a:hlinkClick r:id="rId2"/>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14773" y="1041923"/>
            <a:ext cx="2189256" cy="2264184"/>
          </a:xfrm>
          <a:prstGeom prst="rect">
            <a:avLst/>
          </a:prstGeom>
          <a:noFill/>
          <a:ln>
            <a:noFill/>
          </a:ln>
        </p:spPr>
      </p:pic>
      <p:pic>
        <p:nvPicPr>
          <p:cNvPr id="1036" name="Picture 12" descr="Related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92234" y="3508085"/>
            <a:ext cx="1262417" cy="63120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reward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359614" y="4373164"/>
            <a:ext cx="1642480" cy="56118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comfortable at desk"/>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375902" y="5892652"/>
            <a:ext cx="537328" cy="40335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descr="H:\Academy Folder\TEACHING AND LEARNING 2014-15\a conference speech\_NEW STRAPLINE TBOWA COLOURS.jpg"/>
          <p:cNvPicPr/>
          <p:nvPr/>
        </p:nvPicPr>
        <p:blipFill>
          <a:blip r:embed="rId11">
            <a:extLst>
              <a:ext uri="{28A0092B-C50C-407E-A947-70E740481C1C}">
                <a14:useLocalDpi xmlns:a14="http://schemas.microsoft.com/office/drawing/2010/main" val="0"/>
              </a:ext>
            </a:extLst>
          </a:blip>
          <a:srcRect/>
          <a:stretch>
            <a:fillRect/>
          </a:stretch>
        </p:blipFill>
        <p:spPr bwMode="auto">
          <a:xfrm>
            <a:off x="322729" y="6432215"/>
            <a:ext cx="11758109" cy="425785"/>
          </a:xfrm>
          <a:prstGeom prst="rect">
            <a:avLst/>
          </a:prstGeom>
          <a:noFill/>
          <a:extLst/>
        </p:spPr>
      </p:pic>
    </p:spTree>
    <p:extLst>
      <p:ext uri="{BB962C8B-B14F-4D97-AF65-F5344CB8AC3E}">
        <p14:creationId xmlns:p14="http://schemas.microsoft.com/office/powerpoint/2010/main" val="166688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665</Words>
  <Application>Microsoft Office PowerPoint</Application>
  <PresentationFormat>Widescreen</PresentationFormat>
  <Paragraphs>74</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Arial Rounded MT Bold</vt:lpstr>
      <vt:lpstr>Calibri</vt:lpstr>
      <vt:lpstr>Calibri Light</vt:lpstr>
      <vt:lpstr>Times New Roman</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The Bishop of Winchester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Sandra Charles</dc:creator>
  <cp:lastModifiedBy>Sandra Charles</cp:lastModifiedBy>
  <cp:revision>10</cp:revision>
  <dcterms:created xsi:type="dcterms:W3CDTF">2018-09-21T14:45:32Z</dcterms:created>
  <dcterms:modified xsi:type="dcterms:W3CDTF">2018-09-23T19:04:14Z</dcterms:modified>
</cp:coreProperties>
</file>