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76" r:id="rId2"/>
    <p:sldId id="277" r:id="rId3"/>
    <p:sldId id="282" r:id="rId4"/>
    <p:sldId id="281" r:id="rId5"/>
    <p:sldId id="280" r:id="rId6"/>
    <p:sldId id="279" r:id="rId7"/>
    <p:sldId id="284" r:id="rId8"/>
    <p:sldId id="28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00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22" autoAdjust="0"/>
    <p:restoredTop sz="94628" autoAdjust="0"/>
  </p:normalViewPr>
  <p:slideViewPr>
    <p:cSldViewPr>
      <p:cViewPr>
        <p:scale>
          <a:sx n="70" d="100"/>
          <a:sy n="70" d="100"/>
        </p:scale>
        <p:origin x="888" y="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9AD2A-A7F4-4750-A82B-1DCCAFD7E85C}" type="datetimeFigureOut">
              <a:rPr lang="en-GB" smtClean="0"/>
              <a:t>24/09/2018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2C3471-057C-44CA-8EAC-48A697A733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766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801E-CE06-42EE-859B-F4FAAEE7376B}" type="datetimeFigureOut">
              <a:rPr lang="en-GB" smtClean="0"/>
              <a:t>24/09/2018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AE8F4-5A22-4014-BE00-F79A912FA6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15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7D00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2801E-CE06-42EE-859B-F4FAAEE7376B}" type="datetimeFigureOut">
              <a:rPr lang="en-GB" smtClean="0"/>
              <a:t>24/09/2018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AE8F4-5A22-4014-BE00-F79A912FA697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ext Placeholder 2"/>
          <p:cNvSpPr>
            <a:spLocks noGrp="1"/>
          </p:cNvSpPr>
          <p:nvPr>
            <p:ph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horz" lIns="91429" tIns="45715" rIns="91429" bIns="4571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3753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29" tIns="45715" rIns="91429" bIns="4571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horz" lIns="91429" tIns="45715" rIns="91429" bIns="4571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2801E-CE06-42EE-859B-F4FAAEE7376B}" type="datetimeFigureOut">
              <a:rPr lang="en-GB" smtClean="0"/>
              <a:t>24/09/2018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AE8F4-5A22-4014-BE00-F79A912FA6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3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defTabSz="91429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9" indent="-342859" algn="l" defTabSz="914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61" indent="-285716" algn="l" defTabSz="91429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63" indent="-228573" algn="l" defTabSz="914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08" indent="-228573" algn="l" defTabSz="91429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53" indent="-228573" algn="l" defTabSz="91429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98" indent="-228573" algn="l" defTabSz="914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43" indent="-228573" algn="l" defTabSz="914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89" indent="-228573" algn="l" defTabSz="914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34" indent="-228573" algn="l" defTabSz="914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5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0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5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81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26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71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16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61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 flipH="1">
            <a:off x="6023992" y="4869160"/>
            <a:ext cx="5760640" cy="1656184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Triangle 7"/>
          <p:cNvSpPr/>
          <p:nvPr/>
        </p:nvSpPr>
        <p:spPr>
          <a:xfrm>
            <a:off x="407368" y="3789040"/>
            <a:ext cx="6768752" cy="2736304"/>
          </a:xfrm>
          <a:prstGeom prst="rtTriangle">
            <a:avLst/>
          </a:prstGeom>
          <a:solidFill>
            <a:srgbClr val="7D003E"/>
          </a:solidFill>
          <a:ln>
            <a:solidFill>
              <a:srgbClr val="7D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509120"/>
            <a:ext cx="1011678" cy="18448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18325" y="282533"/>
            <a:ext cx="109452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latin typeface="Century Gothic" panose="020B0502020202020204" pitchFamily="34" charset="0"/>
              </a:rPr>
              <a:t>Welcome parents/guardians</a:t>
            </a:r>
            <a:endParaRPr lang="en-GB" sz="60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Year 11 Information evening </a:t>
            </a:r>
          </a:p>
          <a:p>
            <a:pPr algn="ctr"/>
            <a:r>
              <a:rPr lang="en-GB" sz="3600" dirty="0" smtClean="0">
                <a:latin typeface="Century Gothic" panose="020B0502020202020204" pitchFamily="34" charset="0"/>
              </a:rPr>
              <a:t>September 2018</a:t>
            </a:r>
          </a:p>
          <a:p>
            <a:pPr algn="ctr"/>
            <a:endParaRPr lang="en-GB" sz="36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400" dirty="0">
                <a:latin typeface="Century Gothic" panose="020B0502020202020204" pitchFamily="34" charset="0"/>
              </a:rPr>
              <a:t>‘..a parent’s active and informed involvement in their child’s education is the single most important factor at GCSE’ Ofsted</a:t>
            </a:r>
          </a:p>
        </p:txBody>
      </p:sp>
    </p:spTree>
    <p:extLst>
      <p:ext uri="{BB962C8B-B14F-4D97-AF65-F5344CB8AC3E}">
        <p14:creationId xmlns:p14="http://schemas.microsoft.com/office/powerpoint/2010/main" val="152802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 flipH="1">
            <a:off x="6023992" y="4869160"/>
            <a:ext cx="5760640" cy="1656184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Triangle 7"/>
          <p:cNvSpPr/>
          <p:nvPr/>
        </p:nvSpPr>
        <p:spPr>
          <a:xfrm>
            <a:off x="407368" y="3789040"/>
            <a:ext cx="6768752" cy="2736304"/>
          </a:xfrm>
          <a:prstGeom prst="rtTriangle">
            <a:avLst/>
          </a:prstGeom>
          <a:solidFill>
            <a:srgbClr val="7D003E"/>
          </a:solidFill>
          <a:ln>
            <a:solidFill>
              <a:srgbClr val="7D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509120"/>
            <a:ext cx="1011678" cy="18448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7408" y="404664"/>
            <a:ext cx="109452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Year 11 Information evening </a:t>
            </a:r>
          </a:p>
        </p:txBody>
      </p:sp>
      <p:sp>
        <p:nvSpPr>
          <p:cNvPr id="2" name="Rectangle 1"/>
          <p:cNvSpPr/>
          <p:nvPr/>
        </p:nvSpPr>
        <p:spPr>
          <a:xfrm>
            <a:off x="2351584" y="1220557"/>
            <a:ext cx="1056195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entury Gothic" panose="020B0502020202020204" pitchFamily="34" charset="0"/>
              </a:rPr>
              <a:t>The purpose of this evening…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To help you support your child’s results.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To ensure you are well informed of key dates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To give you information about study skills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To ensure that you understand the importance of attendance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entury Gothic" panose="020B0502020202020204" pitchFamily="34" charset="0"/>
              </a:rPr>
              <a:t>To find out more information on Post 16 options  </a:t>
            </a:r>
            <a:endParaRPr lang="en-GB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50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 flipH="1">
            <a:off x="6023992" y="4869160"/>
            <a:ext cx="5760640" cy="1656184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Triangle 7"/>
          <p:cNvSpPr/>
          <p:nvPr/>
        </p:nvSpPr>
        <p:spPr>
          <a:xfrm>
            <a:off x="407368" y="4077072"/>
            <a:ext cx="6480720" cy="2448272"/>
          </a:xfrm>
          <a:prstGeom prst="rtTriangle">
            <a:avLst/>
          </a:prstGeom>
          <a:solidFill>
            <a:srgbClr val="7D003E"/>
          </a:solidFill>
          <a:ln>
            <a:solidFill>
              <a:srgbClr val="7D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509120"/>
            <a:ext cx="1011678" cy="18448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54025"/>
            <a:ext cx="109452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Context </a:t>
            </a:r>
          </a:p>
        </p:txBody>
      </p:sp>
      <p:sp>
        <p:nvSpPr>
          <p:cNvPr id="2" name="Rectangle 1"/>
          <p:cNvSpPr/>
          <p:nvPr/>
        </p:nvSpPr>
        <p:spPr>
          <a:xfrm>
            <a:off x="4617855" y="1961837"/>
            <a:ext cx="1847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51094" y="971484"/>
            <a:ext cx="986331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Realistically </a:t>
            </a:r>
            <a:r>
              <a:rPr lang="en-GB" sz="2400" dirty="0">
                <a:latin typeface="Century Gothic" panose="020B0502020202020204" pitchFamily="34" charset="0"/>
              </a:rPr>
              <a:t>courses will end at Easter </a:t>
            </a:r>
            <a:r>
              <a:rPr lang="en-GB" sz="2400" dirty="0" smtClean="0">
                <a:latin typeface="Century Gothic" panose="020B0502020202020204" pitchFamily="34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We </a:t>
            </a:r>
            <a:r>
              <a:rPr lang="en-GB" sz="2400" dirty="0">
                <a:latin typeface="Century Gothic" panose="020B0502020202020204" pitchFamily="34" charset="0"/>
              </a:rPr>
              <a:t>are 8 months before the actual examination period begins </a:t>
            </a:r>
            <a:r>
              <a:rPr lang="en-GB" sz="2400" dirty="0" smtClean="0">
                <a:latin typeface="Century Gothic" panose="020B0502020202020204" pitchFamily="34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9</a:t>
            </a:r>
            <a:r>
              <a:rPr lang="en-GB" sz="2400" dirty="0" smtClean="0">
                <a:latin typeface="Century Gothic" panose="020B0502020202020204" pitchFamily="34" charset="0"/>
              </a:rPr>
              <a:t> </a:t>
            </a:r>
            <a:r>
              <a:rPr lang="en-GB" sz="2400" dirty="0">
                <a:latin typeface="Century Gothic" panose="020B0502020202020204" pitchFamily="34" charset="0"/>
              </a:rPr>
              <a:t>weeks before the mocks begin </a:t>
            </a:r>
            <a:r>
              <a:rPr lang="en-GB" sz="2400" dirty="0" smtClean="0">
                <a:latin typeface="Century Gothic" panose="020B0502020202020204" pitchFamily="34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Pressure </a:t>
            </a:r>
            <a:r>
              <a:rPr lang="en-GB" sz="2400" dirty="0">
                <a:latin typeface="Century Gothic" panose="020B0502020202020204" pitchFamily="34" charset="0"/>
              </a:rPr>
              <a:t>from lots of subjects to attend revision/catch up sessions </a:t>
            </a:r>
            <a:r>
              <a:rPr lang="en-GB" sz="2400" dirty="0" smtClean="0">
                <a:latin typeface="Century Gothic" panose="020B0502020202020204" pitchFamily="34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Some </a:t>
            </a:r>
            <a:r>
              <a:rPr lang="en-GB" sz="2400" dirty="0">
                <a:latin typeface="Century Gothic" panose="020B0502020202020204" pitchFamily="34" charset="0"/>
              </a:rPr>
              <a:t>assessment has already taken place for those subjects with coursework </a:t>
            </a:r>
            <a:r>
              <a:rPr lang="en-GB" sz="2400" dirty="0" smtClean="0">
                <a:latin typeface="Century Gothic" panose="020B0502020202020204" pitchFamily="34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Students </a:t>
            </a:r>
            <a:r>
              <a:rPr lang="en-GB" sz="2400" dirty="0">
                <a:latin typeface="Century Gothic" panose="020B0502020202020204" pitchFamily="34" charset="0"/>
              </a:rPr>
              <a:t>should be far more focused on what they want to do next – progression at 16 </a:t>
            </a:r>
            <a:endParaRPr lang="en-GB" sz="2400" dirty="0" smtClean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Students </a:t>
            </a:r>
            <a:r>
              <a:rPr lang="en-GB" sz="2400" dirty="0">
                <a:latin typeface="Century Gothic" panose="020B0502020202020204" pitchFamily="34" charset="0"/>
              </a:rPr>
              <a:t>are going to feel more pressured</a:t>
            </a:r>
          </a:p>
        </p:txBody>
      </p:sp>
    </p:spTree>
    <p:extLst>
      <p:ext uri="{BB962C8B-B14F-4D97-AF65-F5344CB8AC3E}">
        <p14:creationId xmlns:p14="http://schemas.microsoft.com/office/powerpoint/2010/main" val="326308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 flipH="1">
            <a:off x="6023992" y="4869160"/>
            <a:ext cx="5760640" cy="1656184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Triangle 7"/>
          <p:cNvSpPr/>
          <p:nvPr/>
        </p:nvSpPr>
        <p:spPr>
          <a:xfrm>
            <a:off x="407368" y="3789040"/>
            <a:ext cx="6768752" cy="2736304"/>
          </a:xfrm>
          <a:prstGeom prst="rtTriangle">
            <a:avLst/>
          </a:prstGeom>
          <a:solidFill>
            <a:srgbClr val="7D003E"/>
          </a:solidFill>
          <a:ln>
            <a:solidFill>
              <a:srgbClr val="7D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509120"/>
            <a:ext cx="1011678" cy="18448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7408" y="404664"/>
            <a:ext cx="109452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Attendance matters!</a:t>
            </a:r>
          </a:p>
        </p:txBody>
      </p:sp>
      <p:sp>
        <p:nvSpPr>
          <p:cNvPr id="2" name="Rectangle 1"/>
          <p:cNvSpPr/>
          <p:nvPr/>
        </p:nvSpPr>
        <p:spPr>
          <a:xfrm>
            <a:off x="623393" y="1586986"/>
            <a:ext cx="1116124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“73% OF PUPILS WHO HAVE OVER 95% ATTENDANCE ACHIEVE FIVE OR MORE GCSES AT GRADES A* TO C (OR EQUIVALENT)”</a:t>
            </a:r>
          </a:p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DEPARTMENT FOR EDUCATION </a:t>
            </a:r>
            <a:r>
              <a:rPr lang="en-GB" sz="2400" b="1" dirty="0" smtClean="0">
                <a:latin typeface="Century Gothic" panose="020B0502020202020204" pitchFamily="34" charset="0"/>
              </a:rPr>
              <a:t>2017</a:t>
            </a:r>
          </a:p>
          <a:p>
            <a:pPr algn="ctr"/>
            <a:endParaRPr lang="en-GB" sz="1600" dirty="0">
              <a:latin typeface="Century Gothic" panose="020B0502020202020204" pitchFamily="34" charset="0"/>
            </a:endParaRPr>
          </a:p>
          <a:p>
            <a:pPr algn="ctr"/>
            <a:endParaRPr lang="en-GB" sz="1600" dirty="0" smtClean="0">
              <a:latin typeface="Century Gothic" panose="020B0502020202020204" pitchFamily="34" charset="0"/>
            </a:endParaRPr>
          </a:p>
          <a:p>
            <a:pPr algn="ctr"/>
            <a:endParaRPr lang="en-GB" sz="1600" dirty="0"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IF AN EMPLOYEE TOOK ½ A DAY A WEEK OFF, HOW MUCH WORK WOULD NOT GET DONE AND WHAT WOULD THE RESPONSE BE?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THAT IS THE SAME AS 90% ATTENDANCE</a:t>
            </a:r>
          </a:p>
        </p:txBody>
      </p:sp>
    </p:spTree>
    <p:extLst>
      <p:ext uri="{BB962C8B-B14F-4D97-AF65-F5344CB8AC3E}">
        <p14:creationId xmlns:p14="http://schemas.microsoft.com/office/powerpoint/2010/main" val="54153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 flipH="1">
            <a:off x="6023992" y="4869160"/>
            <a:ext cx="5760640" cy="1656184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Triangle 7"/>
          <p:cNvSpPr/>
          <p:nvPr/>
        </p:nvSpPr>
        <p:spPr>
          <a:xfrm>
            <a:off x="407368" y="3789040"/>
            <a:ext cx="6768752" cy="2736304"/>
          </a:xfrm>
          <a:prstGeom prst="rtTriangle">
            <a:avLst/>
          </a:prstGeom>
          <a:solidFill>
            <a:srgbClr val="7D003E"/>
          </a:solidFill>
          <a:ln>
            <a:solidFill>
              <a:srgbClr val="7D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509120"/>
            <a:ext cx="1011678" cy="18448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7408" y="404664"/>
            <a:ext cx="109452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Year 11 Key dates </a:t>
            </a:r>
          </a:p>
        </p:txBody>
      </p:sp>
      <p:sp>
        <p:nvSpPr>
          <p:cNvPr id="3" name="Rectangle 2"/>
          <p:cNvSpPr/>
          <p:nvPr/>
        </p:nvSpPr>
        <p:spPr>
          <a:xfrm>
            <a:off x="3628227" y="1174105"/>
            <a:ext cx="8136904" cy="3876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Wednesday 26</a:t>
            </a:r>
            <a:r>
              <a:rPr lang="en-GB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September visit to BIC – The Careers &amp; Apprenticeship Show Trip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Tuesday 16</a:t>
            </a:r>
            <a:r>
              <a:rPr lang="en-GB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– 6</a:t>
            </a:r>
            <a:r>
              <a:rPr lang="en-GB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Form Open Evening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Thursday 18</a:t>
            </a:r>
            <a:r>
              <a:rPr lang="en-GB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– Reports Available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Tuesday 30</a:t>
            </a:r>
            <a:r>
              <a:rPr lang="en-GB" b="1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- Parents’ Evening 1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Monday </a:t>
            </a:r>
            <a:r>
              <a:rPr lang="en-GB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GB" baseline="300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November - Mock </a:t>
            </a:r>
            <a:r>
              <a:rPr lang="en-GB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fortnight </a:t>
            </a:r>
            <a:endParaRPr lang="en-GB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Wednesday 19</a:t>
            </a:r>
            <a:r>
              <a:rPr lang="en-GB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- Mock Results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Wednesday 12</a:t>
            </a:r>
            <a:r>
              <a:rPr lang="en-GB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– Year 11 Reports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Tuesday 8</a:t>
            </a:r>
            <a:r>
              <a:rPr lang="en-GB" b="1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January - Parents’ </a:t>
            </a:r>
            <a:r>
              <a:rPr lang="en-GB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Evening 2</a:t>
            </a:r>
            <a:endParaRPr lang="en-GB" b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Tuesday 7</a:t>
            </a:r>
            <a:r>
              <a:rPr lang="en-GB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May – GCSE’s commence</a:t>
            </a:r>
          </a:p>
        </p:txBody>
      </p:sp>
    </p:spTree>
    <p:extLst>
      <p:ext uri="{BB962C8B-B14F-4D97-AF65-F5344CB8AC3E}">
        <p14:creationId xmlns:p14="http://schemas.microsoft.com/office/powerpoint/2010/main" val="187762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 flipH="1">
            <a:off x="6023992" y="4869160"/>
            <a:ext cx="5760640" cy="1656184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Triangle 7"/>
          <p:cNvSpPr/>
          <p:nvPr/>
        </p:nvSpPr>
        <p:spPr>
          <a:xfrm>
            <a:off x="407368" y="3789040"/>
            <a:ext cx="6768752" cy="2736304"/>
          </a:xfrm>
          <a:prstGeom prst="rtTriangle">
            <a:avLst/>
          </a:prstGeom>
          <a:solidFill>
            <a:srgbClr val="7D003E"/>
          </a:solidFill>
          <a:ln>
            <a:solidFill>
              <a:srgbClr val="7D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509120"/>
            <a:ext cx="1011678" cy="18448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7408" y="404664"/>
            <a:ext cx="109452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Revision – How can you help? </a:t>
            </a:r>
          </a:p>
        </p:txBody>
      </p:sp>
      <p:sp>
        <p:nvSpPr>
          <p:cNvPr id="3" name="Rectangle 2"/>
          <p:cNvSpPr/>
          <p:nvPr/>
        </p:nvSpPr>
        <p:spPr>
          <a:xfrm>
            <a:off x="2135560" y="1355550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Establish Learning Behaviours of successful </a:t>
            </a:r>
            <a:r>
              <a:rPr lang="en-GB" sz="2800" dirty="0" smtClean="0">
                <a:latin typeface="Century Gothic" panose="020B0502020202020204" pitchFamily="34" charset="0"/>
              </a:rPr>
              <a:t>students</a:t>
            </a: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r>
              <a:rPr lang="en-GB" sz="2800" dirty="0">
                <a:latin typeface="Century Gothic" panose="020B0502020202020204" pitchFamily="34" charset="0"/>
              </a:rPr>
              <a:t>• Space, time and the right environment. 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• Help them to establish routines.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• Talk to them about what they are learning. </a:t>
            </a:r>
          </a:p>
        </p:txBody>
      </p:sp>
    </p:spTree>
    <p:extLst>
      <p:ext uri="{BB962C8B-B14F-4D97-AF65-F5344CB8AC3E}">
        <p14:creationId xmlns:p14="http://schemas.microsoft.com/office/powerpoint/2010/main" val="313029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 flipH="1">
            <a:off x="6023992" y="4869160"/>
            <a:ext cx="5760640" cy="1656184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Triangle 7"/>
          <p:cNvSpPr/>
          <p:nvPr/>
        </p:nvSpPr>
        <p:spPr>
          <a:xfrm>
            <a:off x="407368" y="3789040"/>
            <a:ext cx="6768752" cy="2736304"/>
          </a:xfrm>
          <a:prstGeom prst="rtTriangle">
            <a:avLst/>
          </a:prstGeom>
          <a:solidFill>
            <a:srgbClr val="7D003E"/>
          </a:solidFill>
          <a:ln>
            <a:solidFill>
              <a:srgbClr val="7D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509120"/>
            <a:ext cx="1011678" cy="18448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7408" y="404664"/>
            <a:ext cx="109452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Next Steps….</a:t>
            </a:r>
            <a:endParaRPr lang="en-GB" sz="4400" b="1" dirty="0" smtClean="0">
              <a:latin typeface="Century Gothic" panose="020B0502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55640" y="898842"/>
            <a:ext cx="7992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Revision timetable – is one in place and is </a:t>
            </a:r>
            <a:r>
              <a:rPr lang="en-GB" sz="2800" dirty="0" smtClean="0"/>
              <a:t>revision happening regularly? 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 countdown to </a:t>
            </a:r>
            <a:r>
              <a:rPr lang="en-GB" sz="2800" dirty="0" smtClean="0"/>
              <a:t>mock </a:t>
            </a:r>
            <a:r>
              <a:rPr lang="en-GB" sz="2800" dirty="0"/>
              <a:t>week – key revision tasks and knowledge to focus on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entury Gothic" panose="020B0502020202020204" pitchFamily="34" charset="0"/>
              </a:rPr>
              <a:t>Materials</a:t>
            </a:r>
            <a:r>
              <a:rPr lang="en-GB" sz="2800" dirty="0"/>
              <a:t> and exam boards – websites, revision books, past papers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Plot the key dates for the year – know where the potential ‘stress’ points are</a:t>
            </a:r>
          </a:p>
        </p:txBody>
      </p:sp>
    </p:spTree>
    <p:extLst>
      <p:ext uri="{BB962C8B-B14F-4D97-AF65-F5344CB8AC3E}">
        <p14:creationId xmlns:p14="http://schemas.microsoft.com/office/powerpoint/2010/main" val="272223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44193"/>
          <a:stretch/>
        </p:blipFill>
        <p:spPr>
          <a:xfrm>
            <a:off x="479376" y="404665"/>
            <a:ext cx="5826060" cy="51845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55993"/>
          <a:stretch/>
        </p:blipFill>
        <p:spPr>
          <a:xfrm>
            <a:off x="6248088" y="1088741"/>
            <a:ext cx="5438532" cy="381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98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BOWA Bran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150312 5-6.pptx" id="{D4178A15-F3FC-4CE7-8F94-32CA4EBC5570}" vid="{B4E845C2-E878-443A-9E98-759A60F6C5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TBOWA Branding</Template>
  <TotalTime>150</TotalTime>
  <Words>385</Words>
  <Application>Microsoft Office PowerPoint</Application>
  <PresentationFormat>Widescreen</PresentationFormat>
  <Paragraphs>50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Times New Roman</vt:lpstr>
      <vt:lpstr>TBOWA Branding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Rule of Law</dc:title>
  <dc:creator>Samuel Akhurst</dc:creator>
  <cp:lastModifiedBy>Katherine Graham</cp:lastModifiedBy>
  <cp:revision>33</cp:revision>
  <dcterms:created xsi:type="dcterms:W3CDTF">2016-09-21T10:32:10Z</dcterms:created>
  <dcterms:modified xsi:type="dcterms:W3CDTF">2018-09-24T11:10:37Z</dcterms:modified>
</cp:coreProperties>
</file>