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9"/>
  </p:notesMasterIdLst>
  <p:handoutMasterIdLst>
    <p:handoutMasterId r:id="rId10"/>
  </p:handoutMasterIdLst>
  <p:sldIdLst>
    <p:sldId id="258" r:id="rId2"/>
    <p:sldId id="259" r:id="rId3"/>
    <p:sldId id="260" r:id="rId4"/>
    <p:sldId id="275" r:id="rId5"/>
    <p:sldId id="276" r:id="rId6"/>
    <p:sldId id="277" r:id="rId7"/>
    <p:sldId id="279" r:id="rId8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ie Bird" initials="KB" lastIdx="1" clrIdx="0">
    <p:extLst>
      <p:ext uri="{19B8F6BF-5375-455C-9EA6-DF929625EA0E}">
        <p15:presenceInfo xmlns:p15="http://schemas.microsoft.com/office/powerpoint/2012/main" userId="S-1-5-21-2947753006-4191439954-4112475728-36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33BC"/>
    <a:srgbClr val="CC99FF"/>
    <a:srgbClr val="FF6600"/>
    <a:srgbClr val="FF3300"/>
    <a:srgbClr val="FFCCCC"/>
    <a:srgbClr val="FF99CC"/>
    <a:srgbClr val="A80057"/>
    <a:srgbClr val="A40000"/>
    <a:srgbClr val="880E45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6BF1C3-F5CB-439C-A4C2-082554AC98E2}" v="1715" dt="2018-09-17T18:26:35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4EFDC-47AC-4F83-B4D0-8ADEDED71E6C}" type="datetimeFigureOut">
              <a:rPr lang="en-GB" smtClean="0"/>
              <a:t>06/02/2019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2DDE-E910-45A7-B686-ECA0D74F69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5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4F2A72-CE1F-43E5-BB02-3961EF67241D}" type="datetimeFigureOut">
              <a:rPr lang="en-GB" smtClean="0"/>
              <a:t>06/02/2019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AC676-4031-4702-A7A9-4C1F61E7CDD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9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298" y="126780"/>
            <a:ext cx="10463800" cy="565919"/>
          </a:xfrm>
          <a:prstGeom prst="rect">
            <a:avLst/>
          </a:prstGeom>
        </p:spPr>
        <p:txBody>
          <a:bodyPr anchor="b"/>
          <a:lstStyle>
            <a:lvl1pPr algn="ctr">
              <a:defRPr sz="3600" b="1">
                <a:ln>
                  <a:noFill/>
                </a:ln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Lesson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764704"/>
            <a:ext cx="10463800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931400" y="1340771"/>
            <a:ext cx="8827699" cy="576263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 b="1" baseline="0"/>
            </a:lvl1pPr>
          </a:lstStyle>
          <a:p>
            <a:pPr lvl="0"/>
            <a:r>
              <a:rPr lang="en-GB" dirty="0"/>
              <a:t>Starter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14344" y="1340769"/>
            <a:ext cx="1996916" cy="5232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Starter: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295561" y="1987826"/>
            <a:ext cx="10463438" cy="4681537"/>
          </a:xfrm>
          <a:prstGeom prst="rect">
            <a:avLst/>
          </a:prstGeom>
        </p:spPr>
        <p:txBody>
          <a:bodyPr lIns="0"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1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99300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74" y="-3288"/>
            <a:ext cx="8335468" cy="681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3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57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565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299" y="549277"/>
            <a:ext cx="2928209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368299" y="549276"/>
            <a:ext cx="7390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4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4066" cy="1007517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7"/>
          </p:nvPr>
        </p:nvSpPr>
        <p:spPr>
          <a:xfrm>
            <a:off x="1295033" y="1628777"/>
            <a:ext cx="10463438" cy="496857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5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Qu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391031" y="569913"/>
            <a:ext cx="10463438" cy="2055300"/>
          </a:xfrm>
          <a:prstGeom prst="rect">
            <a:avLst/>
          </a:prstGeom>
        </p:spPr>
        <p:txBody>
          <a:bodyPr anchor="ctr" anchorCtr="0"/>
          <a:lstStyle>
            <a:lvl1pPr marL="114300" indent="0" algn="ctr">
              <a:buNone/>
              <a:defRPr sz="4000"/>
            </a:lvl1pPr>
          </a:lstStyle>
          <a:p>
            <a:pPr lvl="0"/>
            <a:r>
              <a:rPr lang="en-GB" dirty="0"/>
              <a:t>Question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1463039" y="2861852"/>
            <a:ext cx="4673056" cy="1503362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894758" y="2861852"/>
            <a:ext cx="4673056" cy="1503362"/>
          </a:xfrm>
          <a:prstGeom prst="rect">
            <a:avLst/>
          </a:prstGeom>
          <a:solidFill>
            <a:srgbClr val="00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463038" y="4718959"/>
            <a:ext cx="4673056" cy="1503362"/>
          </a:xfrm>
          <a:prstGeom prst="rect">
            <a:avLst/>
          </a:prstGeom>
          <a:solidFill>
            <a:srgbClr val="99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894758" y="4718959"/>
            <a:ext cx="4673056" cy="1503362"/>
          </a:xfrm>
          <a:prstGeom prst="rect">
            <a:avLst/>
          </a:prstGeom>
          <a:solidFill>
            <a:srgbClr val="00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1295033" y="548680"/>
            <a:ext cx="10463438" cy="60486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Conf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Rate your confidence: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1283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8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2239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0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529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341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41153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1236" y="764705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7340" y="764705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79356" y="764705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42146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Font typeface="+mj-lt"/>
              <a:buNone/>
              <a:defRPr sz="2800"/>
            </a:lvl1pPr>
            <a:lvl2pPr marL="352425" indent="-238125">
              <a:buFont typeface="+mj-lt"/>
              <a:buAutoNum type="arabicPeriod"/>
              <a:defRPr/>
            </a:lvl2pPr>
            <a:lvl3pPr marL="352425" indent="-238125">
              <a:buFont typeface="+mj-lt"/>
              <a:buAutoNum type="arabicPeriod"/>
              <a:defRPr/>
            </a:lvl3pPr>
            <a:lvl4pPr marL="352425" indent="-238125">
              <a:buFont typeface="+mj-lt"/>
              <a:buAutoNum type="arabicPeriod"/>
              <a:defRPr/>
            </a:lvl4pPr>
            <a:lvl5pPr marL="352425" indent="-238125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497958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8540330" y="1498852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erform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2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6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19239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9239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4347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895228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887846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887846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3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 + Fast 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pic>
        <p:nvPicPr>
          <p:cNvPr id="1026" name="Picture 2" descr="http://4vector.com/i/free-vector-blue-car-clip-art_111362_Blue_Car_clip_art_hig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261" y="5445224"/>
            <a:ext cx="2516863" cy="11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951208" y="5445224"/>
            <a:ext cx="3335766" cy="523220"/>
          </a:xfrm>
          <a:prstGeom prst="rect">
            <a:avLst/>
          </a:prstGeom>
          <a:noFill/>
        </p:spPr>
        <p:txBody>
          <a:bodyPr wrap="square" lIns="144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Fast Track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951208" y="5982364"/>
            <a:ext cx="5488909" cy="513461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3241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3241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8348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3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799230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791848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791848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pic>
        <p:nvPicPr>
          <p:cNvPr id="5" name="Picture 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 userDrawn="1"/>
        </p:nvSpPr>
        <p:spPr>
          <a:xfrm>
            <a:off x="2638822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Which Learning APP(s) did you use today?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633947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Resilience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5018072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Empathy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542054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Awareness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1633947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Collaboration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501807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Creativity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8542054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157321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len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195617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3" y="2529048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8" y="2529048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529048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09831" y="359898"/>
            <a:ext cx="9874235" cy="1472184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09831" y="1850064"/>
            <a:ext cx="9874235" cy="1752600"/>
          </a:xfrm>
          <a:prstGeom prst="rect">
            <a:avLst/>
          </a:prstGeo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4578" y="6305550"/>
            <a:ext cx="2844430" cy="476250"/>
          </a:xfrm>
          <a:prstGeom prst="rect">
            <a:avLst/>
          </a:prstGeom>
        </p:spPr>
        <p:txBody>
          <a:bodyPr/>
          <a:lstStyle/>
          <a:p>
            <a:fld id="{BEDBB917-1DED-47EB-A08B-8DEAEA4421FC}" type="datetimeFigureOut">
              <a:rPr lang="en-GB" smtClean="0"/>
              <a:pPr/>
              <a:t>06/02/2019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19008" y="6305550"/>
            <a:ext cx="3860297" cy="4762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72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AD8C-05EB-4209-9767-5E3A19B3989B}" type="datetimeFigureOut">
              <a:rPr lang="en-GB" smtClean="0"/>
              <a:t>06/02/2019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1434-38EE-41E5-ADCA-C481FFFAED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88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12" y="8885"/>
            <a:ext cx="9593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5" y="5597889"/>
            <a:ext cx="959306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484350" y="5940789"/>
            <a:ext cx="1562743" cy="800579"/>
            <a:chOff x="0" y="0"/>
            <a:chExt cx="2378562" cy="1138793"/>
          </a:xfrm>
        </p:grpSpPr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38" t="48219" r="35910" b="44736"/>
            <a:stretch/>
          </p:blipFill>
          <p:spPr bwMode="auto">
            <a:xfrm>
              <a:off x="0" y="639519"/>
              <a:ext cx="1688555" cy="25244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1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01" t="11115" r="4403" b="57104"/>
            <a:stretch/>
          </p:blipFill>
          <p:spPr bwMode="auto">
            <a:xfrm>
              <a:off x="1587578" y="0"/>
              <a:ext cx="790984" cy="113879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 rot="16200000">
            <a:off x="-1738987" y="2976917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4D29993-F7E6-4123-B670-CE221344C87E}" type="datetime2">
              <a:rPr lang="en-GB" sz="2000" smtClean="0">
                <a:solidFill>
                  <a:srgbClr val="FFFFFF"/>
                </a:solidFill>
              </a:rPr>
              <a:pPr/>
              <a:t>Wednesday, 06 February 2019</a:t>
            </a:fld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86985" y="5758226"/>
            <a:ext cx="540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1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2" r:id="rId15"/>
    <p:sldLayoutId id="2147483693" r:id="rId16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670" y="1700808"/>
            <a:ext cx="10657184" cy="1472184"/>
          </a:xfrm>
        </p:spPr>
        <p:txBody>
          <a:bodyPr/>
          <a:lstStyle/>
          <a:p>
            <a:pPr algn="ctr"/>
            <a:r>
              <a:rPr lang="en-GB" sz="5400" dirty="0"/>
              <a:t>Bishop of Winchester Academy</a:t>
            </a:r>
            <a:br>
              <a:rPr lang="en-GB" sz="5400" dirty="0"/>
            </a:br>
            <a:r>
              <a:rPr lang="en-GB" sz="5400" dirty="0"/>
              <a:t>English Department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9470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2679" y="548680"/>
            <a:ext cx="10441388" cy="1224136"/>
          </a:xfrm>
        </p:spPr>
        <p:txBody>
          <a:bodyPr/>
          <a:lstStyle/>
          <a:p>
            <a:pPr algn="ctr"/>
            <a:r>
              <a:rPr lang="en-GB" sz="6600" dirty="0"/>
              <a:t>We offer two GCSEs to Y11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6" name="Text Box 2"/>
          <p:cNvSpPr txBox="1"/>
          <p:nvPr/>
        </p:nvSpPr>
        <p:spPr>
          <a:xfrm>
            <a:off x="1666829" y="1772816"/>
            <a:ext cx="4428377" cy="435053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English Language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Linear (same exam sat by all)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exam papers both cover reading &amp; writing skills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Fiction, non-fiction &amp; literary non-fiction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6707389" y="1772816"/>
            <a:ext cx="4716409" cy="435053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English Literature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Linear (same exam sat by all)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exam papers covering four set texts and two unseen poems: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Macbeth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</a:t>
            </a:r>
            <a:r>
              <a:rPr lang="en-GB" sz="20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century novel: The Strange Case of Dr Jekyll &amp; Mr Hyde (sets 1-4) &amp; A Christmas Carol (sets 5-9)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Blood Brothers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&amp; Conflict poetry anthology (15 poems)</a:t>
            </a:r>
          </a:p>
        </p:txBody>
      </p:sp>
    </p:spTree>
    <p:extLst>
      <p:ext uri="{BB962C8B-B14F-4D97-AF65-F5344CB8AC3E}">
        <p14:creationId xmlns:p14="http://schemas.microsoft.com/office/powerpoint/2010/main" val="392458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3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information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16927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Final </a:t>
            </a:r>
            <a:r>
              <a:rPr lang="en-GB" sz="2800" b="1" dirty="0"/>
              <a:t>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Literature: 15</a:t>
            </a:r>
            <a:r>
              <a:rPr lang="en-GB" sz="2400" baseline="30000" dirty="0"/>
              <a:t>th</a:t>
            </a:r>
            <a:r>
              <a:rPr lang="en-GB" sz="2400" dirty="0"/>
              <a:t> May &amp; 23</a:t>
            </a:r>
            <a:r>
              <a:rPr lang="en-GB" sz="2400" baseline="30000" dirty="0"/>
              <a:t>rd</a:t>
            </a:r>
            <a:r>
              <a:rPr lang="en-GB" sz="2400" dirty="0"/>
              <a:t> May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Language: 4</a:t>
            </a:r>
            <a:r>
              <a:rPr lang="en-GB" sz="2400" baseline="30000" dirty="0"/>
              <a:t>th</a:t>
            </a:r>
            <a:r>
              <a:rPr lang="en-GB" sz="2400" dirty="0"/>
              <a:t> June &amp; 7</a:t>
            </a:r>
            <a:r>
              <a:rPr lang="en-GB" sz="2400" baseline="30000" dirty="0"/>
              <a:t>th</a:t>
            </a:r>
            <a:r>
              <a:rPr lang="en-GB" sz="2400" dirty="0"/>
              <a:t> June</a:t>
            </a:r>
            <a:endParaRPr lang="en-GB" sz="36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3640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4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07000"/>
              </a:lnSpc>
              <a:spcAft>
                <a:spcPts val="800"/>
              </a:spcAft>
              <a:defRPr sz="2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GB" sz="2800" dirty="0">
                <a:latin typeface="+mn-lt"/>
                <a:ea typeface="+mn-ea"/>
                <a:cs typeface="+mn-cs"/>
              </a:rPr>
              <a:t>Revision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There are numerous revision guides for both AQA English Language and the set literature texts.</a:t>
            </a:r>
          </a:p>
          <a:p>
            <a:endParaRPr lang="en-GB" sz="2800" i="1" dirty="0"/>
          </a:p>
          <a:p>
            <a:r>
              <a:rPr lang="en-GB" sz="2800" dirty="0"/>
              <a:t>We recommend that students purchase a revision guide and workbook for each set text.  There are many available </a:t>
            </a:r>
            <a:r>
              <a:rPr lang="en-GB" sz="2800" dirty="0" smtClean="0"/>
              <a:t>to purchase through SQUID.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04072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4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</a:rPr>
              <a:t>After School Support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Tuesday in the English department: 3pm - 4pm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Your child’s teacher will offer an enrichment tailored to their ability</a:t>
            </a:r>
            <a:endParaRPr lang="en-GB" sz="2800" i="1" dirty="0"/>
          </a:p>
          <a:p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2467499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42" y="116632"/>
            <a:ext cx="5255172" cy="65291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310" y="332656"/>
            <a:ext cx="5010150" cy="4010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135" y="3990268"/>
            <a:ext cx="3672408" cy="287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32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9" y="116632"/>
            <a:ext cx="5343525" cy="4648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254" y="260648"/>
            <a:ext cx="5257800" cy="24098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r="13936"/>
          <a:stretch/>
        </p:blipFill>
        <p:spPr>
          <a:xfrm>
            <a:off x="5159102" y="3068960"/>
            <a:ext cx="5467843" cy="26289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70670" y="5697860"/>
            <a:ext cx="4076294" cy="9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Practice questions!!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027333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BOWA CMO">
  <a:themeElements>
    <a:clrScheme name="TBOWA">
      <a:dk1>
        <a:srgbClr val="2F2B20"/>
      </a:dk1>
      <a:lt1>
        <a:srgbClr val="FFFFFF"/>
      </a:lt1>
      <a:dk2>
        <a:srgbClr val="660012"/>
      </a:dk2>
      <a:lt2>
        <a:srgbClr val="D8D8D8"/>
      </a:lt2>
      <a:accent1>
        <a:srgbClr val="7F7F7F"/>
      </a:accent1>
      <a:accent2>
        <a:srgbClr val="A5A5A5"/>
      </a:accent2>
      <a:accent3>
        <a:srgbClr val="BFBFBF"/>
      </a:accent3>
      <a:accent4>
        <a:srgbClr val="D8D8D8"/>
      </a:accent4>
      <a:accent5>
        <a:srgbClr val="F2F2F2"/>
      </a:accent5>
      <a:accent6>
        <a:srgbClr val="FFFFFF"/>
      </a:accent6>
      <a:hlink>
        <a:srgbClr val="7F7F7F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BOWA" id="{3E9224E0-F0EC-4F24-9B04-AE7778E27389}" vid="{467F5FCD-998E-4810-8B6E-C9321AEB08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CMO</Template>
  <TotalTime>2503</TotalTime>
  <Words>188</Words>
  <Application>Microsoft Office PowerPoint</Application>
  <PresentationFormat>Custom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</vt:lpstr>
      <vt:lpstr>Times New Roman</vt:lpstr>
      <vt:lpstr>Verdana</vt:lpstr>
      <vt:lpstr>1_TBOWA CMO</vt:lpstr>
      <vt:lpstr>Bishop of Winchester Academy English Department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Factorising Expressions</dc:title>
  <dc:creator>Toby Gilbert</dc:creator>
  <cp:lastModifiedBy>Nina Perry</cp:lastModifiedBy>
  <cp:revision>135</cp:revision>
  <dcterms:created xsi:type="dcterms:W3CDTF">2015-09-18T11:37:16Z</dcterms:created>
  <dcterms:modified xsi:type="dcterms:W3CDTF">2019-02-06T15:47:59Z</dcterms:modified>
</cp:coreProperties>
</file>