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1.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2.xml" ContentType="application/vnd.openxmlformats-officedocument.presentationml.tags+xml"/>
  <Override PartName="/ppt/notesSlides/notesSlide23.xml" ContentType="application/vnd.openxmlformats-officedocument.presentationml.notesSlide+xml"/>
  <Override PartName="/ppt/tags/tag3.xml" ContentType="application/vnd.openxmlformats-officedocument.presentationml.tags+xml"/>
  <Override PartName="/ppt/notesSlides/notesSlide24.xml" ContentType="application/vnd.openxmlformats-officedocument.presentationml.notesSlide+xml"/>
  <Override PartName="/ppt/tags/tag4.xml" ContentType="application/vnd.openxmlformats-officedocument.presentationml.tags+xml"/>
  <Override PartName="/ppt/notesSlides/notesSlide25.xml" ContentType="application/vnd.openxmlformats-officedocument.presentationml.notesSlide+xml"/>
  <Override PartName="/ppt/tags/tag5.xml" ContentType="application/vnd.openxmlformats-officedocument.presentationml.tags+xml"/>
  <Override PartName="/ppt/notesSlides/notesSlide26.xml" ContentType="application/vnd.openxmlformats-officedocument.presentationml.notesSlide+xml"/>
  <Override PartName="/ppt/tags/tag6.xml" ContentType="application/vnd.openxmlformats-officedocument.presentationml.tags+xml"/>
  <Override PartName="/ppt/notesSlides/notesSlide27.xml" ContentType="application/vnd.openxmlformats-officedocument.presentationml.notesSlide+xml"/>
  <Override PartName="/ppt/tags/tag7.xml" ContentType="application/vnd.openxmlformats-officedocument.presentationml.tags+xml"/>
  <Override PartName="/ppt/notesSlides/notesSlide28.xml" ContentType="application/vnd.openxmlformats-officedocument.presentationml.notesSlide+xml"/>
  <Override PartName="/ppt/tags/tag8.xml" ContentType="application/vnd.openxmlformats-officedocument.presentationml.tags+xml"/>
  <Override PartName="/ppt/notesSlides/notesSlide29.xml" ContentType="application/vnd.openxmlformats-officedocument.presentationml.notesSlide+xml"/>
  <Override PartName="/ppt/tags/tag9.xml" ContentType="application/vnd.openxmlformats-officedocument.presentationml.tags+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tags/tag10.xml" ContentType="application/vnd.openxmlformats-officedocument.presentationml.tags+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5" r:id="rId1"/>
    <p:sldMasterId id="2147483701" r:id="rId2"/>
  </p:sldMasterIdLst>
  <p:notesMasterIdLst>
    <p:notesMasterId r:id="rId48"/>
  </p:notesMasterIdLst>
  <p:handoutMasterIdLst>
    <p:handoutMasterId r:id="rId49"/>
  </p:handoutMasterIdLst>
  <p:sldIdLst>
    <p:sldId id="267" r:id="rId3"/>
    <p:sldId id="473" r:id="rId4"/>
    <p:sldId id="375" r:id="rId5"/>
    <p:sldId id="475" r:id="rId6"/>
    <p:sldId id="405" r:id="rId7"/>
    <p:sldId id="406" r:id="rId8"/>
    <p:sldId id="407" r:id="rId9"/>
    <p:sldId id="408" r:id="rId10"/>
    <p:sldId id="409" r:id="rId11"/>
    <p:sldId id="410" r:id="rId12"/>
    <p:sldId id="411" r:id="rId13"/>
    <p:sldId id="438" r:id="rId14"/>
    <p:sldId id="458" r:id="rId15"/>
    <p:sldId id="439" r:id="rId16"/>
    <p:sldId id="459" r:id="rId17"/>
    <p:sldId id="461" r:id="rId18"/>
    <p:sldId id="413" r:id="rId19"/>
    <p:sldId id="440" r:id="rId20"/>
    <p:sldId id="441" r:id="rId21"/>
    <p:sldId id="442" r:id="rId22"/>
    <p:sldId id="418" r:id="rId23"/>
    <p:sldId id="443" r:id="rId24"/>
    <p:sldId id="462" r:id="rId25"/>
    <p:sldId id="463" r:id="rId26"/>
    <p:sldId id="464" r:id="rId27"/>
    <p:sldId id="465" r:id="rId28"/>
    <p:sldId id="466" r:id="rId29"/>
    <p:sldId id="467" r:id="rId30"/>
    <p:sldId id="468" r:id="rId31"/>
    <p:sldId id="469" r:id="rId32"/>
    <p:sldId id="310" r:id="rId33"/>
    <p:sldId id="451" r:id="rId34"/>
    <p:sldId id="457" r:id="rId35"/>
    <p:sldId id="454" r:id="rId36"/>
    <p:sldId id="456" r:id="rId37"/>
    <p:sldId id="455" r:id="rId38"/>
    <p:sldId id="319" r:id="rId39"/>
    <p:sldId id="470" r:id="rId40"/>
    <p:sldId id="471" r:id="rId41"/>
    <p:sldId id="472" r:id="rId42"/>
    <p:sldId id="431" r:id="rId43"/>
    <p:sldId id="422" r:id="rId44"/>
    <p:sldId id="424" r:id="rId45"/>
    <p:sldId id="437" r:id="rId46"/>
    <p:sldId id="453" r:id="rId47"/>
  </p:sldIdLst>
  <p:sldSz cx="12190413"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CC"/>
    <a:srgbClr val="9999FF"/>
    <a:srgbClr val="66FF99"/>
    <a:srgbClr val="880E45"/>
    <a:srgbClr val="008000"/>
    <a:srgbClr val="FF6600"/>
    <a:srgbClr val="FF3300"/>
    <a:srgbClr val="FFCCCC"/>
    <a:srgbClr val="A80057"/>
    <a:srgbClr val="A4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p:cViewPr varScale="1">
        <p:scale>
          <a:sx n="109" d="100"/>
          <a:sy n="109" d="100"/>
        </p:scale>
        <p:origin x="672" y="102"/>
      </p:cViewPr>
      <p:guideLst>
        <p:guide orient="horz" pos="2160"/>
        <p:guide pos="3840"/>
      </p:guideLst>
    </p:cSldViewPr>
  </p:slideViewPr>
  <p:notesTextViewPr>
    <p:cViewPr>
      <p:scale>
        <a:sx n="1" d="1"/>
        <a:sy n="1" d="1"/>
      </p:scale>
      <p:origin x="0" y="0"/>
    </p:cViewPr>
  </p:notesTextViewPr>
  <p:sorterViewPr>
    <p:cViewPr varScale="1">
      <p:scale>
        <a:sx n="100" d="100"/>
        <a:sy n="100" d="100"/>
      </p:scale>
      <p:origin x="0" y="-3618"/>
    </p:cViewPr>
  </p:sorterViewPr>
  <p:notesViewPr>
    <p:cSldViewPr>
      <p:cViewPr varScale="1">
        <p:scale>
          <a:sx n="70" d="100"/>
          <a:sy n="70" d="100"/>
        </p:scale>
        <p:origin x="-2814" y="-90"/>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9584EFDC-47AC-4F83-B4D0-8ADEDED71E6C}" type="datetimeFigureOut">
              <a:rPr lang="en-GB" smtClean="0"/>
              <a:t>13/02/2020</a:t>
            </a:fld>
            <a:endParaRPr lang="en-GB" dirty="0"/>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5F862DDE-E910-45A7-B686-ECA0D74F6990}" type="slidenum">
              <a:rPr lang="en-GB" smtClean="0"/>
              <a:t>‹#›</a:t>
            </a:fld>
            <a:endParaRPr lang="en-GB" dirty="0"/>
          </a:p>
        </p:txBody>
      </p:sp>
    </p:spTree>
    <p:extLst>
      <p:ext uri="{BB962C8B-B14F-4D97-AF65-F5344CB8AC3E}">
        <p14:creationId xmlns:p14="http://schemas.microsoft.com/office/powerpoint/2010/main" val="9772568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264F2A72-CE1F-43E5-BB02-3961EF67241D}" type="datetimeFigureOut">
              <a:rPr lang="en-GB" smtClean="0"/>
              <a:t>13/02/2020</a:t>
            </a:fld>
            <a:endParaRPr lang="en-GB" dirty="0"/>
          </a:p>
        </p:txBody>
      </p:sp>
      <p:sp>
        <p:nvSpPr>
          <p:cNvPr id="4" name="Slide Image Placeholder 3"/>
          <p:cNvSpPr>
            <a:spLocks noGrp="1" noRot="1" noChangeAspect="1"/>
          </p:cNvSpPr>
          <p:nvPr>
            <p:ph type="sldImg" idx="2"/>
          </p:nvPr>
        </p:nvSpPr>
        <p:spPr>
          <a:xfrm>
            <a:off x="90488" y="744538"/>
            <a:ext cx="6616700" cy="3722687"/>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F64AC676-4031-4702-A7A9-4C1F61E7CDD3}" type="slidenum">
              <a:rPr lang="en-GB" smtClean="0"/>
              <a:t>‹#›</a:t>
            </a:fld>
            <a:endParaRPr lang="en-GB" dirty="0"/>
          </a:p>
        </p:txBody>
      </p:sp>
    </p:spTree>
    <p:extLst>
      <p:ext uri="{BB962C8B-B14F-4D97-AF65-F5344CB8AC3E}">
        <p14:creationId xmlns:p14="http://schemas.microsoft.com/office/powerpoint/2010/main" val="38169017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64AC676-4031-4702-A7A9-4C1F61E7CDD3}" type="slidenum">
              <a:rPr lang="en-GB" smtClean="0"/>
              <a:t>1</a:t>
            </a:fld>
            <a:endParaRPr lang="en-GB" dirty="0"/>
          </a:p>
        </p:txBody>
      </p:sp>
    </p:spTree>
    <p:extLst>
      <p:ext uri="{BB962C8B-B14F-4D97-AF65-F5344CB8AC3E}">
        <p14:creationId xmlns:p14="http://schemas.microsoft.com/office/powerpoint/2010/main" val="9082355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64AC676-4031-4702-A7A9-4C1F61E7CDD3}" type="slidenum">
              <a:rPr lang="en-GB" smtClean="0"/>
              <a:t>2</a:t>
            </a:fld>
            <a:endParaRPr lang="en-GB" dirty="0"/>
          </a:p>
        </p:txBody>
      </p:sp>
    </p:spTree>
    <p:extLst>
      <p:ext uri="{BB962C8B-B14F-4D97-AF65-F5344CB8AC3E}">
        <p14:creationId xmlns:p14="http://schemas.microsoft.com/office/powerpoint/2010/main" val="28011693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64AC676-4031-4702-A7A9-4C1F61E7CDD3}" type="slidenum">
              <a:rPr lang="en-GB" smtClean="0"/>
              <a:t>3</a:t>
            </a:fld>
            <a:endParaRPr lang="en-GB" dirty="0"/>
          </a:p>
        </p:txBody>
      </p:sp>
    </p:spTree>
    <p:extLst>
      <p:ext uri="{BB962C8B-B14F-4D97-AF65-F5344CB8AC3E}">
        <p14:creationId xmlns:p14="http://schemas.microsoft.com/office/powerpoint/2010/main" val="40453384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64AC676-4031-4702-A7A9-4C1F61E7CDD3}" type="slidenum">
              <a:rPr lang="en-GB" smtClean="0"/>
              <a:t>5</a:t>
            </a:fld>
            <a:endParaRPr lang="en-GB" dirty="0"/>
          </a:p>
        </p:txBody>
      </p:sp>
    </p:spTree>
    <p:extLst>
      <p:ext uri="{BB962C8B-B14F-4D97-AF65-F5344CB8AC3E}">
        <p14:creationId xmlns:p14="http://schemas.microsoft.com/office/powerpoint/2010/main" val="3603220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p>
        </p:txBody>
      </p:sp>
      <p:sp>
        <p:nvSpPr>
          <p:cNvPr id="4" name="Slide Number Placeholder 3"/>
          <p:cNvSpPr>
            <a:spLocks noGrp="1"/>
          </p:cNvSpPr>
          <p:nvPr>
            <p:ph type="sldNum" sz="quarter" idx="10"/>
          </p:nvPr>
        </p:nvSpPr>
        <p:spPr/>
        <p:txBody>
          <a:bodyPr/>
          <a:lstStyle/>
          <a:p>
            <a:fld id="{E0FAAC78-5E8C-439A-AFC2-33CA416DC64C}" type="slidenum">
              <a:rPr lang="en-GB" smtClean="0"/>
              <a:t>6</a:t>
            </a:fld>
            <a:endParaRPr lang="en-GB" dirty="0"/>
          </a:p>
        </p:txBody>
      </p:sp>
    </p:spTree>
    <p:extLst>
      <p:ext uri="{BB962C8B-B14F-4D97-AF65-F5344CB8AC3E}">
        <p14:creationId xmlns:p14="http://schemas.microsoft.com/office/powerpoint/2010/main" val="6814536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800" dirty="0"/>
          </a:p>
        </p:txBody>
      </p:sp>
      <p:sp>
        <p:nvSpPr>
          <p:cNvPr id="4" name="Slide Number Placeholder 3"/>
          <p:cNvSpPr>
            <a:spLocks noGrp="1"/>
          </p:cNvSpPr>
          <p:nvPr>
            <p:ph type="sldNum" sz="quarter" idx="10"/>
          </p:nvPr>
        </p:nvSpPr>
        <p:spPr/>
        <p:txBody>
          <a:bodyPr/>
          <a:lstStyle/>
          <a:p>
            <a:fld id="{E0FAAC78-5E8C-439A-AFC2-33CA416DC64C}" type="slidenum">
              <a:rPr lang="en-GB" smtClean="0"/>
              <a:t>7</a:t>
            </a:fld>
            <a:endParaRPr lang="en-GB"/>
          </a:p>
        </p:txBody>
      </p:sp>
    </p:spTree>
    <p:extLst>
      <p:ext uri="{BB962C8B-B14F-4D97-AF65-F5344CB8AC3E}">
        <p14:creationId xmlns:p14="http://schemas.microsoft.com/office/powerpoint/2010/main" val="37979774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You child has been given</a:t>
            </a:r>
            <a:r>
              <a:rPr lang="en-GB" baseline="0" dirty="0" smtClean="0"/>
              <a:t> target grades based on their KS2 results but this is a BIG Goal and it can sometimes feel very overwhelming and not tangible, aiming for a 9 in Maths doesn’t feel as real as having a goal of scoring a hat trick at football at the weekend, or saving enough money for a new bike, so it is your role to help them keep their focus over time. Encourage them in their goals and try to link their goals to their aims in life such as a job they aspire to, a college they want to get into. </a:t>
            </a:r>
            <a:endParaRPr lang="en-GB" dirty="0"/>
          </a:p>
        </p:txBody>
      </p:sp>
      <p:sp>
        <p:nvSpPr>
          <p:cNvPr id="4" name="Slide Number Placeholder 3"/>
          <p:cNvSpPr>
            <a:spLocks noGrp="1"/>
          </p:cNvSpPr>
          <p:nvPr>
            <p:ph type="sldNum" sz="quarter" idx="10"/>
          </p:nvPr>
        </p:nvSpPr>
        <p:spPr/>
        <p:txBody>
          <a:bodyPr/>
          <a:lstStyle/>
          <a:p>
            <a:fld id="{E0FAAC78-5E8C-439A-AFC2-33CA416DC64C}" type="slidenum">
              <a:rPr lang="en-GB" smtClean="0"/>
              <a:t>8</a:t>
            </a:fld>
            <a:endParaRPr lang="en-GB"/>
          </a:p>
        </p:txBody>
      </p:sp>
    </p:spTree>
    <p:extLst>
      <p:ext uri="{BB962C8B-B14F-4D97-AF65-F5344CB8AC3E}">
        <p14:creationId xmlns:p14="http://schemas.microsoft.com/office/powerpoint/2010/main" val="14526086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Research</a:t>
            </a:r>
            <a:r>
              <a:rPr lang="en-US" baseline="0" dirty="0" smtClean="0"/>
              <a:t>ers have analyzed almost </a:t>
            </a:r>
            <a:r>
              <a:rPr lang="en-US" dirty="0" smtClean="0"/>
              <a:t>5,000 schoolchildren and</a:t>
            </a:r>
            <a:r>
              <a:rPr lang="en-US" baseline="0" dirty="0" smtClean="0"/>
              <a:t> </a:t>
            </a:r>
            <a:r>
              <a:rPr lang="en-US" dirty="0" smtClean="0"/>
              <a:t>found that grades increased in direct correlation with the amount of physical exercise undertaken in the average day. </a:t>
            </a:r>
          </a:p>
          <a:p>
            <a:endParaRPr lang="en-US" dirty="0" smtClean="0"/>
          </a:p>
          <a:p>
            <a:r>
              <a:rPr lang="en-US" dirty="0" smtClean="0"/>
              <a:t>They discovered that an extra 17 minutes of exercise for boys and 12 minutes for girls could boost children’s results by the age of 16. </a:t>
            </a:r>
          </a:p>
          <a:p>
            <a:r>
              <a:rPr lang="en-US" dirty="0" smtClean="0"/>
              <a:t>Overall, researchers found an average of 60 minutes of “moderate to vigorous” physical activity could be the difference between achieving a 4 or 5 grade by the time pupils sat their GCSEs. The effect was particularly marked for girls in science.</a:t>
            </a:r>
          </a:p>
          <a:p>
            <a:endParaRPr lang="en-GB" dirty="0" smtClean="0"/>
          </a:p>
          <a:p>
            <a:r>
              <a:rPr lang="en-GB" dirty="0" smtClean="0"/>
              <a:t>Your children may be reluctant, which is where us being role</a:t>
            </a:r>
            <a:r>
              <a:rPr lang="en-GB" baseline="0" dirty="0" smtClean="0"/>
              <a:t> models is very important, maybe work out together at the gym, take a walk or there are lots of exercise videos for free on </a:t>
            </a:r>
            <a:r>
              <a:rPr lang="en-GB" baseline="0" dirty="0" err="1" smtClean="0"/>
              <a:t>Youtube</a:t>
            </a:r>
            <a:r>
              <a:rPr lang="en-GB" baseline="0" dirty="0" smtClean="0"/>
              <a:t>.</a:t>
            </a:r>
            <a:endParaRPr lang="en-GB" dirty="0"/>
          </a:p>
        </p:txBody>
      </p:sp>
      <p:sp>
        <p:nvSpPr>
          <p:cNvPr id="4" name="Slide Number Placeholder 3"/>
          <p:cNvSpPr>
            <a:spLocks noGrp="1"/>
          </p:cNvSpPr>
          <p:nvPr>
            <p:ph type="sldNum" sz="quarter" idx="10"/>
          </p:nvPr>
        </p:nvSpPr>
        <p:spPr/>
        <p:txBody>
          <a:bodyPr/>
          <a:lstStyle/>
          <a:p>
            <a:fld id="{E0FAAC78-5E8C-439A-AFC2-33CA416DC64C}" type="slidenum">
              <a:rPr lang="en-GB" smtClean="0"/>
              <a:t>9</a:t>
            </a:fld>
            <a:endParaRPr lang="en-GB"/>
          </a:p>
        </p:txBody>
      </p:sp>
    </p:spTree>
    <p:extLst>
      <p:ext uri="{BB962C8B-B14F-4D97-AF65-F5344CB8AC3E}">
        <p14:creationId xmlns:p14="http://schemas.microsoft.com/office/powerpoint/2010/main" val="35346067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In order to prepare to perform</a:t>
            </a:r>
            <a:r>
              <a:rPr lang="en-GB" baseline="0" dirty="0" smtClean="0"/>
              <a:t> our students need to be sustained with a balanced diet, we find that too </a:t>
            </a:r>
            <a:r>
              <a:rPr lang="en-US" dirty="0" smtClean="0"/>
              <a:t>many high-fat, high-sugar and high-caffeine foods and drinks (such as cola, sweets, chocolate, burgers and chips) make your children hyperactive, irritable and moody.</a:t>
            </a:r>
            <a:r>
              <a:rPr lang="en-US" baseline="0" dirty="0" smtClean="0"/>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smtClean="0"/>
              <a:t>P</a:t>
            </a:r>
            <a:r>
              <a:rPr lang="en-GB" baseline="0" dirty="0" smtClean="0"/>
              <a:t>lease encourage them to eat three meals a day, bring snacks like fruit and vegetables and if they are in intervention after school maybe pack an extra sandwich or an extra money on their lunch card per day. At the end of the day our canteen sell sandwiches, pasta and other meals for 50p which they can buy before going to intervention. </a:t>
            </a:r>
          </a:p>
          <a:p>
            <a:endParaRPr lang="en-GB" baseline="0" dirty="0" smtClean="0"/>
          </a:p>
        </p:txBody>
      </p:sp>
      <p:sp>
        <p:nvSpPr>
          <p:cNvPr id="4" name="Slide Number Placeholder 3"/>
          <p:cNvSpPr>
            <a:spLocks noGrp="1"/>
          </p:cNvSpPr>
          <p:nvPr>
            <p:ph type="sldNum" sz="quarter" idx="10"/>
          </p:nvPr>
        </p:nvSpPr>
        <p:spPr/>
        <p:txBody>
          <a:bodyPr/>
          <a:lstStyle/>
          <a:p>
            <a:fld id="{E0FAAC78-5E8C-439A-AFC2-33CA416DC64C}" type="slidenum">
              <a:rPr lang="en-GB" smtClean="0"/>
              <a:t>10</a:t>
            </a:fld>
            <a:endParaRPr lang="en-GB"/>
          </a:p>
        </p:txBody>
      </p:sp>
    </p:spTree>
    <p:extLst>
      <p:ext uri="{BB962C8B-B14F-4D97-AF65-F5344CB8AC3E}">
        <p14:creationId xmlns:p14="http://schemas.microsoft.com/office/powerpoint/2010/main" val="31236822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Tests and exams can be a challenging part of school life and exam stress</a:t>
            </a:r>
            <a:r>
              <a:rPr lang="en-US" baseline="0" dirty="0" smtClean="0"/>
              <a:t> can have a huge impact on attainment, and students with high anxiety can score over 10% below their low anxiety peers.</a:t>
            </a:r>
            <a:endParaRPr lang="en-US" dirty="0" smtClean="0"/>
          </a:p>
          <a:p>
            <a:r>
              <a:rPr lang="en-US" dirty="0" smtClean="0"/>
              <a:t>Symptoms</a:t>
            </a:r>
            <a:r>
              <a:rPr lang="en-US" baseline="0" dirty="0" smtClean="0"/>
              <a:t> can range from:</a:t>
            </a:r>
          </a:p>
          <a:p>
            <a:pPr marL="171450" indent="-171450">
              <a:buFont typeface="Arial" panose="020B0604020202020204" pitchFamily="34" charset="0"/>
              <a:buChar char="•"/>
            </a:pPr>
            <a:r>
              <a:rPr lang="en-US" dirty="0" smtClean="0"/>
              <a:t>feel tense </a:t>
            </a:r>
          </a:p>
          <a:p>
            <a:pPr marL="171450" indent="-171450">
              <a:buFont typeface="Arial" panose="020B0604020202020204" pitchFamily="34" charset="0"/>
              <a:buChar char="•"/>
            </a:pPr>
            <a:r>
              <a:rPr lang="en-US" dirty="0" smtClean="0"/>
              <a:t>get lots of headaches and stomach pains </a:t>
            </a:r>
          </a:p>
          <a:p>
            <a:pPr marL="171450" indent="-171450">
              <a:buFont typeface="Arial" panose="020B0604020202020204" pitchFamily="34" charset="0"/>
              <a:buChar char="•"/>
            </a:pPr>
            <a:r>
              <a:rPr lang="en-US" dirty="0" smtClean="0"/>
              <a:t>not sleep well </a:t>
            </a:r>
          </a:p>
          <a:p>
            <a:pPr marL="171450" indent="-171450">
              <a:buFont typeface="Arial" panose="020B0604020202020204" pitchFamily="34" charset="0"/>
              <a:buChar char="•"/>
            </a:pPr>
            <a:r>
              <a:rPr lang="en-US" dirty="0" smtClean="0"/>
              <a:t>be irritable </a:t>
            </a:r>
          </a:p>
          <a:p>
            <a:pPr marL="171450" indent="-171450">
              <a:buFont typeface="Arial" panose="020B0604020202020204" pitchFamily="34" charset="0"/>
              <a:buChar char="•"/>
            </a:pPr>
            <a:r>
              <a:rPr lang="en-US" dirty="0" smtClean="0"/>
              <a:t>lose interest in food or eat more than normal not enjoy activities they previously enjoyed </a:t>
            </a:r>
          </a:p>
          <a:p>
            <a:pPr marL="171450" indent="-171450">
              <a:buFont typeface="Arial" panose="020B0604020202020204" pitchFamily="34" charset="0"/>
              <a:buChar char="•"/>
            </a:pPr>
            <a:r>
              <a:rPr lang="en-US" dirty="0" smtClean="0"/>
              <a:t>To seeming negative and low in their mood and seem hopeless about the future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dirty="0" smtClean="0">
                <a:solidFill>
                  <a:schemeClr val="bg1"/>
                </a:solidFill>
                <a:latin typeface="Arial" panose="020B0604020202020204" pitchFamily="34" charset="0"/>
                <a:cs typeface="Arial" panose="020B0604020202020204" pitchFamily="34" charset="0"/>
              </a:rPr>
              <a:t>Encourage them to build in opportunities to take some time out every week, away from study.  </a:t>
            </a:r>
            <a:endParaRPr lang="en-GB" dirty="0"/>
          </a:p>
        </p:txBody>
      </p:sp>
      <p:sp>
        <p:nvSpPr>
          <p:cNvPr id="4" name="Slide Number Placeholder 3"/>
          <p:cNvSpPr>
            <a:spLocks noGrp="1"/>
          </p:cNvSpPr>
          <p:nvPr>
            <p:ph type="sldNum" sz="quarter" idx="10"/>
          </p:nvPr>
        </p:nvSpPr>
        <p:spPr/>
        <p:txBody>
          <a:bodyPr/>
          <a:lstStyle/>
          <a:p>
            <a:fld id="{E0FAAC78-5E8C-439A-AFC2-33CA416DC64C}" type="slidenum">
              <a:rPr lang="en-GB" smtClean="0"/>
              <a:t>11</a:t>
            </a:fld>
            <a:endParaRPr lang="en-GB"/>
          </a:p>
        </p:txBody>
      </p:sp>
    </p:spTree>
    <p:extLst>
      <p:ext uri="{BB962C8B-B14F-4D97-AF65-F5344CB8AC3E}">
        <p14:creationId xmlns:p14="http://schemas.microsoft.com/office/powerpoint/2010/main" val="14705127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64AC676-4031-4702-A7A9-4C1F61E7CDD3}" type="slidenum">
              <a:rPr lang="en-GB" smtClean="0"/>
              <a:t>12</a:t>
            </a:fld>
            <a:endParaRPr lang="en-GB" dirty="0"/>
          </a:p>
        </p:txBody>
      </p:sp>
    </p:spTree>
    <p:extLst>
      <p:ext uri="{BB962C8B-B14F-4D97-AF65-F5344CB8AC3E}">
        <p14:creationId xmlns:p14="http://schemas.microsoft.com/office/powerpoint/2010/main" val="21101147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64AC676-4031-4702-A7A9-4C1F61E7CDD3}" type="slidenum">
              <a:rPr lang="en-GB" smtClean="0"/>
              <a:t>13</a:t>
            </a:fld>
            <a:endParaRPr lang="en-GB" dirty="0"/>
          </a:p>
        </p:txBody>
      </p:sp>
    </p:spTree>
    <p:extLst>
      <p:ext uri="{BB962C8B-B14F-4D97-AF65-F5344CB8AC3E}">
        <p14:creationId xmlns:p14="http://schemas.microsoft.com/office/powerpoint/2010/main" val="33769608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64AC676-4031-4702-A7A9-4C1F61E7CDD3}" type="slidenum">
              <a:rPr lang="en-GB" smtClean="0"/>
              <a:t>14</a:t>
            </a:fld>
            <a:endParaRPr lang="en-GB" dirty="0"/>
          </a:p>
        </p:txBody>
      </p:sp>
    </p:spTree>
    <p:extLst>
      <p:ext uri="{BB962C8B-B14F-4D97-AF65-F5344CB8AC3E}">
        <p14:creationId xmlns:p14="http://schemas.microsoft.com/office/powerpoint/2010/main" val="40378766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64AC676-4031-4702-A7A9-4C1F61E7CDD3}" type="slidenum">
              <a:rPr lang="en-GB" smtClean="0"/>
              <a:t>15</a:t>
            </a:fld>
            <a:endParaRPr lang="en-GB" dirty="0"/>
          </a:p>
        </p:txBody>
      </p:sp>
    </p:spTree>
    <p:extLst>
      <p:ext uri="{BB962C8B-B14F-4D97-AF65-F5344CB8AC3E}">
        <p14:creationId xmlns:p14="http://schemas.microsoft.com/office/powerpoint/2010/main" val="24743120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64AC676-4031-4702-A7A9-4C1F61E7CDD3}" type="slidenum">
              <a:rPr lang="en-GB" smtClean="0"/>
              <a:t>16</a:t>
            </a:fld>
            <a:endParaRPr lang="en-GB" dirty="0"/>
          </a:p>
        </p:txBody>
      </p:sp>
    </p:spTree>
    <p:extLst>
      <p:ext uri="{BB962C8B-B14F-4D97-AF65-F5344CB8AC3E}">
        <p14:creationId xmlns:p14="http://schemas.microsoft.com/office/powerpoint/2010/main" val="20944389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Having someone to talk to about their work can help. Support from a you can be instrumental</a:t>
            </a:r>
            <a:r>
              <a:rPr lang="en-US" baseline="0" dirty="0" smtClean="0"/>
              <a:t> in reducing anxiety and stress, but it doesn’t all needs to fall on you, encourage your child to talk to a </a:t>
            </a:r>
            <a:r>
              <a:rPr lang="en-US" dirty="0" smtClean="0"/>
              <a:t>study buddy, a member of school staff</a:t>
            </a:r>
            <a:r>
              <a:rPr lang="en-US" baseline="0" dirty="0" smtClean="0"/>
              <a:t>, someone who they can </a:t>
            </a:r>
            <a:r>
              <a:rPr lang="en-US" dirty="0" smtClean="0"/>
              <a:t>share their worries with and keep things in perspective. </a:t>
            </a:r>
          </a:p>
          <a:p>
            <a:endParaRPr lang="en-US" dirty="0" smtClean="0"/>
          </a:p>
          <a:p>
            <a:r>
              <a:rPr lang="en-US" dirty="0" smtClean="0"/>
              <a:t>If you feel your child isn't coping, it may also be helpful for you to talk to their teachers at school. </a:t>
            </a:r>
          </a:p>
          <a:p>
            <a:endParaRPr lang="en-GB" dirty="0"/>
          </a:p>
        </p:txBody>
      </p:sp>
      <p:sp>
        <p:nvSpPr>
          <p:cNvPr id="4" name="Slide Number Placeholder 3"/>
          <p:cNvSpPr>
            <a:spLocks noGrp="1"/>
          </p:cNvSpPr>
          <p:nvPr>
            <p:ph type="sldNum" sz="quarter" idx="10"/>
          </p:nvPr>
        </p:nvSpPr>
        <p:spPr/>
        <p:txBody>
          <a:bodyPr/>
          <a:lstStyle/>
          <a:p>
            <a:fld id="{E0FAAC78-5E8C-439A-AFC2-33CA416DC64C}" type="slidenum">
              <a:rPr lang="en-GB" smtClean="0"/>
              <a:t>17</a:t>
            </a:fld>
            <a:endParaRPr lang="en-GB"/>
          </a:p>
        </p:txBody>
      </p:sp>
    </p:spTree>
    <p:extLst>
      <p:ext uri="{BB962C8B-B14F-4D97-AF65-F5344CB8AC3E}">
        <p14:creationId xmlns:p14="http://schemas.microsoft.com/office/powerpoint/2010/main" val="27153073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64AC676-4031-4702-A7A9-4C1F61E7CDD3}" type="slidenum">
              <a:rPr lang="en-GB" smtClean="0"/>
              <a:t>18</a:t>
            </a:fld>
            <a:endParaRPr lang="en-GB" dirty="0"/>
          </a:p>
        </p:txBody>
      </p:sp>
    </p:spTree>
    <p:extLst>
      <p:ext uri="{BB962C8B-B14F-4D97-AF65-F5344CB8AC3E}">
        <p14:creationId xmlns:p14="http://schemas.microsoft.com/office/powerpoint/2010/main" val="17095650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64AC676-4031-4702-A7A9-4C1F61E7CDD3}" type="slidenum">
              <a:rPr lang="en-GB" smtClean="0"/>
              <a:t>19</a:t>
            </a:fld>
            <a:endParaRPr lang="en-GB" dirty="0"/>
          </a:p>
        </p:txBody>
      </p:sp>
    </p:spTree>
    <p:extLst>
      <p:ext uri="{BB962C8B-B14F-4D97-AF65-F5344CB8AC3E}">
        <p14:creationId xmlns:p14="http://schemas.microsoft.com/office/powerpoint/2010/main" val="38206693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64AC676-4031-4702-A7A9-4C1F61E7CDD3}" type="slidenum">
              <a:rPr lang="en-GB" smtClean="0"/>
              <a:t>20</a:t>
            </a:fld>
            <a:endParaRPr lang="en-GB" dirty="0"/>
          </a:p>
        </p:txBody>
      </p:sp>
    </p:spTree>
    <p:extLst>
      <p:ext uri="{BB962C8B-B14F-4D97-AF65-F5344CB8AC3E}">
        <p14:creationId xmlns:p14="http://schemas.microsoft.com/office/powerpoint/2010/main" val="40912343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64AC676-4031-4702-A7A9-4C1F61E7CDD3}" type="slidenum">
              <a:rPr lang="en-GB" smtClean="0"/>
              <a:t>21</a:t>
            </a:fld>
            <a:endParaRPr lang="en-GB" dirty="0"/>
          </a:p>
        </p:txBody>
      </p:sp>
    </p:spTree>
    <p:extLst>
      <p:ext uri="{BB962C8B-B14F-4D97-AF65-F5344CB8AC3E}">
        <p14:creationId xmlns:p14="http://schemas.microsoft.com/office/powerpoint/2010/main" val="22883404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64AC676-4031-4702-A7A9-4C1F61E7CDD3}" type="slidenum">
              <a:rPr lang="en-GB" smtClean="0"/>
              <a:t>22</a:t>
            </a:fld>
            <a:endParaRPr lang="en-GB" dirty="0"/>
          </a:p>
        </p:txBody>
      </p:sp>
    </p:spTree>
    <p:extLst>
      <p:ext uri="{BB962C8B-B14F-4D97-AF65-F5344CB8AC3E}">
        <p14:creationId xmlns:p14="http://schemas.microsoft.com/office/powerpoint/2010/main" val="96340041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64AC676-4031-4702-A7A9-4C1F61E7CDD3}" type="slidenum">
              <a:rPr lang="en-GB" smtClean="0"/>
              <a:t>23</a:t>
            </a:fld>
            <a:endParaRPr lang="en-GB" dirty="0"/>
          </a:p>
        </p:txBody>
      </p:sp>
    </p:spTree>
    <p:extLst>
      <p:ext uri="{BB962C8B-B14F-4D97-AF65-F5344CB8AC3E}">
        <p14:creationId xmlns:p14="http://schemas.microsoft.com/office/powerpoint/2010/main" val="11807029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64AC676-4031-4702-A7A9-4C1F61E7CDD3}" type="slidenum">
              <a:rPr lang="en-GB" smtClean="0"/>
              <a:t>24</a:t>
            </a:fld>
            <a:endParaRPr lang="en-GB" dirty="0"/>
          </a:p>
        </p:txBody>
      </p:sp>
    </p:spTree>
    <p:extLst>
      <p:ext uri="{BB962C8B-B14F-4D97-AF65-F5344CB8AC3E}">
        <p14:creationId xmlns:p14="http://schemas.microsoft.com/office/powerpoint/2010/main" val="18904656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64AC676-4031-4702-A7A9-4C1F61E7CDD3}" type="slidenum">
              <a:rPr lang="en-GB" smtClean="0"/>
              <a:t>25</a:t>
            </a:fld>
            <a:endParaRPr lang="en-GB" dirty="0"/>
          </a:p>
        </p:txBody>
      </p:sp>
    </p:spTree>
    <p:extLst>
      <p:ext uri="{BB962C8B-B14F-4D97-AF65-F5344CB8AC3E}">
        <p14:creationId xmlns:p14="http://schemas.microsoft.com/office/powerpoint/2010/main" val="338627531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64AC676-4031-4702-A7A9-4C1F61E7CDD3}" type="slidenum">
              <a:rPr lang="en-GB" smtClean="0"/>
              <a:t>26</a:t>
            </a:fld>
            <a:endParaRPr lang="en-GB" dirty="0"/>
          </a:p>
        </p:txBody>
      </p:sp>
    </p:spTree>
    <p:extLst>
      <p:ext uri="{BB962C8B-B14F-4D97-AF65-F5344CB8AC3E}">
        <p14:creationId xmlns:p14="http://schemas.microsoft.com/office/powerpoint/2010/main" val="320515102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64AC676-4031-4702-A7A9-4C1F61E7CDD3}" type="slidenum">
              <a:rPr lang="en-GB" smtClean="0"/>
              <a:t>27</a:t>
            </a:fld>
            <a:endParaRPr lang="en-GB" dirty="0"/>
          </a:p>
        </p:txBody>
      </p:sp>
    </p:spTree>
    <p:extLst>
      <p:ext uri="{BB962C8B-B14F-4D97-AF65-F5344CB8AC3E}">
        <p14:creationId xmlns:p14="http://schemas.microsoft.com/office/powerpoint/2010/main" val="294207930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64AC676-4031-4702-A7A9-4C1F61E7CDD3}" type="slidenum">
              <a:rPr lang="en-GB" smtClean="0"/>
              <a:t>28</a:t>
            </a:fld>
            <a:endParaRPr lang="en-GB" dirty="0"/>
          </a:p>
        </p:txBody>
      </p:sp>
    </p:spTree>
    <p:extLst>
      <p:ext uri="{BB962C8B-B14F-4D97-AF65-F5344CB8AC3E}">
        <p14:creationId xmlns:p14="http://schemas.microsoft.com/office/powerpoint/2010/main" val="202456444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64AC676-4031-4702-A7A9-4C1F61E7CDD3}" type="slidenum">
              <a:rPr lang="en-GB" smtClean="0"/>
              <a:t>29</a:t>
            </a:fld>
            <a:endParaRPr lang="en-GB" dirty="0"/>
          </a:p>
        </p:txBody>
      </p:sp>
    </p:spTree>
    <p:extLst>
      <p:ext uri="{BB962C8B-B14F-4D97-AF65-F5344CB8AC3E}">
        <p14:creationId xmlns:p14="http://schemas.microsoft.com/office/powerpoint/2010/main" val="34833149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64AC676-4031-4702-A7A9-4C1F61E7CDD3}" type="slidenum">
              <a:rPr lang="en-GB" smtClean="0"/>
              <a:t>30</a:t>
            </a:fld>
            <a:endParaRPr lang="en-GB" dirty="0"/>
          </a:p>
        </p:txBody>
      </p:sp>
    </p:spTree>
    <p:extLst>
      <p:ext uri="{BB962C8B-B14F-4D97-AF65-F5344CB8AC3E}">
        <p14:creationId xmlns:p14="http://schemas.microsoft.com/office/powerpoint/2010/main" val="426683941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GB" dirty="0" smtClean="0"/>
              <a:t>RWE</a:t>
            </a:r>
            <a:endParaRPr lang="en-GB" dirty="0"/>
          </a:p>
        </p:txBody>
      </p:sp>
      <p:sp>
        <p:nvSpPr>
          <p:cNvPr id="4" name="Slide Number Placeholder 3"/>
          <p:cNvSpPr>
            <a:spLocks noGrp="1"/>
          </p:cNvSpPr>
          <p:nvPr>
            <p:ph type="sldNum" sz="quarter" idx="10"/>
          </p:nvPr>
        </p:nvSpPr>
        <p:spPr/>
        <p:txBody>
          <a:bodyPr/>
          <a:lstStyle/>
          <a:p>
            <a:pPr marL="0" marR="0" lvl="0" indent="0" algn="r" defTabSz="1280100" rtl="0" eaLnBrk="1" fontAlgn="auto" latinLnBrk="0" hangingPunct="1">
              <a:lnSpc>
                <a:spcPct val="100000"/>
              </a:lnSpc>
              <a:spcBef>
                <a:spcPts val="0"/>
              </a:spcBef>
              <a:spcAft>
                <a:spcPts val="0"/>
              </a:spcAft>
              <a:buClrTx/>
              <a:buSzTx/>
              <a:buFontTx/>
              <a:buNone/>
              <a:tabLst/>
              <a:defRPr/>
            </a:pPr>
            <a:fld id="{73A31CAC-F5F7-4BCB-A934-1ACD97EBE63A}"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12801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582754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64AC676-4031-4702-A7A9-4C1F61E7CDD3}" type="slidenum">
              <a:rPr lang="en-GB" smtClean="0"/>
              <a:t>32</a:t>
            </a:fld>
            <a:endParaRPr lang="en-GB" dirty="0"/>
          </a:p>
        </p:txBody>
      </p:sp>
    </p:spTree>
    <p:extLst>
      <p:ext uri="{BB962C8B-B14F-4D97-AF65-F5344CB8AC3E}">
        <p14:creationId xmlns:p14="http://schemas.microsoft.com/office/powerpoint/2010/main" val="381414532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64AC676-4031-4702-A7A9-4C1F61E7CDD3}" type="slidenum">
              <a:rPr lang="en-GB" smtClean="0"/>
              <a:t>33</a:t>
            </a:fld>
            <a:endParaRPr lang="en-GB" dirty="0"/>
          </a:p>
        </p:txBody>
      </p:sp>
    </p:spTree>
    <p:extLst>
      <p:ext uri="{BB962C8B-B14F-4D97-AF65-F5344CB8AC3E}">
        <p14:creationId xmlns:p14="http://schemas.microsoft.com/office/powerpoint/2010/main" val="275291316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g4d2748086b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 name="Google Shape;58;g4d2748086b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5073791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g4d2748086b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 name="Google Shape;58;g4d2748086b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2723788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4d2748086b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4d2748086b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0908310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64AC676-4031-4702-A7A9-4C1F61E7CDD3}" type="slidenum">
              <a:rPr lang="en-GB" smtClean="0"/>
              <a:t>37</a:t>
            </a:fld>
            <a:endParaRPr lang="en-GB" dirty="0"/>
          </a:p>
        </p:txBody>
      </p:sp>
    </p:spTree>
    <p:extLst>
      <p:ext uri="{BB962C8B-B14F-4D97-AF65-F5344CB8AC3E}">
        <p14:creationId xmlns:p14="http://schemas.microsoft.com/office/powerpoint/2010/main" val="3159148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64AC676-4031-4702-A7A9-4C1F61E7CDD3}" type="slidenum">
              <a:rPr lang="en-GB" smtClean="0"/>
              <a:t>38</a:t>
            </a:fld>
            <a:endParaRPr lang="en-GB" dirty="0"/>
          </a:p>
        </p:txBody>
      </p:sp>
    </p:spTree>
    <p:extLst>
      <p:ext uri="{BB962C8B-B14F-4D97-AF65-F5344CB8AC3E}">
        <p14:creationId xmlns:p14="http://schemas.microsoft.com/office/powerpoint/2010/main" val="67423789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64AC676-4031-4702-A7A9-4C1F61E7CDD3}" type="slidenum">
              <a:rPr lang="en-GB" smtClean="0"/>
              <a:t>39</a:t>
            </a:fld>
            <a:endParaRPr lang="en-GB" dirty="0"/>
          </a:p>
        </p:txBody>
      </p:sp>
    </p:spTree>
    <p:extLst>
      <p:ext uri="{BB962C8B-B14F-4D97-AF65-F5344CB8AC3E}">
        <p14:creationId xmlns:p14="http://schemas.microsoft.com/office/powerpoint/2010/main" val="234479730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64AC676-4031-4702-A7A9-4C1F61E7CDD3}" type="slidenum">
              <a:rPr lang="en-GB" smtClean="0"/>
              <a:t>40</a:t>
            </a:fld>
            <a:endParaRPr lang="en-GB" dirty="0"/>
          </a:p>
        </p:txBody>
      </p:sp>
    </p:spTree>
    <p:extLst>
      <p:ext uri="{BB962C8B-B14F-4D97-AF65-F5344CB8AC3E}">
        <p14:creationId xmlns:p14="http://schemas.microsoft.com/office/powerpoint/2010/main" val="238053247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64AC676-4031-4702-A7A9-4C1F61E7CDD3}" type="slidenum">
              <a:rPr lang="en-GB" smtClean="0"/>
              <a:t>41</a:t>
            </a:fld>
            <a:endParaRPr lang="en-GB" dirty="0"/>
          </a:p>
        </p:txBody>
      </p:sp>
    </p:spTree>
    <p:extLst>
      <p:ext uri="{BB962C8B-B14F-4D97-AF65-F5344CB8AC3E}">
        <p14:creationId xmlns:p14="http://schemas.microsoft.com/office/powerpoint/2010/main" val="142251859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64AC676-4031-4702-A7A9-4C1F61E7CDD3}" type="slidenum">
              <a:rPr lang="en-GB" smtClean="0"/>
              <a:t>42</a:t>
            </a:fld>
            <a:endParaRPr lang="en-GB" dirty="0"/>
          </a:p>
        </p:txBody>
      </p:sp>
    </p:spTree>
    <p:extLst>
      <p:ext uri="{BB962C8B-B14F-4D97-AF65-F5344CB8AC3E}">
        <p14:creationId xmlns:p14="http://schemas.microsoft.com/office/powerpoint/2010/main" val="324864441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64AC676-4031-4702-A7A9-4C1F61E7CDD3}" type="slidenum">
              <a:rPr lang="en-GB" smtClean="0"/>
              <a:t>43</a:t>
            </a:fld>
            <a:endParaRPr lang="en-GB" dirty="0"/>
          </a:p>
        </p:txBody>
      </p:sp>
    </p:spTree>
    <p:extLst>
      <p:ext uri="{BB962C8B-B14F-4D97-AF65-F5344CB8AC3E}">
        <p14:creationId xmlns:p14="http://schemas.microsoft.com/office/powerpoint/2010/main" val="175997190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64AC676-4031-4702-A7A9-4C1F61E7CDD3}" type="slidenum">
              <a:rPr lang="en-GB" smtClean="0"/>
              <a:t>44</a:t>
            </a:fld>
            <a:endParaRPr lang="en-GB" dirty="0"/>
          </a:p>
        </p:txBody>
      </p:sp>
    </p:spTree>
    <p:extLst>
      <p:ext uri="{BB962C8B-B14F-4D97-AF65-F5344CB8AC3E}">
        <p14:creationId xmlns:p14="http://schemas.microsoft.com/office/powerpoint/2010/main" val="131078737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64AC676-4031-4702-A7A9-4C1F61E7CDD3}" type="slidenum">
              <a:rPr lang="en-GB" smtClean="0"/>
              <a:t>45</a:t>
            </a:fld>
            <a:endParaRPr lang="en-GB" dirty="0"/>
          </a:p>
        </p:txBody>
      </p:sp>
    </p:spTree>
    <p:extLst>
      <p:ext uri="{BB962C8B-B14F-4D97-AF65-F5344CB8AC3E}">
        <p14:creationId xmlns:p14="http://schemas.microsoft.com/office/powerpoint/2010/main" val="34483101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Master" Target="../slideMasters/slideMaster1.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295298" y="126780"/>
            <a:ext cx="10463800" cy="565919"/>
          </a:xfrm>
          <a:prstGeom prst="rect">
            <a:avLst/>
          </a:prstGeom>
        </p:spPr>
        <p:txBody>
          <a:bodyPr anchor="b"/>
          <a:lstStyle>
            <a:lvl1pPr algn="ctr">
              <a:defRPr sz="3600" b="1">
                <a:ln>
                  <a:noFill/>
                </a:ln>
                <a:solidFill>
                  <a:schemeClr val="tx2"/>
                </a:solidFill>
                <a:latin typeface="Verdana" panose="020B0604030504040204" pitchFamily="34" charset="0"/>
                <a:ea typeface="Verdana" panose="020B0604030504040204" pitchFamily="34" charset="0"/>
                <a:cs typeface="Verdana" panose="020B0604030504040204" pitchFamily="34" charset="0"/>
              </a:defRPr>
            </a:lvl1pPr>
          </a:lstStyle>
          <a:p>
            <a:r>
              <a:rPr lang="en-US" dirty="0"/>
              <a:t>Lesson Title</a:t>
            </a:r>
          </a:p>
        </p:txBody>
      </p:sp>
      <p:sp>
        <p:nvSpPr>
          <p:cNvPr id="3" name="Subtitle 2"/>
          <p:cNvSpPr>
            <a:spLocks noGrp="1"/>
          </p:cNvSpPr>
          <p:nvPr>
            <p:ph type="subTitle" idx="1" hasCustomPrompt="1"/>
          </p:nvPr>
        </p:nvSpPr>
        <p:spPr>
          <a:xfrm>
            <a:off x="1295298" y="764704"/>
            <a:ext cx="10463800" cy="504056"/>
          </a:xfrm>
          <a:prstGeom prst="rect">
            <a:avLst/>
          </a:prstGeom>
        </p:spPr>
        <p:txBody>
          <a:bodyPr anchor="t">
            <a:noAutofit/>
          </a:bodyPr>
          <a:lstStyle>
            <a:lvl1pPr marL="0" indent="0" algn="ctr">
              <a:buNone/>
              <a:defRPr sz="28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Learning Question</a:t>
            </a:r>
          </a:p>
        </p:txBody>
      </p:sp>
      <p:sp>
        <p:nvSpPr>
          <p:cNvPr id="8" name="Text Placeholder 7"/>
          <p:cNvSpPr>
            <a:spLocks noGrp="1"/>
          </p:cNvSpPr>
          <p:nvPr>
            <p:ph type="body" sz="quarter" idx="13" hasCustomPrompt="1"/>
          </p:nvPr>
        </p:nvSpPr>
        <p:spPr>
          <a:xfrm>
            <a:off x="2931400" y="1340771"/>
            <a:ext cx="8827699" cy="576263"/>
          </a:xfrm>
          <a:prstGeom prst="rect">
            <a:avLst/>
          </a:prstGeom>
        </p:spPr>
        <p:txBody>
          <a:bodyPr lIns="0">
            <a:noAutofit/>
          </a:bodyPr>
          <a:lstStyle>
            <a:lvl1pPr marL="114300" indent="0">
              <a:buNone/>
              <a:defRPr sz="2800" b="1" baseline="0"/>
            </a:lvl1pPr>
          </a:lstStyle>
          <a:p>
            <a:pPr lvl="0"/>
            <a:r>
              <a:rPr lang="en-GB" dirty="0"/>
              <a:t>Starter Title</a:t>
            </a:r>
          </a:p>
        </p:txBody>
      </p:sp>
      <p:sp>
        <p:nvSpPr>
          <p:cNvPr id="9" name="TextBox 8"/>
          <p:cNvSpPr txBox="1"/>
          <p:nvPr/>
        </p:nvSpPr>
        <p:spPr>
          <a:xfrm>
            <a:off x="1314344" y="1340769"/>
            <a:ext cx="1996916" cy="523220"/>
          </a:xfrm>
          <a:prstGeom prst="rect">
            <a:avLst/>
          </a:prstGeom>
          <a:noFill/>
        </p:spPr>
        <p:txBody>
          <a:bodyPr wrap="square" lIns="108000" rtlCol="0">
            <a:spAutoFit/>
          </a:bodyPr>
          <a:lstStyle/>
          <a:p>
            <a:r>
              <a:rPr lang="en-GB" sz="2800" b="1" dirty="0">
                <a:solidFill>
                  <a:srgbClr val="2F2B20"/>
                </a:solidFill>
              </a:rPr>
              <a:t>Starter:</a:t>
            </a:r>
          </a:p>
        </p:txBody>
      </p:sp>
      <p:sp>
        <p:nvSpPr>
          <p:cNvPr id="11" name="Text Placeholder 10"/>
          <p:cNvSpPr>
            <a:spLocks noGrp="1"/>
          </p:cNvSpPr>
          <p:nvPr>
            <p:ph type="body" sz="quarter" idx="14"/>
          </p:nvPr>
        </p:nvSpPr>
        <p:spPr>
          <a:xfrm>
            <a:off x="1295561" y="1987826"/>
            <a:ext cx="10463438" cy="4681537"/>
          </a:xfrm>
          <a:prstGeom prst="rect">
            <a:avLst/>
          </a:prstGeom>
        </p:spPr>
        <p:txBody>
          <a:bodyPr lIns="0">
            <a:normAutofit/>
          </a:bodyPr>
          <a:lstStyle>
            <a:lvl1pPr marL="114300" indent="0">
              <a:buNone/>
              <a:defRPr sz="2800"/>
            </a:lvl1pPr>
          </a:lstStyle>
          <a:p>
            <a:pPr lvl="0"/>
            <a:r>
              <a:rPr lang="en-US"/>
              <a:t>Click to edit Master text styles</a:t>
            </a:r>
          </a:p>
        </p:txBody>
      </p:sp>
      <p:sp>
        <p:nvSpPr>
          <p:cNvPr id="4" name="Slide Number Placeholder 3"/>
          <p:cNvSpPr>
            <a:spLocks noGrp="1"/>
          </p:cNvSpPr>
          <p:nvPr>
            <p:ph type="sldNum" sz="quarter" idx="15"/>
          </p:nvPr>
        </p:nvSpPr>
        <p:spPr/>
        <p:txBody>
          <a:bodyPr/>
          <a:lstStyle>
            <a:lvl1pPr algn="ctr">
              <a:defRPr/>
            </a:lvl1pPr>
          </a:lstStyle>
          <a:p>
            <a:fld id="{6DC3214A-211A-4A7D-8030-F3E6DC29A2FE}" type="slidenum">
              <a:rPr lang="en-GB" smtClean="0">
                <a:solidFill>
                  <a:srgbClr val="FFFFFF"/>
                </a:solidFill>
              </a:rPr>
              <a:pPr/>
              <a:t>‹#›</a:t>
            </a:fld>
            <a:endParaRPr lang="en-GB" dirty="0">
              <a:solidFill>
                <a:srgbClr val="FFFFFF"/>
              </a:solidFill>
            </a:endParaRPr>
          </a:p>
        </p:txBody>
      </p:sp>
    </p:spTree>
    <p:extLst>
      <p:ext uri="{BB962C8B-B14F-4D97-AF65-F5344CB8AC3E}">
        <p14:creationId xmlns:p14="http://schemas.microsoft.com/office/powerpoint/2010/main" val="28909118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Learning Pyramid">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1199300" y="44624"/>
            <a:ext cx="10463800" cy="432048"/>
          </a:xfrm>
          <a:prstGeom prst="rect">
            <a:avLst/>
          </a:prstGeom>
        </p:spPr>
        <p:txBody>
          <a:bodyPr anchor="t">
            <a:noAutofit/>
          </a:bodyPr>
          <a:lstStyle>
            <a:lvl1pPr marL="0" indent="0" algn="ctr">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Learning Question</a:t>
            </a:r>
          </a:p>
        </p:txBody>
      </p:sp>
      <p:sp>
        <p:nvSpPr>
          <p:cNvPr id="4" name="Slide Number Placeholder 3"/>
          <p:cNvSpPr>
            <a:spLocks noGrp="1"/>
          </p:cNvSpPr>
          <p:nvPr>
            <p:ph type="sldNum" sz="quarter" idx="15"/>
          </p:nvPr>
        </p:nvSpPr>
        <p:spPr>
          <a:xfrm>
            <a:off x="186985" y="5758226"/>
            <a:ext cx="540544" cy="365125"/>
          </a:xfrm>
        </p:spPr>
        <p:txBody>
          <a:bodyPr/>
          <a:lstStyle/>
          <a:p>
            <a:pPr algn="ctr"/>
            <a:fld id="{6DC3214A-211A-4A7D-8030-F3E6DC29A2FE}" type="slidenum">
              <a:rPr lang="en-GB" smtClean="0">
                <a:solidFill>
                  <a:srgbClr val="FFFFFF"/>
                </a:solidFill>
              </a:rPr>
              <a:pPr algn="ctr"/>
              <a:t>‹#›</a:t>
            </a:fld>
            <a:endParaRPr lang="en-GB" dirty="0">
              <a:solidFill>
                <a:srgbClr val="FFFFFF"/>
              </a:solidFill>
            </a:endParaRPr>
          </a:p>
        </p:txBody>
      </p:sp>
      <p:pic>
        <p:nvPicPr>
          <p:cNvPr id="1026"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242674" y="-3288"/>
            <a:ext cx="8335468" cy="6816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72375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Content Text">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1295298" y="44624"/>
            <a:ext cx="10463800" cy="432048"/>
          </a:xfrm>
          <a:prstGeom prst="rect">
            <a:avLst/>
          </a:prstGeom>
        </p:spPr>
        <p:txBody>
          <a:bodyPr anchor="t">
            <a:noAutofit/>
          </a:bodyPr>
          <a:lstStyle>
            <a:lvl1pPr marL="0" indent="0" algn="ctr">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Learning Question</a:t>
            </a:r>
          </a:p>
        </p:txBody>
      </p:sp>
      <p:sp>
        <p:nvSpPr>
          <p:cNvPr id="9" name="Text Placeholder 8"/>
          <p:cNvSpPr>
            <a:spLocks noGrp="1"/>
          </p:cNvSpPr>
          <p:nvPr>
            <p:ph type="body" sz="quarter" idx="16"/>
          </p:nvPr>
        </p:nvSpPr>
        <p:spPr>
          <a:xfrm>
            <a:off x="1295033" y="549277"/>
            <a:ext cx="10463438" cy="6048375"/>
          </a:xfrm>
          <a:prstGeom prst="rect">
            <a:avLst/>
          </a:prstGeom>
        </p:spPr>
        <p:txBody>
          <a:bodyPr/>
          <a:lstStyle>
            <a:lvl1pPr marL="114300" indent="0">
              <a:buNone/>
              <a:defRPr/>
            </a:lvl1pPr>
          </a:lstStyle>
          <a:p>
            <a:pPr lvl="0"/>
            <a:r>
              <a:rPr lang="en-US"/>
              <a:t>Click to edit Master text styles</a:t>
            </a:r>
          </a:p>
        </p:txBody>
      </p:sp>
      <p:sp>
        <p:nvSpPr>
          <p:cNvPr id="4" name="Slide Number Placeholder 3"/>
          <p:cNvSpPr>
            <a:spLocks noGrp="1"/>
          </p:cNvSpPr>
          <p:nvPr>
            <p:ph type="sldNum" sz="quarter" idx="15"/>
          </p:nvPr>
        </p:nvSpPr>
        <p:spPr>
          <a:xfrm>
            <a:off x="186985" y="5758226"/>
            <a:ext cx="540544" cy="365125"/>
          </a:xfrm>
        </p:spPr>
        <p:txBody>
          <a:bodyPr/>
          <a:lstStyle>
            <a:lvl1pPr algn="ctr">
              <a:defRPr/>
            </a:lvl1pPr>
          </a:lstStyle>
          <a:p>
            <a:fld id="{6DC3214A-211A-4A7D-8030-F3E6DC29A2FE}" type="slidenum">
              <a:rPr lang="en-GB" smtClean="0">
                <a:solidFill>
                  <a:srgbClr val="FFFFFF"/>
                </a:solidFill>
              </a:rPr>
              <a:pPr/>
              <a:t>‹#›</a:t>
            </a:fld>
            <a:endParaRPr lang="en-GB" dirty="0">
              <a:solidFill>
                <a:srgbClr val="FFFFFF"/>
              </a:solidFill>
            </a:endParaRPr>
          </a:p>
        </p:txBody>
      </p:sp>
    </p:spTree>
    <p:extLst>
      <p:ext uri="{BB962C8B-B14F-4D97-AF65-F5344CB8AC3E}">
        <p14:creationId xmlns:p14="http://schemas.microsoft.com/office/powerpoint/2010/main" val="6415705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ontent Picture">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1295565" y="44624"/>
            <a:ext cx="10463800" cy="432048"/>
          </a:xfrm>
          <a:prstGeom prst="rect">
            <a:avLst/>
          </a:prstGeom>
        </p:spPr>
        <p:txBody>
          <a:bodyPr anchor="t">
            <a:noAutofit/>
          </a:bodyPr>
          <a:lstStyle>
            <a:lvl1pPr marL="0" indent="0" algn="ctr">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Learning Question</a:t>
            </a:r>
          </a:p>
        </p:txBody>
      </p:sp>
      <p:sp>
        <p:nvSpPr>
          <p:cNvPr id="9" name="Text Placeholder 8"/>
          <p:cNvSpPr>
            <a:spLocks noGrp="1"/>
          </p:cNvSpPr>
          <p:nvPr>
            <p:ph type="body" sz="quarter" idx="16"/>
          </p:nvPr>
        </p:nvSpPr>
        <p:spPr>
          <a:xfrm>
            <a:off x="1295299" y="549277"/>
            <a:ext cx="2928209" cy="6048375"/>
          </a:xfrm>
          <a:prstGeom prst="rect">
            <a:avLst/>
          </a:prstGeom>
        </p:spPr>
        <p:txBody>
          <a:bodyPr/>
          <a:lstStyle>
            <a:lvl1pPr marL="114300" indent="0">
              <a:buNone/>
              <a:defRPr/>
            </a:lvl1pPr>
          </a:lstStyle>
          <a:p>
            <a:pPr lvl="0"/>
            <a:r>
              <a:rPr lang="en-US"/>
              <a:t>Click to edit Master text styles</a:t>
            </a:r>
          </a:p>
        </p:txBody>
      </p:sp>
      <p:sp>
        <p:nvSpPr>
          <p:cNvPr id="4" name="Picture Placeholder 3"/>
          <p:cNvSpPr>
            <a:spLocks noGrp="1"/>
          </p:cNvSpPr>
          <p:nvPr>
            <p:ph type="pic" sz="quarter" idx="17"/>
          </p:nvPr>
        </p:nvSpPr>
        <p:spPr>
          <a:xfrm>
            <a:off x="4368299" y="549276"/>
            <a:ext cx="7390438" cy="6048375"/>
          </a:xfrm>
          <a:prstGeom prst="rect">
            <a:avLst/>
          </a:prstGeom>
        </p:spPr>
        <p:txBody>
          <a:bodyPr/>
          <a:lstStyle>
            <a:lvl1pPr marL="114300" indent="0">
              <a:buNone/>
              <a:defRPr/>
            </a:lvl1pPr>
          </a:lstStyle>
          <a:p>
            <a:r>
              <a:rPr lang="en-US"/>
              <a:t>Click icon to add picture</a:t>
            </a:r>
            <a:endParaRPr lang="en-GB" dirty="0"/>
          </a:p>
        </p:txBody>
      </p:sp>
      <p:sp>
        <p:nvSpPr>
          <p:cNvPr id="5" name="Slide Number Placeholder 3"/>
          <p:cNvSpPr>
            <a:spLocks noGrp="1"/>
          </p:cNvSpPr>
          <p:nvPr>
            <p:ph type="sldNum" sz="quarter" idx="15"/>
          </p:nvPr>
        </p:nvSpPr>
        <p:spPr>
          <a:xfrm>
            <a:off x="186985" y="5758226"/>
            <a:ext cx="540544" cy="365125"/>
          </a:xfrm>
        </p:spPr>
        <p:txBody>
          <a:bodyPr/>
          <a:lstStyle>
            <a:lvl1pPr algn="ctr">
              <a:defRPr/>
            </a:lvl1pPr>
          </a:lstStyle>
          <a:p>
            <a:fld id="{6DC3214A-211A-4A7D-8030-F3E6DC29A2FE}" type="slidenum">
              <a:rPr lang="en-GB" smtClean="0">
                <a:solidFill>
                  <a:srgbClr val="FFFFFF"/>
                </a:solidFill>
              </a:rPr>
              <a:pPr/>
              <a:t>‹#›</a:t>
            </a:fld>
            <a:endParaRPr lang="en-GB" dirty="0">
              <a:solidFill>
                <a:srgbClr val="FFFFFF"/>
              </a:solidFill>
            </a:endParaRPr>
          </a:p>
        </p:txBody>
      </p:sp>
    </p:spTree>
    <p:extLst>
      <p:ext uri="{BB962C8B-B14F-4D97-AF65-F5344CB8AC3E}">
        <p14:creationId xmlns:p14="http://schemas.microsoft.com/office/powerpoint/2010/main" val="33587489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ntent Table">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1295298" y="44624"/>
            <a:ext cx="10463800" cy="432048"/>
          </a:xfrm>
          <a:prstGeom prst="rect">
            <a:avLst/>
          </a:prstGeom>
        </p:spPr>
        <p:txBody>
          <a:bodyPr anchor="t">
            <a:noAutofit/>
          </a:bodyPr>
          <a:lstStyle>
            <a:lvl1pPr marL="0" indent="0" algn="ctr">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Learning Question</a:t>
            </a:r>
          </a:p>
        </p:txBody>
      </p:sp>
      <p:sp>
        <p:nvSpPr>
          <p:cNvPr id="9" name="Text Placeholder 8"/>
          <p:cNvSpPr>
            <a:spLocks noGrp="1"/>
          </p:cNvSpPr>
          <p:nvPr>
            <p:ph type="body" sz="quarter" idx="16"/>
          </p:nvPr>
        </p:nvSpPr>
        <p:spPr>
          <a:xfrm>
            <a:off x="1295033" y="549277"/>
            <a:ext cx="10464066" cy="1007517"/>
          </a:xfrm>
          <a:prstGeom prst="rect">
            <a:avLst/>
          </a:prstGeom>
        </p:spPr>
        <p:txBody>
          <a:bodyPr/>
          <a:lstStyle>
            <a:lvl1pPr marL="114300" indent="0">
              <a:buNone/>
              <a:defRPr/>
            </a:lvl1pPr>
          </a:lstStyle>
          <a:p>
            <a:pPr lvl="0"/>
            <a:r>
              <a:rPr lang="en-US"/>
              <a:t>Click to edit Master text styles</a:t>
            </a:r>
          </a:p>
        </p:txBody>
      </p:sp>
      <p:sp>
        <p:nvSpPr>
          <p:cNvPr id="5" name="Table Placeholder 4"/>
          <p:cNvSpPr>
            <a:spLocks noGrp="1"/>
          </p:cNvSpPr>
          <p:nvPr>
            <p:ph type="tbl" sz="quarter" idx="17"/>
          </p:nvPr>
        </p:nvSpPr>
        <p:spPr>
          <a:xfrm>
            <a:off x="1295033" y="1628777"/>
            <a:ext cx="10463438" cy="4968577"/>
          </a:xfrm>
          <a:prstGeom prst="rect">
            <a:avLst/>
          </a:prstGeom>
        </p:spPr>
        <p:txBody>
          <a:bodyPr/>
          <a:lstStyle/>
          <a:p>
            <a:r>
              <a:rPr lang="en-US"/>
              <a:t>Click icon to add table</a:t>
            </a:r>
            <a:endParaRPr lang="en-GB" dirty="0"/>
          </a:p>
        </p:txBody>
      </p:sp>
      <p:sp>
        <p:nvSpPr>
          <p:cNvPr id="6" name="Slide Number Placeholder 3"/>
          <p:cNvSpPr>
            <a:spLocks noGrp="1"/>
          </p:cNvSpPr>
          <p:nvPr>
            <p:ph type="sldNum" sz="quarter" idx="15"/>
          </p:nvPr>
        </p:nvSpPr>
        <p:spPr>
          <a:xfrm>
            <a:off x="186985" y="5758226"/>
            <a:ext cx="540544" cy="365125"/>
          </a:xfrm>
        </p:spPr>
        <p:txBody>
          <a:bodyPr/>
          <a:lstStyle>
            <a:lvl1pPr algn="ctr">
              <a:defRPr/>
            </a:lvl1pPr>
          </a:lstStyle>
          <a:p>
            <a:fld id="{6DC3214A-211A-4A7D-8030-F3E6DC29A2FE}" type="slidenum">
              <a:rPr lang="en-GB" smtClean="0">
                <a:solidFill>
                  <a:srgbClr val="FFFFFF"/>
                </a:solidFill>
              </a:rPr>
              <a:pPr/>
              <a:t>‹#›</a:t>
            </a:fld>
            <a:endParaRPr lang="en-GB" dirty="0">
              <a:solidFill>
                <a:srgbClr val="FFFFFF"/>
              </a:solidFill>
            </a:endParaRPr>
          </a:p>
        </p:txBody>
      </p:sp>
    </p:spTree>
    <p:extLst>
      <p:ext uri="{BB962C8B-B14F-4D97-AF65-F5344CB8AC3E}">
        <p14:creationId xmlns:p14="http://schemas.microsoft.com/office/powerpoint/2010/main" val="22098514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Content Quiz">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1391296" y="44624"/>
            <a:ext cx="10463800" cy="432048"/>
          </a:xfrm>
          <a:prstGeom prst="rect">
            <a:avLst/>
          </a:prstGeom>
        </p:spPr>
        <p:txBody>
          <a:bodyPr anchor="t">
            <a:noAutofit/>
          </a:bodyPr>
          <a:lstStyle>
            <a:lvl1pPr marL="0" indent="0" algn="ctr">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Learning Question</a:t>
            </a:r>
          </a:p>
        </p:txBody>
      </p:sp>
      <p:sp>
        <p:nvSpPr>
          <p:cNvPr id="7" name="Text Placeholder 6"/>
          <p:cNvSpPr>
            <a:spLocks noGrp="1"/>
          </p:cNvSpPr>
          <p:nvPr>
            <p:ph type="body" sz="quarter" idx="11" hasCustomPrompt="1"/>
          </p:nvPr>
        </p:nvSpPr>
        <p:spPr>
          <a:xfrm>
            <a:off x="1391031" y="569913"/>
            <a:ext cx="10463438" cy="2055300"/>
          </a:xfrm>
          <a:prstGeom prst="rect">
            <a:avLst/>
          </a:prstGeom>
        </p:spPr>
        <p:txBody>
          <a:bodyPr anchor="ctr" anchorCtr="0"/>
          <a:lstStyle>
            <a:lvl1pPr marL="114300" indent="0" algn="ctr">
              <a:buNone/>
              <a:defRPr sz="4000"/>
            </a:lvl1pPr>
          </a:lstStyle>
          <a:p>
            <a:pPr lvl="0"/>
            <a:r>
              <a:rPr lang="en-GB" dirty="0"/>
              <a:t>Question</a:t>
            </a:r>
          </a:p>
        </p:txBody>
      </p:sp>
      <p:sp>
        <p:nvSpPr>
          <p:cNvPr id="16" name="Text Placeholder 15"/>
          <p:cNvSpPr>
            <a:spLocks noGrp="1"/>
          </p:cNvSpPr>
          <p:nvPr>
            <p:ph type="body" sz="quarter" idx="12" hasCustomPrompt="1"/>
          </p:nvPr>
        </p:nvSpPr>
        <p:spPr>
          <a:xfrm>
            <a:off x="1463039" y="2861852"/>
            <a:ext cx="4673056" cy="1503362"/>
          </a:xfrm>
          <a:prstGeom prst="rect">
            <a:avLst/>
          </a:prstGeom>
          <a:solidFill>
            <a:srgbClr val="FF0000"/>
          </a:solidFill>
          <a:effectLst>
            <a:outerShdw blurRad="50800" dist="38100" dir="2700000" algn="tl" rotWithShape="0">
              <a:prstClr val="black">
                <a:alpha val="40000"/>
              </a:prstClr>
            </a:outerShdw>
          </a:effectLst>
        </p:spPr>
        <p:txBody>
          <a:bodyPr anchor="ctr" anchorCtr="0"/>
          <a:lstStyle>
            <a:lvl1pPr marL="114300" indent="0" algn="ctr">
              <a:buNone/>
              <a:defRPr sz="4000">
                <a:solidFill>
                  <a:schemeClr val="bg1"/>
                </a:solidFill>
              </a:defRPr>
            </a:lvl1pPr>
          </a:lstStyle>
          <a:p>
            <a:pPr lvl="0"/>
            <a:r>
              <a:rPr lang="en-US" dirty="0"/>
              <a:t>Answer</a:t>
            </a:r>
          </a:p>
        </p:txBody>
      </p:sp>
      <p:sp>
        <p:nvSpPr>
          <p:cNvPr id="17" name="Text Placeholder 15"/>
          <p:cNvSpPr>
            <a:spLocks noGrp="1"/>
          </p:cNvSpPr>
          <p:nvPr>
            <p:ph type="body" sz="quarter" idx="13" hasCustomPrompt="1"/>
          </p:nvPr>
        </p:nvSpPr>
        <p:spPr>
          <a:xfrm>
            <a:off x="6894758" y="2861852"/>
            <a:ext cx="4673056" cy="1503362"/>
          </a:xfrm>
          <a:prstGeom prst="rect">
            <a:avLst/>
          </a:prstGeom>
          <a:solidFill>
            <a:srgbClr val="0000FF"/>
          </a:solidFill>
          <a:effectLst>
            <a:outerShdw blurRad="50800" dist="38100" dir="2700000" algn="tl" rotWithShape="0">
              <a:prstClr val="black">
                <a:alpha val="40000"/>
              </a:prstClr>
            </a:outerShdw>
          </a:effectLst>
        </p:spPr>
        <p:txBody>
          <a:bodyPr anchor="ctr" anchorCtr="0"/>
          <a:lstStyle>
            <a:lvl1pPr marL="114300" indent="0" algn="ctr">
              <a:buNone/>
              <a:defRPr sz="4000">
                <a:solidFill>
                  <a:schemeClr val="bg1"/>
                </a:solidFill>
              </a:defRPr>
            </a:lvl1pPr>
          </a:lstStyle>
          <a:p>
            <a:pPr lvl="0"/>
            <a:r>
              <a:rPr lang="en-US" dirty="0"/>
              <a:t>Answer</a:t>
            </a:r>
          </a:p>
        </p:txBody>
      </p:sp>
      <p:sp>
        <p:nvSpPr>
          <p:cNvPr id="18" name="Text Placeholder 15"/>
          <p:cNvSpPr>
            <a:spLocks noGrp="1"/>
          </p:cNvSpPr>
          <p:nvPr>
            <p:ph type="body" sz="quarter" idx="14" hasCustomPrompt="1"/>
          </p:nvPr>
        </p:nvSpPr>
        <p:spPr>
          <a:xfrm>
            <a:off x="1463038" y="4718959"/>
            <a:ext cx="4673056" cy="1503362"/>
          </a:xfrm>
          <a:prstGeom prst="rect">
            <a:avLst/>
          </a:prstGeom>
          <a:solidFill>
            <a:srgbClr val="9933FF"/>
          </a:solidFill>
          <a:effectLst>
            <a:outerShdw blurRad="50800" dist="38100" dir="2700000" algn="tl" rotWithShape="0">
              <a:prstClr val="black">
                <a:alpha val="40000"/>
              </a:prstClr>
            </a:outerShdw>
          </a:effectLst>
        </p:spPr>
        <p:txBody>
          <a:bodyPr anchor="ctr" anchorCtr="0"/>
          <a:lstStyle>
            <a:lvl1pPr marL="114300" indent="0" algn="ctr">
              <a:buNone/>
              <a:defRPr sz="4000">
                <a:solidFill>
                  <a:schemeClr val="bg1"/>
                </a:solidFill>
              </a:defRPr>
            </a:lvl1pPr>
          </a:lstStyle>
          <a:p>
            <a:pPr lvl="0"/>
            <a:r>
              <a:rPr lang="en-US" dirty="0"/>
              <a:t>Answer</a:t>
            </a:r>
          </a:p>
        </p:txBody>
      </p:sp>
      <p:sp>
        <p:nvSpPr>
          <p:cNvPr id="19" name="Text Placeholder 15"/>
          <p:cNvSpPr>
            <a:spLocks noGrp="1"/>
          </p:cNvSpPr>
          <p:nvPr>
            <p:ph type="body" sz="quarter" idx="15" hasCustomPrompt="1"/>
          </p:nvPr>
        </p:nvSpPr>
        <p:spPr>
          <a:xfrm>
            <a:off x="6894758" y="4718959"/>
            <a:ext cx="4673056" cy="1503362"/>
          </a:xfrm>
          <a:prstGeom prst="rect">
            <a:avLst/>
          </a:prstGeom>
          <a:solidFill>
            <a:srgbClr val="00FF00"/>
          </a:solidFill>
          <a:effectLst>
            <a:outerShdw blurRad="50800" dist="38100" dir="2700000" algn="tl" rotWithShape="0">
              <a:prstClr val="black">
                <a:alpha val="40000"/>
              </a:prstClr>
            </a:outerShdw>
          </a:effectLst>
        </p:spPr>
        <p:txBody>
          <a:bodyPr anchor="ctr" anchorCtr="0"/>
          <a:lstStyle>
            <a:lvl1pPr marL="114300" indent="0" algn="ctr">
              <a:buNone/>
              <a:defRPr sz="4000">
                <a:solidFill>
                  <a:schemeClr val="bg1"/>
                </a:solidFill>
              </a:defRPr>
            </a:lvl1pPr>
          </a:lstStyle>
          <a:p>
            <a:pPr lvl="0"/>
            <a:r>
              <a:rPr lang="en-US" dirty="0"/>
              <a:t>Answer</a:t>
            </a:r>
          </a:p>
        </p:txBody>
      </p:sp>
      <p:sp>
        <p:nvSpPr>
          <p:cNvPr id="8" name="Slide Number Placeholder 3"/>
          <p:cNvSpPr>
            <a:spLocks noGrp="1"/>
          </p:cNvSpPr>
          <p:nvPr>
            <p:ph type="sldNum" sz="quarter" idx="16"/>
          </p:nvPr>
        </p:nvSpPr>
        <p:spPr>
          <a:xfrm>
            <a:off x="186985" y="5758226"/>
            <a:ext cx="540544" cy="365125"/>
          </a:xfrm>
        </p:spPr>
        <p:txBody>
          <a:bodyPr/>
          <a:lstStyle>
            <a:lvl1pPr algn="ctr">
              <a:defRPr/>
            </a:lvl1pPr>
          </a:lstStyle>
          <a:p>
            <a:fld id="{6DC3214A-211A-4A7D-8030-F3E6DC29A2FE}" type="slidenum">
              <a:rPr lang="en-GB" smtClean="0">
                <a:solidFill>
                  <a:srgbClr val="FFFFFF"/>
                </a:solidFill>
              </a:rPr>
              <a:pPr/>
              <a:t>‹#›</a:t>
            </a:fld>
            <a:endParaRPr lang="en-GB" dirty="0">
              <a:solidFill>
                <a:srgbClr val="FFFFFF"/>
              </a:solidFill>
            </a:endParaRPr>
          </a:p>
        </p:txBody>
      </p:sp>
    </p:spTree>
    <p:extLst>
      <p:ext uri="{BB962C8B-B14F-4D97-AF65-F5344CB8AC3E}">
        <p14:creationId xmlns:p14="http://schemas.microsoft.com/office/powerpoint/2010/main" val="112119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Content Other">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1295298" y="44624"/>
            <a:ext cx="10463800" cy="432048"/>
          </a:xfrm>
          <a:prstGeom prst="rect">
            <a:avLst/>
          </a:prstGeom>
        </p:spPr>
        <p:txBody>
          <a:bodyPr anchor="t">
            <a:noAutofit/>
          </a:bodyPr>
          <a:lstStyle>
            <a:lvl1pPr marL="0" indent="0" algn="ctr">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Learning Question</a:t>
            </a:r>
          </a:p>
        </p:txBody>
      </p:sp>
      <p:sp>
        <p:nvSpPr>
          <p:cNvPr id="4" name="Content Placeholder 3"/>
          <p:cNvSpPr>
            <a:spLocks noGrp="1"/>
          </p:cNvSpPr>
          <p:nvPr>
            <p:ph sz="quarter" idx="11"/>
          </p:nvPr>
        </p:nvSpPr>
        <p:spPr>
          <a:xfrm>
            <a:off x="1295033" y="548680"/>
            <a:ext cx="10463438" cy="604867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Slide Number Placeholder 3"/>
          <p:cNvSpPr>
            <a:spLocks noGrp="1"/>
          </p:cNvSpPr>
          <p:nvPr>
            <p:ph type="sldNum" sz="quarter" idx="15"/>
          </p:nvPr>
        </p:nvSpPr>
        <p:spPr>
          <a:xfrm>
            <a:off x="186985" y="5758226"/>
            <a:ext cx="540544" cy="365125"/>
          </a:xfrm>
        </p:spPr>
        <p:txBody>
          <a:bodyPr/>
          <a:lstStyle>
            <a:lvl1pPr algn="ctr">
              <a:defRPr/>
            </a:lvl1pPr>
          </a:lstStyle>
          <a:p>
            <a:fld id="{6DC3214A-211A-4A7D-8030-F3E6DC29A2FE}" type="slidenum">
              <a:rPr lang="en-GB" smtClean="0">
                <a:solidFill>
                  <a:srgbClr val="FFFFFF"/>
                </a:solidFill>
              </a:rPr>
              <a:pPr/>
              <a:t>‹#›</a:t>
            </a:fld>
            <a:endParaRPr lang="en-GB" dirty="0">
              <a:solidFill>
                <a:srgbClr val="FFFFFF"/>
              </a:solidFill>
            </a:endParaRPr>
          </a:p>
        </p:txBody>
      </p:sp>
    </p:spTree>
    <p:extLst>
      <p:ext uri="{BB962C8B-B14F-4D97-AF65-F5344CB8AC3E}">
        <p14:creationId xmlns:p14="http://schemas.microsoft.com/office/powerpoint/2010/main" val="72858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RAG Confidence">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1295298" y="44624"/>
            <a:ext cx="10463800" cy="432048"/>
          </a:xfrm>
          <a:prstGeom prst="rect">
            <a:avLst/>
          </a:prstGeom>
        </p:spPr>
        <p:txBody>
          <a:bodyPr anchor="t">
            <a:noAutofit/>
          </a:bodyPr>
          <a:lstStyle>
            <a:lvl1pPr marL="0" indent="0" algn="ctr">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Learning Question</a:t>
            </a:r>
          </a:p>
        </p:txBody>
      </p:sp>
      <p:sp>
        <p:nvSpPr>
          <p:cNvPr id="2" name="TextBox 1"/>
          <p:cNvSpPr txBox="1"/>
          <p:nvPr/>
        </p:nvSpPr>
        <p:spPr>
          <a:xfrm>
            <a:off x="4223241" y="1484784"/>
            <a:ext cx="4607912" cy="523220"/>
          </a:xfrm>
          <a:prstGeom prst="rect">
            <a:avLst/>
          </a:prstGeom>
          <a:noFill/>
        </p:spPr>
        <p:txBody>
          <a:bodyPr wrap="square" rtlCol="0">
            <a:spAutoFit/>
          </a:bodyPr>
          <a:lstStyle/>
          <a:p>
            <a:pPr algn="ctr"/>
            <a:r>
              <a:rPr lang="en-GB" sz="2800" dirty="0">
                <a:solidFill>
                  <a:srgbClr val="2F2B20"/>
                </a:solidFill>
              </a:rPr>
              <a:t>Rate your confidence:</a:t>
            </a:r>
          </a:p>
        </p:txBody>
      </p:sp>
      <p:sp>
        <p:nvSpPr>
          <p:cNvPr id="4" name="TextBox 3"/>
          <p:cNvSpPr txBox="1"/>
          <p:nvPr/>
        </p:nvSpPr>
        <p:spPr>
          <a:xfrm>
            <a:off x="5861283" y="2129666"/>
            <a:ext cx="1331827" cy="1332000"/>
          </a:xfrm>
          <a:prstGeom prst="rect">
            <a:avLst/>
          </a:prstGeom>
          <a:solidFill>
            <a:srgbClr val="FFC000"/>
          </a:solidFill>
          <a:ln w="28575">
            <a:solidFill>
              <a:schemeClr val="bg1">
                <a:lumMod val="95000"/>
              </a:schemeClr>
            </a:solidFill>
          </a:ln>
          <a:effectLst>
            <a:outerShdw blurRad="50800" dist="38100" dir="2700000" algn="tl" rotWithShape="0">
              <a:prstClr val="black">
                <a:alpha val="40000"/>
              </a:prstClr>
            </a:outerShdw>
          </a:effectLst>
        </p:spPr>
        <p:txBody>
          <a:bodyPr wrap="square" rtlCol="0">
            <a:spAutoFit/>
          </a:bodyPr>
          <a:lstStyle/>
          <a:p>
            <a:pPr algn="ctr"/>
            <a:r>
              <a:rPr lang="en-GB" sz="8000" b="1" dirty="0">
                <a:solidFill>
                  <a:srgbClr val="FFFFFF"/>
                </a:solidFill>
              </a:rPr>
              <a:t>A</a:t>
            </a:r>
            <a:endParaRPr lang="en-GB" sz="1400" b="1" dirty="0">
              <a:solidFill>
                <a:srgbClr val="FFFFFF"/>
              </a:solidFill>
            </a:endParaRPr>
          </a:p>
        </p:txBody>
      </p:sp>
      <p:sp>
        <p:nvSpPr>
          <p:cNvPr id="7" name="TextBox 6"/>
          <p:cNvSpPr txBox="1"/>
          <p:nvPr/>
        </p:nvSpPr>
        <p:spPr>
          <a:xfrm>
            <a:off x="4310328" y="2129666"/>
            <a:ext cx="1331827" cy="1332000"/>
          </a:xfrm>
          <a:prstGeom prst="rect">
            <a:avLst/>
          </a:prstGeom>
          <a:solidFill>
            <a:srgbClr val="FF0000"/>
          </a:solidFill>
          <a:ln w="28575">
            <a:solidFill>
              <a:schemeClr val="bg1">
                <a:lumMod val="95000"/>
              </a:schemeClr>
            </a:solidFill>
          </a:ln>
          <a:effectLst>
            <a:outerShdw blurRad="50800" dist="38100" dir="2700000" algn="tl" rotWithShape="0">
              <a:prstClr val="black">
                <a:alpha val="40000"/>
              </a:prstClr>
            </a:outerShdw>
          </a:effectLst>
        </p:spPr>
        <p:txBody>
          <a:bodyPr wrap="square" rtlCol="0">
            <a:spAutoFit/>
          </a:bodyPr>
          <a:lstStyle/>
          <a:p>
            <a:pPr algn="ctr"/>
            <a:r>
              <a:rPr lang="en-GB" sz="8000" b="1" dirty="0">
                <a:solidFill>
                  <a:srgbClr val="FFFFFF"/>
                </a:solidFill>
              </a:rPr>
              <a:t>R</a:t>
            </a:r>
            <a:endParaRPr lang="en-GB" sz="1400" b="1" dirty="0">
              <a:solidFill>
                <a:srgbClr val="FFFFFF"/>
              </a:solidFill>
            </a:endParaRPr>
          </a:p>
        </p:txBody>
      </p:sp>
      <p:sp>
        <p:nvSpPr>
          <p:cNvPr id="8" name="TextBox 7"/>
          <p:cNvSpPr txBox="1"/>
          <p:nvPr/>
        </p:nvSpPr>
        <p:spPr>
          <a:xfrm>
            <a:off x="7412239" y="2129666"/>
            <a:ext cx="1331827" cy="1332000"/>
          </a:xfrm>
          <a:prstGeom prst="rect">
            <a:avLst/>
          </a:prstGeom>
          <a:solidFill>
            <a:srgbClr val="00B050"/>
          </a:solidFill>
          <a:ln w="28575">
            <a:solidFill>
              <a:schemeClr val="bg1">
                <a:lumMod val="95000"/>
              </a:schemeClr>
            </a:solidFill>
          </a:ln>
          <a:effectLst>
            <a:outerShdw blurRad="50800" dist="38100" dir="2700000" algn="tl" rotWithShape="0">
              <a:prstClr val="black">
                <a:alpha val="40000"/>
              </a:prstClr>
            </a:outerShdw>
          </a:effectLst>
        </p:spPr>
        <p:txBody>
          <a:bodyPr wrap="square" rtlCol="0">
            <a:spAutoFit/>
          </a:bodyPr>
          <a:lstStyle/>
          <a:p>
            <a:pPr algn="ctr"/>
            <a:r>
              <a:rPr lang="en-GB" sz="8000" b="1" dirty="0">
                <a:solidFill>
                  <a:srgbClr val="FFFFFF"/>
                </a:solidFill>
              </a:rPr>
              <a:t>G</a:t>
            </a:r>
            <a:endParaRPr lang="en-GB" sz="1400" b="1" dirty="0">
              <a:solidFill>
                <a:srgbClr val="FFFFFF"/>
              </a:solidFill>
            </a:endParaRPr>
          </a:p>
        </p:txBody>
      </p:sp>
      <p:sp>
        <p:nvSpPr>
          <p:cNvPr id="9" name="Slide Number Placeholder 3"/>
          <p:cNvSpPr>
            <a:spLocks noGrp="1"/>
          </p:cNvSpPr>
          <p:nvPr>
            <p:ph type="sldNum" sz="quarter" idx="15"/>
          </p:nvPr>
        </p:nvSpPr>
        <p:spPr>
          <a:xfrm>
            <a:off x="186985" y="5758226"/>
            <a:ext cx="540544" cy="365125"/>
          </a:xfrm>
        </p:spPr>
        <p:txBody>
          <a:bodyPr/>
          <a:lstStyle>
            <a:lvl1pPr algn="ctr">
              <a:defRPr/>
            </a:lvl1pPr>
          </a:lstStyle>
          <a:p>
            <a:fld id="{6DC3214A-211A-4A7D-8030-F3E6DC29A2FE}" type="slidenum">
              <a:rPr lang="en-GB" smtClean="0">
                <a:solidFill>
                  <a:srgbClr val="FFFFFF"/>
                </a:solidFill>
              </a:rPr>
              <a:pPr/>
              <a:t>‹#›</a:t>
            </a:fld>
            <a:endParaRPr lang="en-GB" dirty="0">
              <a:solidFill>
                <a:srgbClr val="FFFFFF"/>
              </a:solidFill>
            </a:endParaRPr>
          </a:p>
        </p:txBody>
      </p:sp>
    </p:spTree>
    <p:extLst>
      <p:ext uri="{BB962C8B-B14F-4D97-AF65-F5344CB8AC3E}">
        <p14:creationId xmlns:p14="http://schemas.microsoft.com/office/powerpoint/2010/main" val="38510032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RAG Questions">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1295298" y="44624"/>
            <a:ext cx="10463800" cy="432048"/>
          </a:xfrm>
          <a:prstGeom prst="rect">
            <a:avLst/>
          </a:prstGeom>
        </p:spPr>
        <p:txBody>
          <a:bodyPr anchor="t">
            <a:noAutofit/>
          </a:bodyPr>
          <a:lstStyle>
            <a:lvl1pPr marL="0" indent="0" algn="ctr">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Learning Question</a:t>
            </a:r>
          </a:p>
        </p:txBody>
      </p:sp>
      <p:sp>
        <p:nvSpPr>
          <p:cNvPr id="5" name="Rectangle 4"/>
          <p:cNvSpPr/>
          <p:nvPr/>
        </p:nvSpPr>
        <p:spPr>
          <a:xfrm>
            <a:off x="1295294" y="620688"/>
            <a:ext cx="3347564" cy="5904656"/>
          </a:xfrm>
          <a:prstGeom prst="rect">
            <a:avLst/>
          </a:prstGeom>
          <a:solidFill>
            <a:schemeClr val="bg1"/>
          </a:solidFill>
          <a:ln w="3810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FFFFF"/>
              </a:solidFill>
            </a:endParaRPr>
          </a:p>
        </p:txBody>
      </p:sp>
      <p:sp>
        <p:nvSpPr>
          <p:cNvPr id="13" name="Rectangle 12"/>
          <p:cNvSpPr/>
          <p:nvPr/>
        </p:nvSpPr>
        <p:spPr>
          <a:xfrm>
            <a:off x="4853414" y="620688"/>
            <a:ext cx="3347564" cy="5904656"/>
          </a:xfrm>
          <a:prstGeom prst="rect">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FFFFF"/>
              </a:solidFill>
            </a:endParaRPr>
          </a:p>
        </p:txBody>
      </p:sp>
      <p:sp>
        <p:nvSpPr>
          <p:cNvPr id="14" name="Rectangle 13"/>
          <p:cNvSpPr/>
          <p:nvPr/>
        </p:nvSpPr>
        <p:spPr>
          <a:xfrm>
            <a:off x="8411534" y="620688"/>
            <a:ext cx="3347564" cy="5904656"/>
          </a:xfrm>
          <a:prstGeom prst="rect">
            <a:avLst/>
          </a:prstGeom>
          <a:solidFill>
            <a:schemeClr val="bg1"/>
          </a:solid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FFFFF"/>
              </a:solidFill>
            </a:endParaRPr>
          </a:p>
        </p:txBody>
      </p:sp>
      <p:sp>
        <p:nvSpPr>
          <p:cNvPr id="9" name="TextBox 8"/>
          <p:cNvSpPr txBox="1"/>
          <p:nvPr/>
        </p:nvSpPr>
        <p:spPr>
          <a:xfrm>
            <a:off x="6221236" y="764705"/>
            <a:ext cx="611920" cy="584775"/>
          </a:xfrm>
          <a:prstGeom prst="rect">
            <a:avLst/>
          </a:prstGeom>
          <a:solidFill>
            <a:srgbClr val="FFC000"/>
          </a:solidFill>
          <a:ln w="28575">
            <a:solidFill>
              <a:schemeClr val="bg1">
                <a:lumMod val="95000"/>
              </a:schemeClr>
            </a:solidFill>
          </a:ln>
          <a:effectLst>
            <a:outerShdw blurRad="50800" dist="38100" dir="2700000" algn="tl" rotWithShape="0">
              <a:prstClr val="black">
                <a:alpha val="40000"/>
              </a:prstClr>
            </a:outerShdw>
          </a:effectLst>
        </p:spPr>
        <p:txBody>
          <a:bodyPr wrap="square" rtlCol="0">
            <a:spAutoFit/>
          </a:bodyPr>
          <a:lstStyle/>
          <a:p>
            <a:pPr algn="ctr"/>
            <a:r>
              <a:rPr lang="en-GB" sz="3200" b="1" dirty="0">
                <a:solidFill>
                  <a:srgbClr val="FFFFFF"/>
                </a:solidFill>
              </a:rPr>
              <a:t>A</a:t>
            </a:r>
            <a:endParaRPr lang="en-GB" sz="500" b="1" dirty="0">
              <a:solidFill>
                <a:srgbClr val="FFFFFF"/>
              </a:solidFill>
            </a:endParaRPr>
          </a:p>
        </p:txBody>
      </p:sp>
      <p:sp>
        <p:nvSpPr>
          <p:cNvPr id="10" name="TextBox 9"/>
          <p:cNvSpPr txBox="1"/>
          <p:nvPr/>
        </p:nvSpPr>
        <p:spPr>
          <a:xfrm>
            <a:off x="2687340" y="764705"/>
            <a:ext cx="611920" cy="584775"/>
          </a:xfrm>
          <a:prstGeom prst="rect">
            <a:avLst/>
          </a:prstGeom>
          <a:solidFill>
            <a:srgbClr val="FF0000"/>
          </a:solidFill>
          <a:ln w="28575">
            <a:solidFill>
              <a:schemeClr val="bg1">
                <a:lumMod val="95000"/>
              </a:schemeClr>
            </a:solidFill>
          </a:ln>
          <a:effectLst>
            <a:outerShdw blurRad="50800" dist="38100" dir="2700000" algn="tl" rotWithShape="0">
              <a:prstClr val="black">
                <a:alpha val="40000"/>
              </a:prstClr>
            </a:outerShdw>
          </a:effectLst>
        </p:spPr>
        <p:txBody>
          <a:bodyPr wrap="square" rtlCol="0">
            <a:spAutoFit/>
          </a:bodyPr>
          <a:lstStyle/>
          <a:p>
            <a:pPr algn="ctr"/>
            <a:r>
              <a:rPr lang="en-GB" sz="3200" b="1" dirty="0">
                <a:solidFill>
                  <a:srgbClr val="FFFFFF"/>
                </a:solidFill>
              </a:rPr>
              <a:t>R</a:t>
            </a:r>
            <a:endParaRPr lang="en-GB" sz="500" b="1" dirty="0">
              <a:solidFill>
                <a:srgbClr val="FFFFFF"/>
              </a:solidFill>
            </a:endParaRPr>
          </a:p>
        </p:txBody>
      </p:sp>
      <p:sp>
        <p:nvSpPr>
          <p:cNvPr id="11" name="TextBox 10"/>
          <p:cNvSpPr txBox="1"/>
          <p:nvPr/>
        </p:nvSpPr>
        <p:spPr>
          <a:xfrm>
            <a:off x="9779356" y="764705"/>
            <a:ext cx="611920" cy="584775"/>
          </a:xfrm>
          <a:prstGeom prst="rect">
            <a:avLst/>
          </a:prstGeom>
          <a:solidFill>
            <a:srgbClr val="00B050"/>
          </a:solidFill>
          <a:ln w="28575">
            <a:solidFill>
              <a:schemeClr val="bg1">
                <a:lumMod val="95000"/>
              </a:schemeClr>
            </a:solidFill>
          </a:ln>
          <a:effectLst>
            <a:outerShdw blurRad="50800" dist="38100" dir="2700000" algn="tl" rotWithShape="0">
              <a:prstClr val="black">
                <a:alpha val="40000"/>
              </a:prstClr>
            </a:outerShdw>
          </a:effectLst>
        </p:spPr>
        <p:txBody>
          <a:bodyPr wrap="square" rtlCol="0">
            <a:spAutoFit/>
          </a:bodyPr>
          <a:lstStyle/>
          <a:p>
            <a:pPr algn="ctr"/>
            <a:r>
              <a:rPr lang="en-GB" sz="3200" b="1" dirty="0">
                <a:solidFill>
                  <a:srgbClr val="FFFFFF"/>
                </a:solidFill>
              </a:rPr>
              <a:t>G</a:t>
            </a:r>
            <a:endParaRPr lang="en-GB" sz="500" b="1" dirty="0">
              <a:solidFill>
                <a:srgbClr val="FFFFFF"/>
              </a:solidFill>
            </a:endParaRPr>
          </a:p>
        </p:txBody>
      </p:sp>
      <p:sp>
        <p:nvSpPr>
          <p:cNvPr id="16" name="Text Placeholder 15"/>
          <p:cNvSpPr>
            <a:spLocks noGrp="1"/>
          </p:cNvSpPr>
          <p:nvPr>
            <p:ph type="body" sz="quarter" idx="16"/>
          </p:nvPr>
        </p:nvSpPr>
        <p:spPr>
          <a:xfrm>
            <a:off x="1421466" y="1502305"/>
            <a:ext cx="3095222" cy="4897437"/>
          </a:xfrm>
          <a:prstGeom prst="rect">
            <a:avLst/>
          </a:prstGeom>
        </p:spPr>
        <p:txBody>
          <a:bodyPr lIns="0" tIns="0" rIns="0" bIns="0">
            <a:normAutofit/>
          </a:bodyPr>
          <a:lstStyle>
            <a:lvl1pPr marL="114300" indent="0" algn="ctr">
              <a:buFont typeface="+mj-lt"/>
              <a:buNone/>
              <a:defRPr sz="2800"/>
            </a:lvl1pPr>
            <a:lvl2pPr marL="352425" indent="-238125">
              <a:buFont typeface="+mj-lt"/>
              <a:buAutoNum type="arabicPeriod"/>
              <a:defRPr/>
            </a:lvl2pPr>
            <a:lvl3pPr marL="352425" indent="-238125">
              <a:buFont typeface="+mj-lt"/>
              <a:buAutoNum type="arabicPeriod"/>
              <a:defRPr/>
            </a:lvl3pPr>
            <a:lvl4pPr marL="352425" indent="-238125">
              <a:buFont typeface="+mj-lt"/>
              <a:buAutoNum type="arabicPeriod"/>
              <a:defRPr/>
            </a:lvl4pPr>
            <a:lvl5pPr marL="352425" indent="-238125">
              <a:buFont typeface="+mj-lt"/>
              <a:buAutoNum type="arabicPeriod"/>
              <a:defRPr/>
            </a:lvl5pPr>
          </a:lstStyle>
          <a:p>
            <a:pPr lvl="0"/>
            <a:r>
              <a:rPr lang="en-US"/>
              <a:t>Click to edit Master text styles</a:t>
            </a:r>
          </a:p>
        </p:txBody>
      </p:sp>
      <p:sp>
        <p:nvSpPr>
          <p:cNvPr id="17" name="Text Placeholder 15"/>
          <p:cNvSpPr>
            <a:spLocks noGrp="1"/>
          </p:cNvSpPr>
          <p:nvPr>
            <p:ph type="body" sz="quarter" idx="17"/>
          </p:nvPr>
        </p:nvSpPr>
        <p:spPr>
          <a:xfrm>
            <a:off x="4979586" y="1502305"/>
            <a:ext cx="3095222" cy="4897437"/>
          </a:xfrm>
          <a:prstGeom prst="rect">
            <a:avLst/>
          </a:prstGeom>
        </p:spPr>
        <p:txBody>
          <a:bodyPr lIns="0" tIns="0" rIns="0" bIns="0">
            <a:normAutofit/>
          </a:bodyPr>
          <a:lstStyle>
            <a:lvl1pPr marL="114300" indent="0" algn="ctr">
              <a:buNone/>
              <a:defRPr sz="2800"/>
            </a:lvl1pPr>
          </a:lstStyle>
          <a:p>
            <a:pPr lvl="0"/>
            <a:r>
              <a:rPr lang="en-US"/>
              <a:t>Click to edit Master text styles</a:t>
            </a:r>
          </a:p>
        </p:txBody>
      </p:sp>
      <p:sp>
        <p:nvSpPr>
          <p:cNvPr id="18" name="Text Placeholder 15"/>
          <p:cNvSpPr>
            <a:spLocks noGrp="1"/>
          </p:cNvSpPr>
          <p:nvPr>
            <p:ph type="body" sz="quarter" idx="18"/>
          </p:nvPr>
        </p:nvSpPr>
        <p:spPr>
          <a:xfrm>
            <a:off x="8540330" y="1498852"/>
            <a:ext cx="3095222" cy="4897437"/>
          </a:xfrm>
          <a:prstGeom prst="rect">
            <a:avLst/>
          </a:prstGeom>
        </p:spPr>
        <p:txBody>
          <a:bodyPr lIns="0" tIns="0" rIns="0" bIns="0">
            <a:normAutofit/>
          </a:bodyPr>
          <a:lstStyle>
            <a:lvl1pPr marL="114300" indent="0" algn="ctr">
              <a:buNone/>
              <a:defRPr sz="2800"/>
            </a:lvl1pPr>
          </a:lstStyle>
          <a:p>
            <a:pPr lvl="0"/>
            <a:r>
              <a:rPr lang="en-US"/>
              <a:t>Click to edit Master text styles</a:t>
            </a:r>
          </a:p>
        </p:txBody>
      </p:sp>
      <p:sp>
        <p:nvSpPr>
          <p:cNvPr id="12" name="Slide Number Placeholder 3"/>
          <p:cNvSpPr>
            <a:spLocks noGrp="1"/>
          </p:cNvSpPr>
          <p:nvPr>
            <p:ph type="sldNum" sz="quarter" idx="15"/>
          </p:nvPr>
        </p:nvSpPr>
        <p:spPr>
          <a:xfrm>
            <a:off x="186985" y="5758226"/>
            <a:ext cx="540544" cy="365125"/>
          </a:xfrm>
        </p:spPr>
        <p:txBody>
          <a:bodyPr/>
          <a:lstStyle>
            <a:lvl1pPr algn="ctr">
              <a:defRPr/>
            </a:lvl1pPr>
          </a:lstStyle>
          <a:p>
            <a:fld id="{6DC3214A-211A-4A7D-8030-F3E6DC29A2FE}" type="slidenum">
              <a:rPr lang="en-GB" smtClean="0">
                <a:solidFill>
                  <a:srgbClr val="FFFFFF"/>
                </a:solidFill>
              </a:rPr>
              <a:pPr/>
              <a:t>‹#›</a:t>
            </a:fld>
            <a:endParaRPr lang="en-GB" dirty="0">
              <a:solidFill>
                <a:srgbClr val="FFFFFF"/>
              </a:solidFill>
            </a:endParaRPr>
          </a:p>
        </p:txBody>
      </p:sp>
    </p:spTree>
    <p:extLst>
      <p:ext uri="{BB962C8B-B14F-4D97-AF65-F5344CB8AC3E}">
        <p14:creationId xmlns:p14="http://schemas.microsoft.com/office/powerpoint/2010/main" val="3421157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RAG Performance">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1391296" y="44624"/>
            <a:ext cx="10463800" cy="432048"/>
          </a:xfrm>
          <a:prstGeom prst="rect">
            <a:avLst/>
          </a:prstGeom>
        </p:spPr>
        <p:txBody>
          <a:bodyPr anchor="t">
            <a:noAutofit/>
          </a:bodyPr>
          <a:lstStyle>
            <a:lvl1pPr marL="0" indent="0" algn="ctr">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Learning Question</a:t>
            </a:r>
          </a:p>
        </p:txBody>
      </p:sp>
      <p:sp>
        <p:nvSpPr>
          <p:cNvPr id="2" name="TextBox 1"/>
          <p:cNvSpPr txBox="1"/>
          <p:nvPr/>
        </p:nvSpPr>
        <p:spPr>
          <a:xfrm>
            <a:off x="4319239" y="1484784"/>
            <a:ext cx="4607912" cy="523220"/>
          </a:xfrm>
          <a:prstGeom prst="rect">
            <a:avLst/>
          </a:prstGeom>
          <a:noFill/>
        </p:spPr>
        <p:txBody>
          <a:bodyPr wrap="square" rtlCol="0">
            <a:spAutoFit/>
          </a:bodyPr>
          <a:lstStyle/>
          <a:p>
            <a:pPr algn="ctr"/>
            <a:r>
              <a:rPr lang="en-GB" sz="2800" dirty="0">
                <a:solidFill>
                  <a:srgbClr val="2F2B20"/>
                </a:solidFill>
              </a:rPr>
              <a:t>How did you do?</a:t>
            </a:r>
          </a:p>
        </p:txBody>
      </p:sp>
      <p:sp>
        <p:nvSpPr>
          <p:cNvPr id="4" name="TextBox 3"/>
          <p:cNvSpPr txBox="1"/>
          <p:nvPr/>
        </p:nvSpPr>
        <p:spPr>
          <a:xfrm>
            <a:off x="5957282" y="2129666"/>
            <a:ext cx="1331827" cy="1332000"/>
          </a:xfrm>
          <a:prstGeom prst="rect">
            <a:avLst/>
          </a:prstGeom>
          <a:solidFill>
            <a:srgbClr val="FFC000"/>
          </a:solidFill>
          <a:ln w="28575">
            <a:solidFill>
              <a:schemeClr val="bg1">
                <a:lumMod val="95000"/>
              </a:schemeClr>
            </a:solidFill>
          </a:ln>
          <a:effectLst>
            <a:outerShdw blurRad="50800" dist="38100" dir="2700000" algn="tl" rotWithShape="0">
              <a:prstClr val="black">
                <a:alpha val="40000"/>
              </a:prstClr>
            </a:outerShdw>
          </a:effectLst>
        </p:spPr>
        <p:txBody>
          <a:bodyPr wrap="square" rtlCol="0">
            <a:spAutoFit/>
          </a:bodyPr>
          <a:lstStyle/>
          <a:p>
            <a:pPr algn="ctr"/>
            <a:r>
              <a:rPr lang="en-GB" sz="8000" b="1" dirty="0">
                <a:solidFill>
                  <a:srgbClr val="FFFFFF"/>
                </a:solidFill>
              </a:rPr>
              <a:t>A</a:t>
            </a:r>
            <a:endParaRPr lang="en-GB" sz="1400" b="1" dirty="0">
              <a:solidFill>
                <a:srgbClr val="FFFFFF"/>
              </a:solidFill>
            </a:endParaRPr>
          </a:p>
        </p:txBody>
      </p:sp>
      <p:sp>
        <p:nvSpPr>
          <p:cNvPr id="7" name="TextBox 6"/>
          <p:cNvSpPr txBox="1"/>
          <p:nvPr/>
        </p:nvSpPr>
        <p:spPr>
          <a:xfrm>
            <a:off x="4406326" y="2129666"/>
            <a:ext cx="1331827" cy="1332000"/>
          </a:xfrm>
          <a:prstGeom prst="rect">
            <a:avLst/>
          </a:prstGeom>
          <a:solidFill>
            <a:srgbClr val="FF0000"/>
          </a:solidFill>
          <a:ln w="28575">
            <a:solidFill>
              <a:schemeClr val="bg1">
                <a:lumMod val="95000"/>
              </a:schemeClr>
            </a:solidFill>
          </a:ln>
          <a:effectLst>
            <a:outerShdw blurRad="50800" dist="38100" dir="2700000" algn="tl" rotWithShape="0">
              <a:prstClr val="black">
                <a:alpha val="40000"/>
              </a:prstClr>
            </a:outerShdw>
          </a:effectLst>
        </p:spPr>
        <p:txBody>
          <a:bodyPr wrap="square" rtlCol="0">
            <a:spAutoFit/>
          </a:bodyPr>
          <a:lstStyle/>
          <a:p>
            <a:pPr algn="ctr"/>
            <a:r>
              <a:rPr lang="en-GB" sz="8000" b="1" dirty="0">
                <a:solidFill>
                  <a:srgbClr val="FFFFFF"/>
                </a:solidFill>
              </a:rPr>
              <a:t>R</a:t>
            </a:r>
            <a:endParaRPr lang="en-GB" sz="1400" b="1" dirty="0">
              <a:solidFill>
                <a:srgbClr val="FFFFFF"/>
              </a:solidFill>
            </a:endParaRPr>
          </a:p>
        </p:txBody>
      </p:sp>
      <p:sp>
        <p:nvSpPr>
          <p:cNvPr id="8" name="TextBox 7"/>
          <p:cNvSpPr txBox="1"/>
          <p:nvPr/>
        </p:nvSpPr>
        <p:spPr>
          <a:xfrm>
            <a:off x="7508237" y="2129666"/>
            <a:ext cx="1331827" cy="1332000"/>
          </a:xfrm>
          <a:prstGeom prst="rect">
            <a:avLst/>
          </a:prstGeom>
          <a:solidFill>
            <a:srgbClr val="00B050"/>
          </a:solidFill>
          <a:ln w="28575">
            <a:solidFill>
              <a:schemeClr val="bg1">
                <a:lumMod val="95000"/>
              </a:schemeClr>
            </a:solidFill>
          </a:ln>
          <a:effectLst>
            <a:outerShdw blurRad="50800" dist="38100" dir="2700000" algn="tl" rotWithShape="0">
              <a:prstClr val="black">
                <a:alpha val="40000"/>
              </a:prstClr>
            </a:outerShdw>
          </a:effectLst>
        </p:spPr>
        <p:txBody>
          <a:bodyPr wrap="square" rtlCol="0">
            <a:spAutoFit/>
          </a:bodyPr>
          <a:lstStyle/>
          <a:p>
            <a:pPr algn="ctr"/>
            <a:r>
              <a:rPr lang="en-GB" sz="8000" b="1" dirty="0">
                <a:solidFill>
                  <a:srgbClr val="FFFFFF"/>
                </a:solidFill>
              </a:rPr>
              <a:t>G</a:t>
            </a:r>
            <a:endParaRPr lang="en-GB" sz="1400" b="1" dirty="0">
              <a:solidFill>
                <a:srgbClr val="FFFFFF"/>
              </a:solidFill>
            </a:endParaRPr>
          </a:p>
        </p:txBody>
      </p:sp>
      <p:sp>
        <p:nvSpPr>
          <p:cNvPr id="9" name="Slide Number Placeholder 3"/>
          <p:cNvSpPr>
            <a:spLocks noGrp="1"/>
          </p:cNvSpPr>
          <p:nvPr>
            <p:ph type="sldNum" sz="quarter" idx="15"/>
          </p:nvPr>
        </p:nvSpPr>
        <p:spPr>
          <a:xfrm>
            <a:off x="186985" y="5758226"/>
            <a:ext cx="540544" cy="365125"/>
          </a:xfrm>
        </p:spPr>
        <p:txBody>
          <a:bodyPr/>
          <a:lstStyle>
            <a:lvl1pPr algn="ctr">
              <a:defRPr/>
            </a:lvl1pPr>
          </a:lstStyle>
          <a:p>
            <a:fld id="{6DC3214A-211A-4A7D-8030-F3E6DC29A2FE}" type="slidenum">
              <a:rPr lang="en-GB" smtClean="0">
                <a:solidFill>
                  <a:srgbClr val="FFFFFF"/>
                </a:solidFill>
              </a:rPr>
              <a:pPr/>
              <a:t>‹#›</a:t>
            </a:fld>
            <a:endParaRPr lang="en-GB" dirty="0">
              <a:solidFill>
                <a:srgbClr val="FFFFFF"/>
              </a:solidFill>
            </a:endParaRPr>
          </a:p>
        </p:txBody>
      </p:sp>
    </p:spTree>
    <p:extLst>
      <p:ext uri="{BB962C8B-B14F-4D97-AF65-F5344CB8AC3E}">
        <p14:creationId xmlns:p14="http://schemas.microsoft.com/office/powerpoint/2010/main" val="34928249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RAG Work">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1391296" y="44624"/>
            <a:ext cx="10463800" cy="432048"/>
          </a:xfrm>
          <a:prstGeom prst="rect">
            <a:avLst/>
          </a:prstGeom>
        </p:spPr>
        <p:txBody>
          <a:bodyPr anchor="t">
            <a:noAutofit/>
          </a:bodyPr>
          <a:lstStyle>
            <a:lvl1pPr marL="0" indent="0" algn="ctr">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Learning Question</a:t>
            </a:r>
          </a:p>
        </p:txBody>
      </p:sp>
      <p:sp>
        <p:nvSpPr>
          <p:cNvPr id="2" name="TextBox 1"/>
          <p:cNvSpPr txBox="1"/>
          <p:nvPr/>
        </p:nvSpPr>
        <p:spPr>
          <a:xfrm>
            <a:off x="4319239" y="1484784"/>
            <a:ext cx="4607912" cy="523220"/>
          </a:xfrm>
          <a:prstGeom prst="rect">
            <a:avLst/>
          </a:prstGeom>
          <a:noFill/>
        </p:spPr>
        <p:txBody>
          <a:bodyPr wrap="square" rtlCol="0">
            <a:spAutoFit/>
          </a:bodyPr>
          <a:lstStyle/>
          <a:p>
            <a:pPr algn="ctr"/>
            <a:r>
              <a:rPr lang="en-GB" sz="2800" dirty="0">
                <a:solidFill>
                  <a:srgbClr val="2F2B20"/>
                </a:solidFill>
              </a:rPr>
              <a:t>How did you do?</a:t>
            </a:r>
          </a:p>
        </p:txBody>
      </p:sp>
      <p:sp>
        <p:nvSpPr>
          <p:cNvPr id="4" name="TextBox 3"/>
          <p:cNvSpPr txBox="1"/>
          <p:nvPr/>
        </p:nvSpPr>
        <p:spPr>
          <a:xfrm>
            <a:off x="4319239" y="2944117"/>
            <a:ext cx="611920" cy="584775"/>
          </a:xfrm>
          <a:prstGeom prst="rect">
            <a:avLst/>
          </a:prstGeom>
          <a:solidFill>
            <a:srgbClr val="FFC000"/>
          </a:solidFill>
          <a:ln w="28575">
            <a:solidFill>
              <a:schemeClr val="bg1">
                <a:lumMod val="95000"/>
              </a:schemeClr>
            </a:solidFill>
          </a:ln>
          <a:effectLst>
            <a:outerShdw blurRad="50800" dist="38100" dir="2700000" algn="tl" rotWithShape="0">
              <a:prstClr val="black">
                <a:alpha val="40000"/>
              </a:prstClr>
            </a:outerShdw>
          </a:effectLst>
        </p:spPr>
        <p:txBody>
          <a:bodyPr wrap="square" rtlCol="0">
            <a:spAutoFit/>
          </a:bodyPr>
          <a:lstStyle/>
          <a:p>
            <a:pPr algn="ctr"/>
            <a:r>
              <a:rPr lang="en-GB" sz="3200" b="1" dirty="0">
                <a:solidFill>
                  <a:srgbClr val="FFFFFF"/>
                </a:solidFill>
              </a:rPr>
              <a:t>A</a:t>
            </a:r>
            <a:endParaRPr lang="en-GB" sz="500" b="1" dirty="0">
              <a:solidFill>
                <a:srgbClr val="FFFFFF"/>
              </a:solidFill>
            </a:endParaRPr>
          </a:p>
        </p:txBody>
      </p:sp>
      <p:sp>
        <p:nvSpPr>
          <p:cNvPr id="7" name="TextBox 6"/>
          <p:cNvSpPr txBox="1"/>
          <p:nvPr/>
        </p:nvSpPr>
        <p:spPr>
          <a:xfrm>
            <a:off x="4319239" y="2123857"/>
            <a:ext cx="611920" cy="584775"/>
          </a:xfrm>
          <a:prstGeom prst="rect">
            <a:avLst/>
          </a:prstGeom>
          <a:solidFill>
            <a:srgbClr val="FF0000"/>
          </a:solidFill>
          <a:ln w="28575">
            <a:solidFill>
              <a:schemeClr val="bg1">
                <a:lumMod val="95000"/>
              </a:schemeClr>
            </a:solidFill>
          </a:ln>
          <a:effectLst>
            <a:outerShdw blurRad="50800" dist="38100" dir="2700000" algn="tl" rotWithShape="0">
              <a:prstClr val="black">
                <a:alpha val="40000"/>
              </a:prstClr>
            </a:outerShdw>
          </a:effectLst>
        </p:spPr>
        <p:txBody>
          <a:bodyPr wrap="square" rtlCol="0">
            <a:spAutoFit/>
          </a:bodyPr>
          <a:lstStyle/>
          <a:p>
            <a:pPr algn="ctr"/>
            <a:r>
              <a:rPr lang="en-GB" sz="3200" b="1" dirty="0">
                <a:solidFill>
                  <a:srgbClr val="FFFFFF"/>
                </a:solidFill>
              </a:rPr>
              <a:t>R</a:t>
            </a:r>
            <a:endParaRPr lang="en-GB" sz="500" b="1" dirty="0">
              <a:solidFill>
                <a:srgbClr val="FFFFFF"/>
              </a:solidFill>
            </a:endParaRPr>
          </a:p>
        </p:txBody>
      </p:sp>
      <p:sp>
        <p:nvSpPr>
          <p:cNvPr id="8" name="TextBox 7"/>
          <p:cNvSpPr txBox="1"/>
          <p:nvPr/>
        </p:nvSpPr>
        <p:spPr>
          <a:xfrm>
            <a:off x="4314347" y="3768319"/>
            <a:ext cx="611920" cy="584775"/>
          </a:xfrm>
          <a:prstGeom prst="rect">
            <a:avLst/>
          </a:prstGeom>
          <a:solidFill>
            <a:srgbClr val="00B050"/>
          </a:solidFill>
          <a:ln w="28575">
            <a:solidFill>
              <a:schemeClr val="bg1">
                <a:lumMod val="95000"/>
              </a:schemeClr>
            </a:solidFill>
          </a:ln>
          <a:effectLst>
            <a:outerShdw blurRad="50800" dist="38100" dir="2700000" algn="tl" rotWithShape="0">
              <a:prstClr val="black">
                <a:alpha val="40000"/>
              </a:prstClr>
            </a:outerShdw>
          </a:effectLst>
        </p:spPr>
        <p:txBody>
          <a:bodyPr wrap="square" rtlCol="0">
            <a:spAutoFit/>
          </a:bodyPr>
          <a:lstStyle/>
          <a:p>
            <a:pPr algn="ctr"/>
            <a:r>
              <a:rPr lang="en-GB" sz="3200" b="1" dirty="0">
                <a:solidFill>
                  <a:srgbClr val="FFFFFF"/>
                </a:solidFill>
              </a:rPr>
              <a:t>G</a:t>
            </a:r>
            <a:endParaRPr lang="en-GB" sz="500" b="1" dirty="0">
              <a:solidFill>
                <a:srgbClr val="FFFFFF"/>
              </a:solidFill>
            </a:endParaRPr>
          </a:p>
        </p:txBody>
      </p:sp>
      <p:sp>
        <p:nvSpPr>
          <p:cNvPr id="17" name="Text Placeholder 16"/>
          <p:cNvSpPr>
            <a:spLocks noGrp="1"/>
          </p:cNvSpPr>
          <p:nvPr>
            <p:ph type="body" sz="quarter" idx="16"/>
          </p:nvPr>
        </p:nvSpPr>
        <p:spPr>
          <a:xfrm>
            <a:off x="4895228" y="2172742"/>
            <a:ext cx="3599982" cy="615950"/>
          </a:xfrm>
          <a:prstGeom prst="rect">
            <a:avLst/>
          </a:prstGeom>
        </p:spPr>
        <p:txBody>
          <a:bodyPr>
            <a:normAutofit/>
          </a:bodyPr>
          <a:lstStyle>
            <a:lvl1pPr marL="114300" indent="0">
              <a:buNone/>
              <a:defRPr sz="2800"/>
            </a:lvl1pPr>
          </a:lstStyle>
          <a:p>
            <a:pPr lvl="0"/>
            <a:r>
              <a:rPr lang="en-US"/>
              <a:t>Click to edit Master text styles</a:t>
            </a:r>
          </a:p>
        </p:txBody>
      </p:sp>
      <p:sp>
        <p:nvSpPr>
          <p:cNvPr id="18" name="Text Placeholder 16"/>
          <p:cNvSpPr>
            <a:spLocks noGrp="1"/>
          </p:cNvSpPr>
          <p:nvPr>
            <p:ph type="body" sz="quarter" idx="17"/>
          </p:nvPr>
        </p:nvSpPr>
        <p:spPr>
          <a:xfrm>
            <a:off x="4887846" y="2996952"/>
            <a:ext cx="3599982" cy="615950"/>
          </a:xfrm>
          <a:prstGeom prst="rect">
            <a:avLst/>
          </a:prstGeom>
        </p:spPr>
        <p:txBody>
          <a:bodyPr>
            <a:normAutofit/>
          </a:bodyPr>
          <a:lstStyle>
            <a:lvl1pPr marL="114300" indent="0">
              <a:buNone/>
              <a:defRPr sz="2800"/>
            </a:lvl1pPr>
          </a:lstStyle>
          <a:p>
            <a:pPr lvl="0"/>
            <a:r>
              <a:rPr lang="en-US"/>
              <a:t>Click to edit Master text styles</a:t>
            </a:r>
          </a:p>
        </p:txBody>
      </p:sp>
      <p:sp>
        <p:nvSpPr>
          <p:cNvPr id="19" name="Text Placeholder 16"/>
          <p:cNvSpPr>
            <a:spLocks noGrp="1"/>
          </p:cNvSpPr>
          <p:nvPr>
            <p:ph type="body" sz="quarter" idx="18"/>
          </p:nvPr>
        </p:nvSpPr>
        <p:spPr>
          <a:xfrm>
            <a:off x="4887846" y="3821162"/>
            <a:ext cx="3599982" cy="615950"/>
          </a:xfrm>
          <a:prstGeom prst="rect">
            <a:avLst/>
          </a:prstGeom>
        </p:spPr>
        <p:txBody>
          <a:bodyPr>
            <a:normAutofit/>
          </a:bodyPr>
          <a:lstStyle>
            <a:lvl1pPr marL="114300" indent="0">
              <a:buNone/>
              <a:defRPr sz="2800"/>
            </a:lvl1pPr>
          </a:lstStyle>
          <a:p>
            <a:pPr lvl="0"/>
            <a:r>
              <a:rPr lang="en-US"/>
              <a:t>Click to edit Master text styles</a:t>
            </a:r>
          </a:p>
        </p:txBody>
      </p:sp>
      <p:sp>
        <p:nvSpPr>
          <p:cNvPr id="10" name="Slide Number Placeholder 3"/>
          <p:cNvSpPr>
            <a:spLocks noGrp="1"/>
          </p:cNvSpPr>
          <p:nvPr>
            <p:ph type="sldNum" sz="quarter" idx="15"/>
          </p:nvPr>
        </p:nvSpPr>
        <p:spPr>
          <a:xfrm>
            <a:off x="186985" y="5758226"/>
            <a:ext cx="540544" cy="365125"/>
          </a:xfrm>
        </p:spPr>
        <p:txBody>
          <a:bodyPr/>
          <a:lstStyle/>
          <a:p>
            <a:pPr algn="ctr"/>
            <a:fld id="{6DC3214A-211A-4A7D-8030-F3E6DC29A2FE}" type="slidenum">
              <a:rPr lang="en-GB" smtClean="0">
                <a:solidFill>
                  <a:srgbClr val="FFFFFF"/>
                </a:solidFill>
              </a:rPr>
              <a:pPr algn="ctr"/>
              <a:t>‹#›</a:t>
            </a:fld>
            <a:endParaRPr lang="en-GB" dirty="0">
              <a:solidFill>
                <a:srgbClr val="FFFFFF"/>
              </a:solidFill>
            </a:endParaRPr>
          </a:p>
        </p:txBody>
      </p:sp>
    </p:spTree>
    <p:extLst>
      <p:ext uri="{BB962C8B-B14F-4D97-AF65-F5344CB8AC3E}">
        <p14:creationId xmlns:p14="http://schemas.microsoft.com/office/powerpoint/2010/main" val="30315325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RAG Work + Fast Track">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1295298" y="44624"/>
            <a:ext cx="10463800" cy="432048"/>
          </a:xfrm>
          <a:prstGeom prst="rect">
            <a:avLst/>
          </a:prstGeom>
        </p:spPr>
        <p:txBody>
          <a:bodyPr anchor="t">
            <a:noAutofit/>
          </a:bodyPr>
          <a:lstStyle>
            <a:lvl1pPr marL="0" indent="0" algn="ctr">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Learning Question</a:t>
            </a:r>
          </a:p>
        </p:txBody>
      </p:sp>
      <p:sp>
        <p:nvSpPr>
          <p:cNvPr id="2" name="TextBox 1"/>
          <p:cNvSpPr txBox="1"/>
          <p:nvPr/>
        </p:nvSpPr>
        <p:spPr>
          <a:xfrm>
            <a:off x="4223241" y="1484784"/>
            <a:ext cx="4607912" cy="523220"/>
          </a:xfrm>
          <a:prstGeom prst="rect">
            <a:avLst/>
          </a:prstGeom>
          <a:noFill/>
        </p:spPr>
        <p:txBody>
          <a:bodyPr wrap="square" rtlCol="0">
            <a:spAutoFit/>
          </a:bodyPr>
          <a:lstStyle/>
          <a:p>
            <a:pPr algn="ctr"/>
            <a:r>
              <a:rPr lang="en-GB" sz="2800" dirty="0">
                <a:solidFill>
                  <a:srgbClr val="2F2B20"/>
                </a:solidFill>
              </a:rPr>
              <a:t>How did you do?</a:t>
            </a:r>
          </a:p>
        </p:txBody>
      </p:sp>
      <p:pic>
        <p:nvPicPr>
          <p:cNvPr id="1026" name="Picture 2" descr="http://4vector.com/i/free-vector-blue-car-clip-art_111362_Blue_Car_clip_art_high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87261" y="5445224"/>
            <a:ext cx="2516863" cy="1157908"/>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p:cNvSpPr txBox="1"/>
          <p:nvPr/>
        </p:nvSpPr>
        <p:spPr>
          <a:xfrm>
            <a:off x="5951208" y="5445224"/>
            <a:ext cx="3335766" cy="523220"/>
          </a:xfrm>
          <a:prstGeom prst="rect">
            <a:avLst/>
          </a:prstGeom>
          <a:noFill/>
        </p:spPr>
        <p:txBody>
          <a:bodyPr wrap="square" lIns="144000" rtlCol="0">
            <a:spAutoFit/>
          </a:bodyPr>
          <a:lstStyle/>
          <a:p>
            <a:r>
              <a:rPr lang="en-GB" sz="2800" b="1" dirty="0">
                <a:solidFill>
                  <a:srgbClr val="2F2B20"/>
                </a:solidFill>
              </a:rPr>
              <a:t>Fast Track</a:t>
            </a:r>
          </a:p>
        </p:txBody>
      </p:sp>
      <p:sp>
        <p:nvSpPr>
          <p:cNvPr id="22" name="Text Placeholder 21"/>
          <p:cNvSpPr>
            <a:spLocks noGrp="1"/>
          </p:cNvSpPr>
          <p:nvPr>
            <p:ph type="body" sz="quarter" idx="19"/>
          </p:nvPr>
        </p:nvSpPr>
        <p:spPr>
          <a:xfrm>
            <a:off x="5951208" y="5982364"/>
            <a:ext cx="5488909" cy="513461"/>
          </a:xfrm>
          <a:prstGeom prst="rect">
            <a:avLst/>
          </a:prstGeom>
        </p:spPr>
        <p:txBody>
          <a:bodyPr lIns="0">
            <a:noAutofit/>
          </a:bodyPr>
          <a:lstStyle>
            <a:lvl1pPr marL="114300" indent="0">
              <a:buNone/>
              <a:defRPr sz="2800"/>
            </a:lvl1pPr>
          </a:lstStyle>
          <a:p>
            <a:pPr lvl="0"/>
            <a:r>
              <a:rPr lang="en-US"/>
              <a:t>Click to edit Master text styles</a:t>
            </a:r>
          </a:p>
        </p:txBody>
      </p:sp>
      <p:sp>
        <p:nvSpPr>
          <p:cNvPr id="15" name="TextBox 14"/>
          <p:cNvSpPr txBox="1"/>
          <p:nvPr/>
        </p:nvSpPr>
        <p:spPr>
          <a:xfrm>
            <a:off x="4223241" y="2944117"/>
            <a:ext cx="611920" cy="584775"/>
          </a:xfrm>
          <a:prstGeom prst="rect">
            <a:avLst/>
          </a:prstGeom>
          <a:solidFill>
            <a:srgbClr val="FFC000"/>
          </a:solidFill>
          <a:ln w="28575">
            <a:solidFill>
              <a:schemeClr val="bg1">
                <a:lumMod val="95000"/>
              </a:schemeClr>
            </a:solidFill>
          </a:ln>
          <a:effectLst>
            <a:outerShdw blurRad="50800" dist="38100" dir="2700000" algn="tl" rotWithShape="0">
              <a:prstClr val="black">
                <a:alpha val="40000"/>
              </a:prstClr>
            </a:outerShdw>
          </a:effectLst>
        </p:spPr>
        <p:txBody>
          <a:bodyPr wrap="square" rtlCol="0">
            <a:spAutoFit/>
          </a:bodyPr>
          <a:lstStyle/>
          <a:p>
            <a:pPr algn="ctr"/>
            <a:r>
              <a:rPr lang="en-GB" sz="3200" b="1" dirty="0">
                <a:solidFill>
                  <a:srgbClr val="FFFFFF"/>
                </a:solidFill>
              </a:rPr>
              <a:t>A</a:t>
            </a:r>
            <a:endParaRPr lang="en-GB" sz="500" b="1" dirty="0">
              <a:solidFill>
                <a:srgbClr val="FFFFFF"/>
              </a:solidFill>
            </a:endParaRPr>
          </a:p>
        </p:txBody>
      </p:sp>
      <p:sp>
        <p:nvSpPr>
          <p:cNvPr id="16" name="TextBox 15"/>
          <p:cNvSpPr txBox="1"/>
          <p:nvPr/>
        </p:nvSpPr>
        <p:spPr>
          <a:xfrm>
            <a:off x="4223241" y="2123857"/>
            <a:ext cx="611920" cy="584775"/>
          </a:xfrm>
          <a:prstGeom prst="rect">
            <a:avLst/>
          </a:prstGeom>
          <a:solidFill>
            <a:srgbClr val="FF0000"/>
          </a:solidFill>
          <a:ln w="28575">
            <a:solidFill>
              <a:schemeClr val="bg1">
                <a:lumMod val="95000"/>
              </a:schemeClr>
            </a:solidFill>
          </a:ln>
          <a:effectLst>
            <a:outerShdw blurRad="50800" dist="38100" dir="2700000" algn="tl" rotWithShape="0">
              <a:prstClr val="black">
                <a:alpha val="40000"/>
              </a:prstClr>
            </a:outerShdw>
          </a:effectLst>
        </p:spPr>
        <p:txBody>
          <a:bodyPr wrap="square" rtlCol="0">
            <a:spAutoFit/>
          </a:bodyPr>
          <a:lstStyle/>
          <a:p>
            <a:pPr algn="ctr"/>
            <a:r>
              <a:rPr lang="en-GB" sz="3200" b="1" dirty="0">
                <a:solidFill>
                  <a:srgbClr val="FFFFFF"/>
                </a:solidFill>
              </a:rPr>
              <a:t>R</a:t>
            </a:r>
            <a:endParaRPr lang="en-GB" sz="500" b="1" dirty="0">
              <a:solidFill>
                <a:srgbClr val="FFFFFF"/>
              </a:solidFill>
            </a:endParaRPr>
          </a:p>
        </p:txBody>
      </p:sp>
      <p:sp>
        <p:nvSpPr>
          <p:cNvPr id="21" name="TextBox 20"/>
          <p:cNvSpPr txBox="1"/>
          <p:nvPr/>
        </p:nvSpPr>
        <p:spPr>
          <a:xfrm>
            <a:off x="4218348" y="3768319"/>
            <a:ext cx="611920" cy="584775"/>
          </a:xfrm>
          <a:prstGeom prst="rect">
            <a:avLst/>
          </a:prstGeom>
          <a:solidFill>
            <a:srgbClr val="00B050"/>
          </a:solidFill>
          <a:ln w="28575">
            <a:solidFill>
              <a:schemeClr val="bg1">
                <a:lumMod val="95000"/>
              </a:schemeClr>
            </a:solidFill>
          </a:ln>
          <a:effectLst>
            <a:outerShdw blurRad="50800" dist="38100" dir="2700000" algn="tl" rotWithShape="0">
              <a:prstClr val="black">
                <a:alpha val="40000"/>
              </a:prstClr>
            </a:outerShdw>
          </a:effectLst>
        </p:spPr>
        <p:txBody>
          <a:bodyPr wrap="square" rtlCol="0">
            <a:spAutoFit/>
          </a:bodyPr>
          <a:lstStyle/>
          <a:p>
            <a:pPr algn="ctr"/>
            <a:r>
              <a:rPr lang="en-GB" sz="3200" b="1" dirty="0">
                <a:solidFill>
                  <a:srgbClr val="FFFFFF"/>
                </a:solidFill>
              </a:rPr>
              <a:t>G</a:t>
            </a:r>
            <a:endParaRPr lang="en-GB" sz="500" b="1" dirty="0">
              <a:solidFill>
                <a:srgbClr val="FFFFFF"/>
              </a:solidFill>
            </a:endParaRPr>
          </a:p>
        </p:txBody>
      </p:sp>
      <p:sp>
        <p:nvSpPr>
          <p:cNvPr id="23" name="Text Placeholder 16"/>
          <p:cNvSpPr>
            <a:spLocks noGrp="1"/>
          </p:cNvSpPr>
          <p:nvPr>
            <p:ph type="body" sz="quarter" idx="16"/>
          </p:nvPr>
        </p:nvSpPr>
        <p:spPr>
          <a:xfrm>
            <a:off x="4799230" y="2172742"/>
            <a:ext cx="3599982" cy="615950"/>
          </a:xfrm>
          <a:prstGeom prst="rect">
            <a:avLst/>
          </a:prstGeom>
        </p:spPr>
        <p:txBody>
          <a:bodyPr>
            <a:normAutofit/>
          </a:bodyPr>
          <a:lstStyle>
            <a:lvl1pPr marL="114300" indent="0">
              <a:buNone/>
              <a:defRPr sz="2800"/>
            </a:lvl1pPr>
          </a:lstStyle>
          <a:p>
            <a:pPr lvl="0"/>
            <a:r>
              <a:rPr lang="en-US"/>
              <a:t>Click to edit Master text styles</a:t>
            </a:r>
          </a:p>
        </p:txBody>
      </p:sp>
      <p:sp>
        <p:nvSpPr>
          <p:cNvPr id="24" name="Text Placeholder 16"/>
          <p:cNvSpPr>
            <a:spLocks noGrp="1"/>
          </p:cNvSpPr>
          <p:nvPr>
            <p:ph type="body" sz="quarter" idx="17"/>
          </p:nvPr>
        </p:nvSpPr>
        <p:spPr>
          <a:xfrm>
            <a:off x="4791848" y="2996952"/>
            <a:ext cx="3599982" cy="615950"/>
          </a:xfrm>
          <a:prstGeom prst="rect">
            <a:avLst/>
          </a:prstGeom>
        </p:spPr>
        <p:txBody>
          <a:bodyPr>
            <a:normAutofit/>
          </a:bodyPr>
          <a:lstStyle>
            <a:lvl1pPr marL="114300" indent="0">
              <a:buNone/>
              <a:defRPr sz="2800"/>
            </a:lvl1pPr>
          </a:lstStyle>
          <a:p>
            <a:pPr lvl="0"/>
            <a:r>
              <a:rPr lang="en-US"/>
              <a:t>Click to edit Master text styles</a:t>
            </a:r>
          </a:p>
        </p:txBody>
      </p:sp>
      <p:sp>
        <p:nvSpPr>
          <p:cNvPr id="25" name="Text Placeholder 16"/>
          <p:cNvSpPr>
            <a:spLocks noGrp="1"/>
          </p:cNvSpPr>
          <p:nvPr>
            <p:ph type="body" sz="quarter" idx="18"/>
          </p:nvPr>
        </p:nvSpPr>
        <p:spPr>
          <a:xfrm>
            <a:off x="4791848" y="3821162"/>
            <a:ext cx="3599982" cy="615950"/>
          </a:xfrm>
          <a:prstGeom prst="rect">
            <a:avLst/>
          </a:prstGeom>
        </p:spPr>
        <p:txBody>
          <a:bodyPr>
            <a:normAutofit/>
          </a:bodyPr>
          <a:lstStyle>
            <a:lvl1pPr marL="114300" indent="0">
              <a:buNone/>
              <a:defRPr sz="2800"/>
            </a:lvl1pPr>
          </a:lstStyle>
          <a:p>
            <a:pPr lvl="0"/>
            <a:r>
              <a:rPr lang="en-US"/>
              <a:t>Click to edit Master text styles</a:t>
            </a:r>
          </a:p>
        </p:txBody>
      </p:sp>
      <p:sp>
        <p:nvSpPr>
          <p:cNvPr id="13" name="Slide Number Placeholder 3"/>
          <p:cNvSpPr>
            <a:spLocks noGrp="1"/>
          </p:cNvSpPr>
          <p:nvPr>
            <p:ph type="sldNum" sz="quarter" idx="15"/>
          </p:nvPr>
        </p:nvSpPr>
        <p:spPr>
          <a:xfrm>
            <a:off x="186985" y="5758226"/>
            <a:ext cx="540544" cy="365125"/>
          </a:xfrm>
        </p:spPr>
        <p:txBody>
          <a:bodyPr/>
          <a:lstStyle>
            <a:lvl1pPr algn="ctr">
              <a:defRPr/>
            </a:lvl1pPr>
          </a:lstStyle>
          <a:p>
            <a:fld id="{6DC3214A-211A-4A7D-8030-F3E6DC29A2FE}" type="slidenum">
              <a:rPr lang="en-GB" smtClean="0">
                <a:solidFill>
                  <a:srgbClr val="FFFFFF"/>
                </a:solidFill>
              </a:rPr>
              <a:pPr/>
              <a:t>‹#›</a:t>
            </a:fld>
            <a:endParaRPr lang="en-GB" dirty="0">
              <a:solidFill>
                <a:srgbClr val="FFFFFF"/>
              </a:solidFill>
            </a:endParaRPr>
          </a:p>
        </p:txBody>
      </p:sp>
    </p:spTree>
    <p:extLst>
      <p:ext uri="{BB962C8B-B14F-4D97-AF65-F5344CB8AC3E}">
        <p14:creationId xmlns:p14="http://schemas.microsoft.com/office/powerpoint/2010/main" val="7385719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pPr algn="ctr"/>
            <a:fld id="{9EF24218-CF50-4DEE-A2C8-93D7C48C851B}" type="slidenum">
              <a:rPr lang="en-GB" smtClean="0">
                <a:solidFill>
                  <a:srgbClr val="FFFFFF"/>
                </a:solidFill>
              </a:rPr>
              <a:pPr algn="ctr"/>
              <a:t>‹#›</a:t>
            </a:fld>
            <a:endParaRPr lang="en-GB" dirty="0">
              <a:solidFill>
                <a:srgbClr val="FFFFFF"/>
              </a:solidFill>
            </a:endParaRPr>
          </a:p>
        </p:txBody>
      </p:sp>
      <p:sp>
        <p:nvSpPr>
          <p:cNvPr id="4" name="Subtitle 2"/>
          <p:cNvSpPr>
            <a:spLocks noGrp="1"/>
          </p:cNvSpPr>
          <p:nvPr>
            <p:ph type="subTitle" idx="1" hasCustomPrompt="1"/>
          </p:nvPr>
        </p:nvSpPr>
        <p:spPr>
          <a:xfrm>
            <a:off x="1295298" y="44624"/>
            <a:ext cx="10463800" cy="432048"/>
          </a:xfrm>
          <a:prstGeom prst="rect">
            <a:avLst/>
          </a:prstGeom>
        </p:spPr>
        <p:txBody>
          <a:bodyPr anchor="t">
            <a:noAutofit/>
          </a:bodyPr>
          <a:lstStyle>
            <a:lvl1pPr marL="0" indent="0" algn="ctr">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Learning Question</a:t>
            </a:r>
          </a:p>
        </p:txBody>
      </p:sp>
      <p:pic>
        <p:nvPicPr>
          <p:cNvPr id="5" name="Picture 4"/>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56459" y="132075"/>
            <a:ext cx="3891280" cy="3891280"/>
          </a:xfrm>
          <a:prstGeom prst="rect">
            <a:avLst/>
          </a:prstGeom>
          <a:noFill/>
          <a:ln>
            <a:noFill/>
          </a:ln>
        </p:spPr>
      </p:pic>
      <p:pic>
        <p:nvPicPr>
          <p:cNvPr id="6" name="Picture 5"/>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4440584" y="132075"/>
            <a:ext cx="3891280" cy="3891280"/>
          </a:xfrm>
          <a:prstGeom prst="rect">
            <a:avLst/>
          </a:prstGeom>
          <a:noFill/>
          <a:ln>
            <a:noFill/>
          </a:ln>
        </p:spPr>
      </p:pic>
      <p:pic>
        <p:nvPicPr>
          <p:cNvPr id="7" name="Picture 6"/>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7964566" y="132075"/>
            <a:ext cx="3891280" cy="3891280"/>
          </a:xfrm>
          <a:prstGeom prst="rect">
            <a:avLst/>
          </a:prstGeom>
          <a:noFill/>
          <a:ln>
            <a:noFill/>
          </a:ln>
        </p:spPr>
      </p:pic>
      <p:pic>
        <p:nvPicPr>
          <p:cNvPr id="8" name="Picture 7"/>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56459" y="2966720"/>
            <a:ext cx="3891280" cy="3891280"/>
          </a:xfrm>
          <a:prstGeom prst="rect">
            <a:avLst/>
          </a:prstGeom>
          <a:noFill/>
          <a:ln>
            <a:noFill/>
          </a:ln>
        </p:spPr>
      </p:pic>
      <p:pic>
        <p:nvPicPr>
          <p:cNvPr id="9" name="Picture 8"/>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4440584" y="2966720"/>
            <a:ext cx="3891280" cy="3891280"/>
          </a:xfrm>
          <a:prstGeom prst="rect">
            <a:avLst/>
          </a:prstGeom>
          <a:noFill/>
          <a:ln>
            <a:noFill/>
          </a:ln>
        </p:spPr>
      </p:pic>
      <p:pic>
        <p:nvPicPr>
          <p:cNvPr id="10" name="Picture 9"/>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7964566" y="2966720"/>
            <a:ext cx="3891280" cy="3891280"/>
          </a:xfrm>
          <a:prstGeom prst="rect">
            <a:avLst/>
          </a:prstGeom>
          <a:noFill/>
          <a:ln>
            <a:noFill/>
          </a:ln>
        </p:spPr>
      </p:pic>
      <p:sp>
        <p:nvSpPr>
          <p:cNvPr id="11" name="TextBox 10"/>
          <p:cNvSpPr txBox="1"/>
          <p:nvPr userDrawn="1"/>
        </p:nvSpPr>
        <p:spPr>
          <a:xfrm>
            <a:off x="2638822" y="476672"/>
            <a:ext cx="6840760" cy="523220"/>
          </a:xfrm>
          <a:prstGeom prst="rect">
            <a:avLst/>
          </a:prstGeom>
          <a:noFill/>
        </p:spPr>
        <p:txBody>
          <a:bodyPr wrap="square" rtlCol="0">
            <a:spAutoFit/>
          </a:bodyPr>
          <a:lstStyle/>
          <a:p>
            <a:pPr algn="ctr"/>
            <a:r>
              <a:rPr lang="en-GB" sz="2800" dirty="0">
                <a:solidFill>
                  <a:srgbClr val="2F2B20"/>
                </a:solidFill>
              </a:rPr>
              <a:t>Which Learning APP(s) did you use today?</a:t>
            </a:r>
          </a:p>
        </p:txBody>
      </p:sp>
      <p:sp>
        <p:nvSpPr>
          <p:cNvPr id="18" name="TextBox 17"/>
          <p:cNvSpPr txBox="1"/>
          <p:nvPr userDrawn="1"/>
        </p:nvSpPr>
        <p:spPr>
          <a:xfrm>
            <a:off x="1633947" y="3140968"/>
            <a:ext cx="2736304" cy="523220"/>
          </a:xfrm>
          <a:prstGeom prst="rect">
            <a:avLst/>
          </a:prstGeom>
          <a:noFill/>
        </p:spPr>
        <p:txBody>
          <a:bodyPr wrap="square" rtlCol="0">
            <a:spAutoFit/>
          </a:bodyPr>
          <a:lstStyle/>
          <a:p>
            <a:pPr algn="ctr"/>
            <a:r>
              <a:rPr lang="en-GB" sz="2800" dirty="0">
                <a:solidFill>
                  <a:srgbClr val="2F2B20"/>
                </a:solidFill>
              </a:rPr>
              <a:t>Resilience</a:t>
            </a:r>
          </a:p>
        </p:txBody>
      </p:sp>
      <p:sp>
        <p:nvSpPr>
          <p:cNvPr id="19" name="TextBox 18"/>
          <p:cNvSpPr txBox="1"/>
          <p:nvPr userDrawn="1"/>
        </p:nvSpPr>
        <p:spPr>
          <a:xfrm>
            <a:off x="5018072" y="3140968"/>
            <a:ext cx="2736304" cy="523220"/>
          </a:xfrm>
          <a:prstGeom prst="rect">
            <a:avLst/>
          </a:prstGeom>
          <a:noFill/>
        </p:spPr>
        <p:txBody>
          <a:bodyPr wrap="square" rtlCol="0">
            <a:spAutoFit/>
          </a:bodyPr>
          <a:lstStyle/>
          <a:p>
            <a:pPr algn="ctr"/>
            <a:r>
              <a:rPr lang="en-GB" sz="2800" dirty="0">
                <a:solidFill>
                  <a:srgbClr val="2F2B20"/>
                </a:solidFill>
              </a:rPr>
              <a:t>Empathy</a:t>
            </a:r>
          </a:p>
        </p:txBody>
      </p:sp>
      <p:sp>
        <p:nvSpPr>
          <p:cNvPr id="20" name="TextBox 19"/>
          <p:cNvSpPr txBox="1"/>
          <p:nvPr userDrawn="1"/>
        </p:nvSpPr>
        <p:spPr>
          <a:xfrm>
            <a:off x="8542054" y="3140968"/>
            <a:ext cx="2736304" cy="523220"/>
          </a:xfrm>
          <a:prstGeom prst="rect">
            <a:avLst/>
          </a:prstGeom>
          <a:noFill/>
        </p:spPr>
        <p:txBody>
          <a:bodyPr wrap="square" rtlCol="0">
            <a:spAutoFit/>
          </a:bodyPr>
          <a:lstStyle/>
          <a:p>
            <a:pPr algn="ctr"/>
            <a:r>
              <a:rPr lang="en-GB" sz="2800" dirty="0">
                <a:solidFill>
                  <a:srgbClr val="2F2B20"/>
                </a:solidFill>
              </a:rPr>
              <a:t>Awareness</a:t>
            </a:r>
          </a:p>
        </p:txBody>
      </p:sp>
      <p:sp>
        <p:nvSpPr>
          <p:cNvPr id="21" name="TextBox 20"/>
          <p:cNvSpPr txBox="1"/>
          <p:nvPr userDrawn="1"/>
        </p:nvSpPr>
        <p:spPr>
          <a:xfrm>
            <a:off x="1633947" y="6021288"/>
            <a:ext cx="2736304" cy="523220"/>
          </a:xfrm>
          <a:prstGeom prst="rect">
            <a:avLst/>
          </a:prstGeom>
          <a:noFill/>
        </p:spPr>
        <p:txBody>
          <a:bodyPr wrap="square" rtlCol="0">
            <a:spAutoFit/>
          </a:bodyPr>
          <a:lstStyle/>
          <a:p>
            <a:pPr algn="ctr"/>
            <a:r>
              <a:rPr lang="en-GB" sz="2800" dirty="0">
                <a:solidFill>
                  <a:srgbClr val="2F2B20"/>
                </a:solidFill>
              </a:rPr>
              <a:t>Collaboration</a:t>
            </a:r>
          </a:p>
        </p:txBody>
      </p:sp>
      <p:sp>
        <p:nvSpPr>
          <p:cNvPr id="22" name="TextBox 21"/>
          <p:cNvSpPr txBox="1"/>
          <p:nvPr userDrawn="1"/>
        </p:nvSpPr>
        <p:spPr>
          <a:xfrm>
            <a:off x="5018072" y="6021288"/>
            <a:ext cx="2736304" cy="523220"/>
          </a:xfrm>
          <a:prstGeom prst="rect">
            <a:avLst/>
          </a:prstGeom>
          <a:noFill/>
        </p:spPr>
        <p:txBody>
          <a:bodyPr wrap="square" rtlCol="0">
            <a:spAutoFit/>
          </a:bodyPr>
          <a:lstStyle/>
          <a:p>
            <a:pPr algn="ctr"/>
            <a:r>
              <a:rPr lang="en-GB" sz="2800" dirty="0">
                <a:solidFill>
                  <a:srgbClr val="2F2B20"/>
                </a:solidFill>
              </a:rPr>
              <a:t>Creativity</a:t>
            </a:r>
          </a:p>
        </p:txBody>
      </p:sp>
      <p:sp>
        <p:nvSpPr>
          <p:cNvPr id="23" name="TextBox 22"/>
          <p:cNvSpPr txBox="1"/>
          <p:nvPr userDrawn="1"/>
        </p:nvSpPr>
        <p:spPr>
          <a:xfrm>
            <a:off x="8542054" y="6021288"/>
            <a:ext cx="2736304" cy="523220"/>
          </a:xfrm>
          <a:prstGeom prst="rect">
            <a:avLst/>
          </a:prstGeom>
          <a:noFill/>
        </p:spPr>
        <p:txBody>
          <a:bodyPr wrap="square" rtlCol="0">
            <a:spAutoFit/>
          </a:bodyPr>
          <a:lstStyle/>
          <a:p>
            <a:pPr algn="ctr"/>
            <a:r>
              <a:rPr lang="en-GB" sz="2800" dirty="0">
                <a:solidFill>
                  <a:srgbClr val="2F2B20"/>
                </a:solidFill>
              </a:rPr>
              <a:t>Independence</a:t>
            </a:r>
          </a:p>
        </p:txBody>
      </p:sp>
    </p:spTree>
    <p:extLst>
      <p:ext uri="{BB962C8B-B14F-4D97-AF65-F5344CB8AC3E}">
        <p14:creationId xmlns:p14="http://schemas.microsoft.com/office/powerpoint/2010/main" val="11573210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RAG Plenary">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1391296" y="1956174"/>
            <a:ext cx="10463800" cy="432048"/>
          </a:xfrm>
          <a:prstGeom prst="rect">
            <a:avLst/>
          </a:prstGeom>
        </p:spPr>
        <p:txBody>
          <a:bodyPr anchor="t">
            <a:noAutofit/>
          </a:bodyPr>
          <a:lstStyle>
            <a:lvl1pPr marL="0" indent="0" algn="ctr">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Learning Question</a:t>
            </a:r>
          </a:p>
        </p:txBody>
      </p:sp>
      <p:sp>
        <p:nvSpPr>
          <p:cNvPr id="4" name="TextBox 3"/>
          <p:cNvSpPr txBox="1"/>
          <p:nvPr/>
        </p:nvSpPr>
        <p:spPr>
          <a:xfrm>
            <a:off x="5957283" y="2529048"/>
            <a:ext cx="1331827" cy="1332000"/>
          </a:xfrm>
          <a:prstGeom prst="rect">
            <a:avLst/>
          </a:prstGeom>
          <a:solidFill>
            <a:srgbClr val="FFC000"/>
          </a:solidFill>
          <a:ln w="28575">
            <a:solidFill>
              <a:schemeClr val="bg1">
                <a:lumMod val="95000"/>
              </a:schemeClr>
            </a:solidFill>
          </a:ln>
          <a:effectLst>
            <a:outerShdw blurRad="50800" dist="38100" dir="2700000" algn="tl" rotWithShape="0">
              <a:prstClr val="black">
                <a:alpha val="40000"/>
              </a:prstClr>
            </a:outerShdw>
          </a:effectLst>
        </p:spPr>
        <p:txBody>
          <a:bodyPr wrap="square" rtlCol="0">
            <a:spAutoFit/>
          </a:bodyPr>
          <a:lstStyle/>
          <a:p>
            <a:pPr algn="ctr"/>
            <a:r>
              <a:rPr lang="en-GB" sz="8000" b="1" dirty="0">
                <a:solidFill>
                  <a:srgbClr val="FFFFFF"/>
                </a:solidFill>
              </a:rPr>
              <a:t>A</a:t>
            </a:r>
            <a:endParaRPr lang="en-GB" sz="1400" b="1" dirty="0">
              <a:solidFill>
                <a:srgbClr val="FFFFFF"/>
              </a:solidFill>
            </a:endParaRPr>
          </a:p>
        </p:txBody>
      </p:sp>
      <p:sp>
        <p:nvSpPr>
          <p:cNvPr id="7" name="TextBox 6"/>
          <p:cNvSpPr txBox="1"/>
          <p:nvPr/>
        </p:nvSpPr>
        <p:spPr>
          <a:xfrm>
            <a:off x="4406328" y="2529048"/>
            <a:ext cx="1331827" cy="1332000"/>
          </a:xfrm>
          <a:prstGeom prst="rect">
            <a:avLst/>
          </a:prstGeom>
          <a:solidFill>
            <a:srgbClr val="FF0000"/>
          </a:solidFill>
          <a:ln w="28575">
            <a:solidFill>
              <a:schemeClr val="bg1">
                <a:lumMod val="95000"/>
              </a:schemeClr>
            </a:solidFill>
          </a:ln>
          <a:effectLst>
            <a:outerShdw blurRad="50800" dist="38100" dir="2700000" algn="tl" rotWithShape="0">
              <a:prstClr val="black">
                <a:alpha val="40000"/>
              </a:prstClr>
            </a:outerShdw>
          </a:effectLst>
        </p:spPr>
        <p:txBody>
          <a:bodyPr wrap="square" rtlCol="0">
            <a:spAutoFit/>
          </a:bodyPr>
          <a:lstStyle/>
          <a:p>
            <a:pPr algn="ctr"/>
            <a:r>
              <a:rPr lang="en-GB" sz="8000" b="1" dirty="0">
                <a:solidFill>
                  <a:srgbClr val="FFFFFF"/>
                </a:solidFill>
              </a:rPr>
              <a:t>R</a:t>
            </a:r>
            <a:endParaRPr lang="en-GB" sz="1400" b="1" dirty="0">
              <a:solidFill>
                <a:srgbClr val="FFFFFF"/>
              </a:solidFill>
            </a:endParaRPr>
          </a:p>
        </p:txBody>
      </p:sp>
      <p:sp>
        <p:nvSpPr>
          <p:cNvPr id="8" name="TextBox 7"/>
          <p:cNvSpPr txBox="1"/>
          <p:nvPr/>
        </p:nvSpPr>
        <p:spPr>
          <a:xfrm>
            <a:off x="7508237" y="2529048"/>
            <a:ext cx="1331827" cy="1332000"/>
          </a:xfrm>
          <a:prstGeom prst="rect">
            <a:avLst/>
          </a:prstGeom>
          <a:solidFill>
            <a:srgbClr val="00B050"/>
          </a:solidFill>
          <a:ln w="28575">
            <a:solidFill>
              <a:schemeClr val="bg1">
                <a:lumMod val="95000"/>
              </a:schemeClr>
            </a:solidFill>
          </a:ln>
          <a:effectLst>
            <a:outerShdw blurRad="50800" dist="38100" dir="2700000" algn="tl" rotWithShape="0">
              <a:prstClr val="black">
                <a:alpha val="40000"/>
              </a:prstClr>
            </a:outerShdw>
          </a:effectLst>
        </p:spPr>
        <p:txBody>
          <a:bodyPr wrap="square" rtlCol="0">
            <a:spAutoFit/>
          </a:bodyPr>
          <a:lstStyle/>
          <a:p>
            <a:pPr algn="ctr"/>
            <a:r>
              <a:rPr lang="en-GB" sz="8000" b="1" dirty="0">
                <a:solidFill>
                  <a:srgbClr val="FFFFFF"/>
                </a:solidFill>
              </a:rPr>
              <a:t>G</a:t>
            </a:r>
            <a:endParaRPr lang="en-GB" sz="1400" b="1" dirty="0">
              <a:solidFill>
                <a:srgbClr val="FFFFFF"/>
              </a:solidFill>
            </a:endParaRPr>
          </a:p>
        </p:txBody>
      </p:sp>
      <p:sp>
        <p:nvSpPr>
          <p:cNvPr id="6" name="Slide Number Placeholder 3"/>
          <p:cNvSpPr>
            <a:spLocks noGrp="1"/>
          </p:cNvSpPr>
          <p:nvPr>
            <p:ph type="sldNum" sz="quarter" idx="15"/>
          </p:nvPr>
        </p:nvSpPr>
        <p:spPr>
          <a:xfrm>
            <a:off x="186985" y="5758226"/>
            <a:ext cx="540544" cy="365125"/>
          </a:xfrm>
        </p:spPr>
        <p:txBody>
          <a:bodyPr/>
          <a:lstStyle>
            <a:lvl1pPr algn="ctr">
              <a:defRPr/>
            </a:lvl1pPr>
          </a:lstStyle>
          <a:p>
            <a:fld id="{6DC3214A-211A-4A7D-8030-F3E6DC29A2FE}" type="slidenum">
              <a:rPr lang="en-GB" smtClean="0">
                <a:solidFill>
                  <a:srgbClr val="FFFFFF"/>
                </a:solidFill>
              </a:rPr>
              <a:pPr/>
              <a:t>‹#›</a:t>
            </a:fld>
            <a:endParaRPr lang="en-GB" dirty="0">
              <a:solidFill>
                <a:srgbClr val="FFFFFF"/>
              </a:solidFill>
            </a:endParaRPr>
          </a:p>
        </p:txBody>
      </p:sp>
    </p:spTree>
    <p:extLst>
      <p:ext uri="{BB962C8B-B14F-4D97-AF65-F5344CB8AC3E}">
        <p14:creationId xmlns:p14="http://schemas.microsoft.com/office/powerpoint/2010/main" val="23521927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909831" y="359898"/>
            <a:ext cx="9874235" cy="1472184"/>
          </a:xfrm>
          <a:prstGeom prst="rect">
            <a:avLst/>
          </a:prstGeo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909831" y="1850064"/>
            <a:ext cx="9874235" cy="1752600"/>
          </a:xfrm>
          <a:prstGeom prst="rect">
            <a:avLst/>
          </a:prstGeo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a:xfrm>
            <a:off x="4774578" y="6305550"/>
            <a:ext cx="2844430" cy="476250"/>
          </a:xfrm>
          <a:prstGeom prst="rect">
            <a:avLst/>
          </a:prstGeom>
        </p:spPr>
        <p:txBody>
          <a:bodyPr/>
          <a:lstStyle/>
          <a:p>
            <a:fld id="{BEDBB917-1DED-47EB-A08B-8DEAEA4421FC}" type="datetimeFigureOut">
              <a:rPr lang="en-GB" smtClean="0"/>
              <a:pPr/>
              <a:t>13/02/2020</a:t>
            </a:fld>
            <a:endParaRPr lang="en-GB"/>
          </a:p>
        </p:txBody>
      </p:sp>
      <p:sp>
        <p:nvSpPr>
          <p:cNvPr id="20" name="Footer Placeholder 19"/>
          <p:cNvSpPr>
            <a:spLocks noGrp="1"/>
          </p:cNvSpPr>
          <p:nvPr>
            <p:ph type="ftr" sz="quarter" idx="11"/>
          </p:nvPr>
        </p:nvSpPr>
        <p:spPr>
          <a:xfrm>
            <a:off x="7619008" y="6305550"/>
            <a:ext cx="3860297" cy="476250"/>
          </a:xfrm>
          <a:prstGeom prst="rect">
            <a:avLst/>
          </a:prstGeom>
        </p:spPr>
        <p:txBody>
          <a:bodyPr/>
          <a:lstStyle/>
          <a:p>
            <a:endParaRPr lang="en-GB"/>
          </a:p>
        </p:txBody>
      </p:sp>
      <p:sp>
        <p:nvSpPr>
          <p:cNvPr id="10" name="Slide Number Placeholder 9"/>
          <p:cNvSpPr>
            <a:spLocks noGrp="1"/>
          </p:cNvSpPr>
          <p:nvPr>
            <p:ph type="sldNum" sz="quarter" idx="12"/>
          </p:nvPr>
        </p:nvSpPr>
        <p:spPr/>
        <p:txBody>
          <a:bodyPr/>
          <a:lstStyle/>
          <a:p>
            <a:fld id="{E26D9D0C-CA63-43DA-A3B0-BE1BBD585C4C}" type="slidenum">
              <a:rPr lang="en-GB" smtClean="0"/>
              <a:pPr/>
              <a:t>‹#›</a:t>
            </a:fld>
            <a:endParaRPr lang="en-GB"/>
          </a:p>
        </p:txBody>
      </p:sp>
    </p:spTree>
    <p:extLst>
      <p:ext uri="{BB962C8B-B14F-4D97-AF65-F5344CB8AC3E}">
        <p14:creationId xmlns:p14="http://schemas.microsoft.com/office/powerpoint/2010/main" val="4569153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7D003E"/>
                </a:solidFill>
              </a:defRPr>
            </a:lvl1p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FFD66B4-C0B1-4312-ADA4-0F3D5DD8CB7E}" type="datetimeFigureOut">
              <a:rPr lang="en-GB" smtClean="0"/>
              <a:t>13/02/2020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F9835C8-9403-4E9C-BE1E-F39AE0FEBA3C}" type="slidenum">
              <a:rPr lang="en-GB" smtClean="0"/>
              <a:t>‹#›</a:t>
            </a:fld>
            <a:endParaRPr lang="en-GB"/>
          </a:p>
        </p:txBody>
      </p:sp>
      <p:sp>
        <p:nvSpPr>
          <p:cNvPr id="6" name="Text Placeholder 2"/>
          <p:cNvSpPr>
            <a:spLocks noGrp="1"/>
          </p:cNvSpPr>
          <p:nvPr>
            <p:ph idx="1"/>
          </p:nvPr>
        </p:nvSpPr>
        <p:spPr>
          <a:xfrm>
            <a:off x="609521" y="1600202"/>
            <a:ext cx="10971372" cy="4525963"/>
          </a:xfrm>
          <a:prstGeom prst="rect">
            <a:avLst/>
          </a:prstGeom>
        </p:spPr>
        <p:txBody>
          <a:bodyPr vert="horz" lIns="128010" tIns="64005" rIns="128010" bIns="64005"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210091611"/>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43A4E06-D542-4B01-AF09-A6B031FC7EDC}" type="datetimeFigureOut">
              <a:rPr lang="en-GB" smtClean="0"/>
              <a:t>13/02/2020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9DEB36-7755-4917-9BEC-C8B2CC3A10A7}" type="slidenum">
              <a:rPr lang="en-GB" smtClean="0"/>
              <a:t>‹#›</a:t>
            </a:fld>
            <a:endParaRPr lang="en-GB"/>
          </a:p>
        </p:txBody>
      </p:sp>
    </p:spTree>
    <p:extLst>
      <p:ext uri="{BB962C8B-B14F-4D97-AF65-F5344CB8AC3E}">
        <p14:creationId xmlns:p14="http://schemas.microsoft.com/office/powerpoint/2010/main" val="120346221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415546" y="593367"/>
            <a:ext cx="11359321" cy="7636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415546" y="1536633"/>
            <a:ext cx="11359321" cy="4555200"/>
          </a:xfrm>
          <a:prstGeom prst="rect">
            <a:avLst/>
          </a:prstGeom>
        </p:spPr>
        <p:txBody>
          <a:bodyPr spcFirstLastPara="1" wrap="square" lIns="91425" tIns="91425" rIns="91425" bIns="91425" anchor="t" anchorCtr="0">
            <a:noAutofit/>
          </a:bodyPr>
          <a:lstStyle>
            <a:lvl1pPr marL="609539" lvl="0" indent="-457154">
              <a:spcBef>
                <a:spcPts val="0"/>
              </a:spcBef>
              <a:spcAft>
                <a:spcPts val="0"/>
              </a:spcAft>
              <a:buSzPts val="1800"/>
              <a:buChar char="●"/>
              <a:defRPr/>
            </a:lvl1pPr>
            <a:lvl2pPr marL="1219078" lvl="1" indent="-423291">
              <a:spcBef>
                <a:spcPts val="2133"/>
              </a:spcBef>
              <a:spcAft>
                <a:spcPts val="0"/>
              </a:spcAft>
              <a:buSzPts val="1400"/>
              <a:buChar char="○"/>
              <a:defRPr/>
            </a:lvl2pPr>
            <a:lvl3pPr marL="1828617" lvl="2" indent="-423291">
              <a:spcBef>
                <a:spcPts val="2133"/>
              </a:spcBef>
              <a:spcAft>
                <a:spcPts val="0"/>
              </a:spcAft>
              <a:buSzPts val="1400"/>
              <a:buChar char="■"/>
              <a:defRPr/>
            </a:lvl3pPr>
            <a:lvl4pPr marL="2438156" lvl="3" indent="-423291">
              <a:spcBef>
                <a:spcPts val="2133"/>
              </a:spcBef>
              <a:spcAft>
                <a:spcPts val="0"/>
              </a:spcAft>
              <a:buSzPts val="1400"/>
              <a:buChar char="●"/>
              <a:defRPr/>
            </a:lvl4pPr>
            <a:lvl5pPr marL="3047695" lvl="4" indent="-423291">
              <a:spcBef>
                <a:spcPts val="2133"/>
              </a:spcBef>
              <a:spcAft>
                <a:spcPts val="0"/>
              </a:spcAft>
              <a:buSzPts val="1400"/>
              <a:buChar char="○"/>
              <a:defRPr/>
            </a:lvl5pPr>
            <a:lvl6pPr marL="3657234" lvl="5" indent="-423291">
              <a:spcBef>
                <a:spcPts val="2133"/>
              </a:spcBef>
              <a:spcAft>
                <a:spcPts val="0"/>
              </a:spcAft>
              <a:buSzPts val="1400"/>
              <a:buChar char="■"/>
              <a:defRPr/>
            </a:lvl6pPr>
            <a:lvl7pPr marL="4266773" lvl="6" indent="-423291">
              <a:spcBef>
                <a:spcPts val="2133"/>
              </a:spcBef>
              <a:spcAft>
                <a:spcPts val="0"/>
              </a:spcAft>
              <a:buSzPts val="1400"/>
              <a:buChar char="●"/>
              <a:defRPr/>
            </a:lvl7pPr>
            <a:lvl8pPr marL="4876312" lvl="7" indent="-423291">
              <a:spcBef>
                <a:spcPts val="2133"/>
              </a:spcBef>
              <a:spcAft>
                <a:spcPts val="0"/>
              </a:spcAft>
              <a:buSzPts val="1400"/>
              <a:buChar char="○"/>
              <a:defRPr/>
            </a:lvl8pPr>
            <a:lvl9pPr marL="5485851" lvl="8" indent="-423291">
              <a:spcBef>
                <a:spcPts val="2133"/>
              </a:spcBef>
              <a:spcAft>
                <a:spcPts val="2133"/>
              </a:spcAft>
              <a:buSzPts val="1400"/>
              <a:buChar char="■"/>
              <a:defRPr/>
            </a:lvl9pPr>
          </a:lstStyle>
          <a:p>
            <a:endParaRPr/>
          </a:p>
        </p:txBody>
      </p:sp>
      <p:sp>
        <p:nvSpPr>
          <p:cNvPr id="19" name="Google Shape;19;p4"/>
          <p:cNvSpPr txBox="1">
            <a:spLocks noGrp="1"/>
          </p:cNvSpPr>
          <p:nvPr>
            <p:ph type="sldNum" idx="12"/>
          </p:nvPr>
        </p:nvSpPr>
        <p:spPr>
          <a:xfrm>
            <a:off x="11295140" y="6217623"/>
            <a:ext cx="731505"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8084942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3A4E06-D542-4B01-AF09-A6B031FC7EDC}" type="datetimeFigureOut">
              <a:rPr lang="en-GB" smtClean="0"/>
              <a:t>13/02/2020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C9DEB36-7755-4917-9BEC-C8B2CC3A10A7}" type="slidenum">
              <a:rPr lang="en-GB" smtClean="0"/>
              <a:t>‹#›</a:t>
            </a:fld>
            <a:endParaRPr lang="en-GB"/>
          </a:p>
        </p:txBody>
      </p:sp>
    </p:spTree>
    <p:extLst>
      <p:ext uri="{BB962C8B-B14F-4D97-AF65-F5344CB8AC3E}">
        <p14:creationId xmlns:p14="http://schemas.microsoft.com/office/powerpoint/2010/main" val="357566258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3802" y="1122363"/>
            <a:ext cx="9142810" cy="2387600"/>
          </a:xfrm>
        </p:spPr>
        <p:txBody>
          <a:bodyPr anchor="b"/>
          <a:lstStyle>
            <a:lvl1pPr algn="ctr">
              <a:defRPr sz="5999"/>
            </a:lvl1pPr>
          </a:lstStyle>
          <a:p>
            <a:r>
              <a:rPr lang="en-US" smtClean="0"/>
              <a:t>Click to edit Master title style</a:t>
            </a:r>
            <a:endParaRPr lang="en-GB"/>
          </a:p>
        </p:txBody>
      </p:sp>
      <p:sp>
        <p:nvSpPr>
          <p:cNvPr id="3" name="Subtitle 2"/>
          <p:cNvSpPr>
            <a:spLocks noGrp="1"/>
          </p:cNvSpPr>
          <p:nvPr>
            <p:ph type="subTitle" idx="1"/>
          </p:nvPr>
        </p:nvSpPr>
        <p:spPr>
          <a:xfrm>
            <a:off x="1523802" y="3602038"/>
            <a:ext cx="9142810" cy="1655762"/>
          </a:xfrm>
        </p:spPr>
        <p:txBody>
          <a:bodyPr/>
          <a:lstStyle>
            <a:lvl1pPr marL="0" indent="0" algn="ctr">
              <a:buNone/>
              <a:defRPr sz="2400"/>
            </a:lvl1pPr>
            <a:lvl2pPr marL="457154" indent="0" algn="ctr">
              <a:buNone/>
              <a:defRPr sz="2000"/>
            </a:lvl2pPr>
            <a:lvl3pPr marL="914309" indent="0" algn="ctr">
              <a:buNone/>
              <a:defRPr sz="1800"/>
            </a:lvl3pPr>
            <a:lvl4pPr marL="1371463" indent="0" algn="ctr">
              <a:buNone/>
              <a:defRPr sz="1600"/>
            </a:lvl4pPr>
            <a:lvl5pPr marL="1828617" indent="0" algn="ctr">
              <a:buNone/>
              <a:defRPr sz="1600"/>
            </a:lvl5pPr>
            <a:lvl6pPr marL="2285771" indent="0" algn="ctr">
              <a:buNone/>
              <a:defRPr sz="1600"/>
            </a:lvl6pPr>
            <a:lvl7pPr marL="2742926" indent="0" algn="ctr">
              <a:buNone/>
              <a:defRPr sz="1600"/>
            </a:lvl7pPr>
            <a:lvl8pPr marL="3200080" indent="0" algn="ctr">
              <a:buNone/>
              <a:defRPr sz="1600"/>
            </a:lvl8pPr>
            <a:lvl9pPr marL="3657234"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43A4E06-D542-4B01-AF09-A6B031FC7EDC}" type="datetimeFigureOut">
              <a:rPr lang="en-GB" smtClean="0"/>
              <a:t>13/02/2020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9DEB36-7755-4917-9BEC-C8B2CC3A10A7}" type="slidenum">
              <a:rPr lang="en-GB" smtClean="0"/>
              <a:t>‹#›</a:t>
            </a:fld>
            <a:endParaRPr lang="en-GB"/>
          </a:p>
        </p:txBody>
      </p:sp>
    </p:spTree>
    <p:extLst>
      <p:ext uri="{BB962C8B-B14F-4D97-AF65-F5344CB8AC3E}">
        <p14:creationId xmlns:p14="http://schemas.microsoft.com/office/powerpoint/2010/main" val="38817835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43A4E06-D542-4B01-AF09-A6B031FC7EDC}" type="datetimeFigureOut">
              <a:rPr lang="en-GB" smtClean="0"/>
              <a:t>13/02/2020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9DEB36-7755-4917-9BEC-C8B2CC3A10A7}" type="slidenum">
              <a:rPr lang="en-GB" smtClean="0"/>
              <a:t>‹#›</a:t>
            </a:fld>
            <a:endParaRPr lang="en-GB"/>
          </a:p>
        </p:txBody>
      </p:sp>
    </p:spTree>
    <p:extLst>
      <p:ext uri="{BB962C8B-B14F-4D97-AF65-F5344CB8AC3E}">
        <p14:creationId xmlns:p14="http://schemas.microsoft.com/office/powerpoint/2010/main" val="338295321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742" y="1709739"/>
            <a:ext cx="10514231" cy="2852737"/>
          </a:xfrm>
        </p:spPr>
        <p:txBody>
          <a:bodyPr anchor="b"/>
          <a:lstStyle>
            <a:lvl1pPr>
              <a:defRPr sz="5999"/>
            </a:lvl1pPr>
          </a:lstStyle>
          <a:p>
            <a:r>
              <a:rPr lang="en-US" smtClean="0"/>
              <a:t>Click to edit Master title style</a:t>
            </a:r>
            <a:endParaRPr lang="en-GB"/>
          </a:p>
        </p:txBody>
      </p:sp>
      <p:sp>
        <p:nvSpPr>
          <p:cNvPr id="3" name="Text Placeholder 2"/>
          <p:cNvSpPr>
            <a:spLocks noGrp="1"/>
          </p:cNvSpPr>
          <p:nvPr>
            <p:ph type="body" idx="1"/>
          </p:nvPr>
        </p:nvSpPr>
        <p:spPr>
          <a:xfrm>
            <a:off x="831742" y="4589464"/>
            <a:ext cx="10514231" cy="1500187"/>
          </a:xfrm>
        </p:spPr>
        <p:txBody>
          <a:bodyPr/>
          <a:lstStyle>
            <a:lvl1pPr marL="0" indent="0">
              <a:buNone/>
              <a:defRPr sz="2400">
                <a:solidFill>
                  <a:schemeClr val="tx1">
                    <a:tint val="75000"/>
                  </a:schemeClr>
                </a:solidFill>
              </a:defRPr>
            </a:lvl1pPr>
            <a:lvl2pPr marL="457154" indent="0">
              <a:buNone/>
              <a:defRPr sz="2000">
                <a:solidFill>
                  <a:schemeClr val="tx1">
                    <a:tint val="75000"/>
                  </a:schemeClr>
                </a:solidFill>
              </a:defRPr>
            </a:lvl2pPr>
            <a:lvl3pPr marL="914309" indent="0">
              <a:buNone/>
              <a:defRPr sz="1800">
                <a:solidFill>
                  <a:schemeClr val="tx1">
                    <a:tint val="75000"/>
                  </a:schemeClr>
                </a:solidFill>
              </a:defRPr>
            </a:lvl3pPr>
            <a:lvl4pPr marL="1371463" indent="0">
              <a:buNone/>
              <a:defRPr sz="1600">
                <a:solidFill>
                  <a:schemeClr val="tx1">
                    <a:tint val="75000"/>
                  </a:schemeClr>
                </a:solidFill>
              </a:defRPr>
            </a:lvl4pPr>
            <a:lvl5pPr marL="1828617" indent="0">
              <a:buNone/>
              <a:defRPr sz="1600">
                <a:solidFill>
                  <a:schemeClr val="tx1">
                    <a:tint val="75000"/>
                  </a:schemeClr>
                </a:solidFill>
              </a:defRPr>
            </a:lvl5pPr>
            <a:lvl6pPr marL="2285771" indent="0">
              <a:buNone/>
              <a:defRPr sz="1600">
                <a:solidFill>
                  <a:schemeClr val="tx1">
                    <a:tint val="75000"/>
                  </a:schemeClr>
                </a:solidFill>
              </a:defRPr>
            </a:lvl6pPr>
            <a:lvl7pPr marL="2742926" indent="0">
              <a:buNone/>
              <a:defRPr sz="1600">
                <a:solidFill>
                  <a:schemeClr val="tx1">
                    <a:tint val="75000"/>
                  </a:schemeClr>
                </a:solidFill>
              </a:defRPr>
            </a:lvl7pPr>
            <a:lvl8pPr marL="3200080" indent="0">
              <a:buNone/>
              <a:defRPr sz="1600">
                <a:solidFill>
                  <a:schemeClr val="tx1">
                    <a:tint val="75000"/>
                  </a:schemeClr>
                </a:solidFill>
              </a:defRPr>
            </a:lvl8pPr>
            <a:lvl9pPr marL="3657234"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43A4E06-D542-4B01-AF09-A6B031FC7EDC}" type="datetimeFigureOut">
              <a:rPr lang="en-GB" smtClean="0"/>
              <a:t>13/02/2020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9DEB36-7755-4917-9BEC-C8B2CC3A10A7}" type="slidenum">
              <a:rPr lang="en-GB" smtClean="0"/>
              <a:t>‹#›</a:t>
            </a:fld>
            <a:endParaRPr lang="en-GB"/>
          </a:p>
        </p:txBody>
      </p:sp>
    </p:spTree>
    <p:extLst>
      <p:ext uri="{BB962C8B-B14F-4D97-AF65-F5344CB8AC3E}">
        <p14:creationId xmlns:p14="http://schemas.microsoft.com/office/powerpoint/2010/main" val="66187142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091" y="1825625"/>
            <a:ext cx="5180926"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1396" y="1825625"/>
            <a:ext cx="5180926"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43A4E06-D542-4B01-AF09-A6B031FC7EDC}" type="datetimeFigureOut">
              <a:rPr lang="en-GB" smtClean="0"/>
              <a:t>13/02/2020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9DEB36-7755-4917-9BEC-C8B2CC3A10A7}" type="slidenum">
              <a:rPr lang="en-GB" smtClean="0"/>
              <a:t>‹#›</a:t>
            </a:fld>
            <a:endParaRPr lang="en-GB"/>
          </a:p>
        </p:txBody>
      </p:sp>
    </p:spTree>
    <p:extLst>
      <p:ext uri="{BB962C8B-B14F-4D97-AF65-F5344CB8AC3E}">
        <p14:creationId xmlns:p14="http://schemas.microsoft.com/office/powerpoint/2010/main" val="43520153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679" y="365126"/>
            <a:ext cx="10514231"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679" y="1681163"/>
            <a:ext cx="5157116" cy="823912"/>
          </a:xfrm>
        </p:spPr>
        <p:txBody>
          <a:bodyPr anchor="b"/>
          <a:lstStyle>
            <a:lvl1pPr marL="0" indent="0">
              <a:buNone/>
              <a:defRPr sz="2400" b="1"/>
            </a:lvl1pPr>
            <a:lvl2pPr marL="457154" indent="0">
              <a:buNone/>
              <a:defRPr sz="2000" b="1"/>
            </a:lvl2pPr>
            <a:lvl3pPr marL="914309" indent="0">
              <a:buNone/>
              <a:defRPr sz="1800" b="1"/>
            </a:lvl3pPr>
            <a:lvl4pPr marL="1371463" indent="0">
              <a:buNone/>
              <a:defRPr sz="1600" b="1"/>
            </a:lvl4pPr>
            <a:lvl5pPr marL="1828617" indent="0">
              <a:buNone/>
              <a:defRPr sz="1600" b="1"/>
            </a:lvl5pPr>
            <a:lvl6pPr marL="2285771" indent="0">
              <a:buNone/>
              <a:defRPr sz="1600" b="1"/>
            </a:lvl6pPr>
            <a:lvl7pPr marL="2742926" indent="0">
              <a:buNone/>
              <a:defRPr sz="1600" b="1"/>
            </a:lvl7pPr>
            <a:lvl8pPr marL="3200080" indent="0">
              <a:buNone/>
              <a:defRPr sz="1600" b="1"/>
            </a:lvl8pPr>
            <a:lvl9pPr marL="3657234"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679" y="2505075"/>
            <a:ext cx="5157116"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1397" y="1681163"/>
            <a:ext cx="5182513" cy="823912"/>
          </a:xfrm>
        </p:spPr>
        <p:txBody>
          <a:bodyPr anchor="b"/>
          <a:lstStyle>
            <a:lvl1pPr marL="0" indent="0">
              <a:buNone/>
              <a:defRPr sz="2400" b="1"/>
            </a:lvl1pPr>
            <a:lvl2pPr marL="457154" indent="0">
              <a:buNone/>
              <a:defRPr sz="2000" b="1"/>
            </a:lvl2pPr>
            <a:lvl3pPr marL="914309" indent="0">
              <a:buNone/>
              <a:defRPr sz="1800" b="1"/>
            </a:lvl3pPr>
            <a:lvl4pPr marL="1371463" indent="0">
              <a:buNone/>
              <a:defRPr sz="1600" b="1"/>
            </a:lvl4pPr>
            <a:lvl5pPr marL="1828617" indent="0">
              <a:buNone/>
              <a:defRPr sz="1600" b="1"/>
            </a:lvl5pPr>
            <a:lvl6pPr marL="2285771" indent="0">
              <a:buNone/>
              <a:defRPr sz="1600" b="1"/>
            </a:lvl6pPr>
            <a:lvl7pPr marL="2742926" indent="0">
              <a:buNone/>
              <a:defRPr sz="1600" b="1"/>
            </a:lvl7pPr>
            <a:lvl8pPr marL="3200080" indent="0">
              <a:buNone/>
              <a:defRPr sz="1600" b="1"/>
            </a:lvl8pPr>
            <a:lvl9pPr marL="3657234"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1397" y="2505075"/>
            <a:ext cx="5182513"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43A4E06-D542-4B01-AF09-A6B031FC7EDC}" type="datetimeFigureOut">
              <a:rPr lang="en-GB" smtClean="0"/>
              <a:t>13/02/2020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C9DEB36-7755-4917-9BEC-C8B2CC3A10A7}" type="slidenum">
              <a:rPr lang="en-GB" smtClean="0"/>
              <a:t>‹#›</a:t>
            </a:fld>
            <a:endParaRPr lang="en-GB"/>
          </a:p>
        </p:txBody>
      </p:sp>
    </p:spTree>
    <p:extLst>
      <p:ext uri="{BB962C8B-B14F-4D97-AF65-F5344CB8AC3E}">
        <p14:creationId xmlns:p14="http://schemas.microsoft.com/office/powerpoint/2010/main" val="243803254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43A4E06-D542-4B01-AF09-A6B031FC7EDC}" type="datetimeFigureOut">
              <a:rPr lang="en-GB" smtClean="0"/>
              <a:t>13/02/2020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C9DEB36-7755-4917-9BEC-C8B2CC3A10A7}" type="slidenum">
              <a:rPr lang="en-GB" smtClean="0"/>
              <a:t>‹#›</a:t>
            </a:fld>
            <a:endParaRPr lang="en-GB"/>
          </a:p>
        </p:txBody>
      </p:sp>
    </p:spTree>
    <p:extLst>
      <p:ext uri="{BB962C8B-B14F-4D97-AF65-F5344CB8AC3E}">
        <p14:creationId xmlns:p14="http://schemas.microsoft.com/office/powerpoint/2010/main" val="326077694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3A4E06-D542-4B01-AF09-A6B031FC7EDC}" type="datetimeFigureOut">
              <a:rPr lang="en-GB" smtClean="0"/>
              <a:t>13/02/2020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C9DEB36-7755-4917-9BEC-C8B2CC3A10A7}" type="slidenum">
              <a:rPr lang="en-GB" smtClean="0"/>
              <a:t>‹#›</a:t>
            </a:fld>
            <a:endParaRPr lang="en-GB"/>
          </a:p>
        </p:txBody>
      </p:sp>
    </p:spTree>
    <p:extLst>
      <p:ext uri="{BB962C8B-B14F-4D97-AF65-F5344CB8AC3E}">
        <p14:creationId xmlns:p14="http://schemas.microsoft.com/office/powerpoint/2010/main" val="284421865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679" y="457200"/>
            <a:ext cx="3931725"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2513" y="987426"/>
            <a:ext cx="6171397"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679" y="2057400"/>
            <a:ext cx="3931725" cy="3811588"/>
          </a:xfrm>
        </p:spPr>
        <p:txBody>
          <a:bodyPr/>
          <a:lstStyle>
            <a:lvl1pPr marL="0" indent="0">
              <a:buNone/>
              <a:defRPr sz="1600"/>
            </a:lvl1pPr>
            <a:lvl2pPr marL="457154" indent="0">
              <a:buNone/>
              <a:defRPr sz="1400"/>
            </a:lvl2pPr>
            <a:lvl3pPr marL="914309" indent="0">
              <a:buNone/>
              <a:defRPr sz="1200"/>
            </a:lvl3pPr>
            <a:lvl4pPr marL="1371463" indent="0">
              <a:buNone/>
              <a:defRPr sz="1000"/>
            </a:lvl4pPr>
            <a:lvl5pPr marL="1828617" indent="0">
              <a:buNone/>
              <a:defRPr sz="1000"/>
            </a:lvl5pPr>
            <a:lvl6pPr marL="2285771" indent="0">
              <a:buNone/>
              <a:defRPr sz="1000"/>
            </a:lvl6pPr>
            <a:lvl7pPr marL="2742926" indent="0">
              <a:buNone/>
              <a:defRPr sz="1000"/>
            </a:lvl7pPr>
            <a:lvl8pPr marL="3200080" indent="0">
              <a:buNone/>
              <a:defRPr sz="1000"/>
            </a:lvl8pPr>
            <a:lvl9pPr marL="3657234"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43A4E06-D542-4B01-AF09-A6B031FC7EDC}" type="datetimeFigureOut">
              <a:rPr lang="en-GB" smtClean="0"/>
              <a:t>13/02/2020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9DEB36-7755-4917-9BEC-C8B2CC3A10A7}" type="slidenum">
              <a:rPr lang="en-GB" smtClean="0"/>
              <a:t>‹#›</a:t>
            </a:fld>
            <a:endParaRPr lang="en-GB"/>
          </a:p>
        </p:txBody>
      </p:sp>
    </p:spTree>
    <p:extLst>
      <p:ext uri="{BB962C8B-B14F-4D97-AF65-F5344CB8AC3E}">
        <p14:creationId xmlns:p14="http://schemas.microsoft.com/office/powerpoint/2010/main" val="266916757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679" y="457200"/>
            <a:ext cx="3931725"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2513" y="987426"/>
            <a:ext cx="6171397" cy="4873625"/>
          </a:xfrm>
        </p:spPr>
        <p:txBody>
          <a:bodyPr/>
          <a:lstStyle>
            <a:lvl1pPr marL="0" indent="0">
              <a:buNone/>
              <a:defRPr sz="3200"/>
            </a:lvl1pPr>
            <a:lvl2pPr marL="457154" indent="0">
              <a:buNone/>
              <a:defRPr sz="2800"/>
            </a:lvl2pPr>
            <a:lvl3pPr marL="914309" indent="0">
              <a:buNone/>
              <a:defRPr sz="2400"/>
            </a:lvl3pPr>
            <a:lvl4pPr marL="1371463" indent="0">
              <a:buNone/>
              <a:defRPr sz="2000"/>
            </a:lvl4pPr>
            <a:lvl5pPr marL="1828617" indent="0">
              <a:buNone/>
              <a:defRPr sz="2000"/>
            </a:lvl5pPr>
            <a:lvl6pPr marL="2285771" indent="0">
              <a:buNone/>
              <a:defRPr sz="2000"/>
            </a:lvl6pPr>
            <a:lvl7pPr marL="2742926" indent="0">
              <a:buNone/>
              <a:defRPr sz="2000"/>
            </a:lvl7pPr>
            <a:lvl8pPr marL="3200080" indent="0">
              <a:buNone/>
              <a:defRPr sz="2000"/>
            </a:lvl8pPr>
            <a:lvl9pPr marL="3657234" indent="0">
              <a:buNone/>
              <a:defRPr sz="2000"/>
            </a:lvl9pPr>
          </a:lstStyle>
          <a:p>
            <a:endParaRPr lang="en-GB"/>
          </a:p>
        </p:txBody>
      </p:sp>
      <p:sp>
        <p:nvSpPr>
          <p:cNvPr id="4" name="Text Placeholder 3"/>
          <p:cNvSpPr>
            <a:spLocks noGrp="1"/>
          </p:cNvSpPr>
          <p:nvPr>
            <p:ph type="body" sz="half" idx="2"/>
          </p:nvPr>
        </p:nvSpPr>
        <p:spPr>
          <a:xfrm>
            <a:off x="839679" y="2057400"/>
            <a:ext cx="3931725" cy="3811588"/>
          </a:xfrm>
        </p:spPr>
        <p:txBody>
          <a:bodyPr/>
          <a:lstStyle>
            <a:lvl1pPr marL="0" indent="0">
              <a:buNone/>
              <a:defRPr sz="1600"/>
            </a:lvl1pPr>
            <a:lvl2pPr marL="457154" indent="0">
              <a:buNone/>
              <a:defRPr sz="1400"/>
            </a:lvl2pPr>
            <a:lvl3pPr marL="914309" indent="0">
              <a:buNone/>
              <a:defRPr sz="1200"/>
            </a:lvl3pPr>
            <a:lvl4pPr marL="1371463" indent="0">
              <a:buNone/>
              <a:defRPr sz="1000"/>
            </a:lvl4pPr>
            <a:lvl5pPr marL="1828617" indent="0">
              <a:buNone/>
              <a:defRPr sz="1000"/>
            </a:lvl5pPr>
            <a:lvl6pPr marL="2285771" indent="0">
              <a:buNone/>
              <a:defRPr sz="1000"/>
            </a:lvl6pPr>
            <a:lvl7pPr marL="2742926" indent="0">
              <a:buNone/>
              <a:defRPr sz="1000"/>
            </a:lvl7pPr>
            <a:lvl8pPr marL="3200080" indent="0">
              <a:buNone/>
              <a:defRPr sz="1000"/>
            </a:lvl8pPr>
            <a:lvl9pPr marL="3657234"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43A4E06-D542-4B01-AF09-A6B031FC7EDC}" type="datetimeFigureOut">
              <a:rPr lang="en-GB" smtClean="0"/>
              <a:t>13/02/2020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9DEB36-7755-4917-9BEC-C8B2CC3A10A7}" type="slidenum">
              <a:rPr lang="en-GB" smtClean="0"/>
              <a:t>‹#›</a:t>
            </a:fld>
            <a:endParaRPr lang="en-GB"/>
          </a:p>
        </p:txBody>
      </p:sp>
    </p:spTree>
    <p:extLst>
      <p:ext uri="{BB962C8B-B14F-4D97-AF65-F5344CB8AC3E}">
        <p14:creationId xmlns:p14="http://schemas.microsoft.com/office/powerpoint/2010/main" val="373960823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43A4E06-D542-4B01-AF09-A6B031FC7EDC}" type="datetimeFigureOut">
              <a:rPr lang="en-GB" smtClean="0"/>
              <a:t>13/02/2020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9DEB36-7755-4917-9BEC-C8B2CC3A10A7}" type="slidenum">
              <a:rPr lang="en-GB" smtClean="0"/>
              <a:t>‹#›</a:t>
            </a:fld>
            <a:endParaRPr lang="en-GB"/>
          </a:p>
        </p:txBody>
      </p:sp>
    </p:spTree>
    <p:extLst>
      <p:ext uri="{BB962C8B-B14F-4D97-AF65-F5344CB8AC3E}">
        <p14:creationId xmlns:p14="http://schemas.microsoft.com/office/powerpoint/2010/main" val="20735026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3764" y="365125"/>
            <a:ext cx="2628558"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091" y="365125"/>
            <a:ext cx="7733293"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43A4E06-D542-4B01-AF09-A6B031FC7EDC}" type="datetimeFigureOut">
              <a:rPr lang="en-GB" smtClean="0"/>
              <a:t>13/02/2020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9DEB36-7755-4917-9BEC-C8B2CC3A10A7}" type="slidenum">
              <a:rPr lang="en-GB" smtClean="0"/>
              <a:t>‹#›</a:t>
            </a:fld>
            <a:endParaRPr lang="en-GB"/>
          </a:p>
        </p:txBody>
      </p:sp>
    </p:spTree>
    <p:extLst>
      <p:ext uri="{BB962C8B-B14F-4D97-AF65-F5344CB8AC3E}">
        <p14:creationId xmlns:p14="http://schemas.microsoft.com/office/powerpoint/2010/main" val="484049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3.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7.xml"/><Relationship Id="rId3" Type="http://schemas.openxmlformats.org/officeDocument/2006/relationships/slideLayout" Target="../slideLayouts/slideLayout22.xml"/><Relationship Id="rId7" Type="http://schemas.openxmlformats.org/officeDocument/2006/relationships/slideLayout" Target="../slideLayouts/slideLayout26.xml"/><Relationship Id="rId12" Type="http://schemas.openxmlformats.org/officeDocument/2006/relationships/theme" Target="../theme/theme2.xml"/><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slideLayout" Target="../slideLayouts/slideLayout25.xml"/><Relationship Id="rId11" Type="http://schemas.openxmlformats.org/officeDocument/2006/relationships/slideLayout" Target="../slideLayouts/slideLayout30.xml"/><Relationship Id="rId5" Type="http://schemas.openxmlformats.org/officeDocument/2006/relationships/slideLayout" Target="../slideLayouts/slideLayout24.xml"/><Relationship Id="rId10" Type="http://schemas.openxmlformats.org/officeDocument/2006/relationships/slideLayout" Target="../slideLayouts/slideLayout29.xml"/><Relationship Id="rId4" Type="http://schemas.openxmlformats.org/officeDocument/2006/relationships/slideLayout" Target="../slideLayouts/slideLayout23.xml"/><Relationship Id="rId9"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userDrawn="1"/>
        </p:nvSpPr>
        <p:spPr>
          <a:xfrm>
            <a:off x="2312" y="8885"/>
            <a:ext cx="959306"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0" name="Rectangle 9"/>
          <p:cNvSpPr/>
          <p:nvPr userDrawn="1"/>
        </p:nvSpPr>
        <p:spPr>
          <a:xfrm>
            <a:off x="3875" y="5597889"/>
            <a:ext cx="959306"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grpSp>
        <p:nvGrpSpPr>
          <p:cNvPr id="11" name="Group 10"/>
          <p:cNvGrpSpPr/>
          <p:nvPr/>
        </p:nvGrpSpPr>
        <p:grpSpPr>
          <a:xfrm>
            <a:off x="10484350" y="5940789"/>
            <a:ext cx="1562743" cy="800579"/>
            <a:chOff x="0" y="0"/>
            <a:chExt cx="2378562" cy="1138793"/>
          </a:xfrm>
        </p:grpSpPr>
        <p:pic>
          <p:nvPicPr>
            <p:cNvPr id="12" name="Picture 11"/>
            <p:cNvPicPr>
              <a:picLocks noChangeAspect="1"/>
            </p:cNvPicPr>
            <p:nvPr userDrawn="1"/>
          </p:nvPicPr>
          <p:blipFill rotWithShape="1">
            <a:blip r:embed="rId21" cstate="print">
              <a:extLst>
                <a:ext uri="{28A0092B-C50C-407E-A947-70E740481C1C}">
                  <a14:useLocalDpi xmlns:a14="http://schemas.microsoft.com/office/drawing/2010/main" val="0"/>
                </a:ext>
              </a:extLst>
            </a:blip>
            <a:srcRect l="34638" t="48219" r="35910" b="44736"/>
            <a:stretch/>
          </p:blipFill>
          <p:spPr bwMode="auto">
            <a:xfrm>
              <a:off x="0" y="639519"/>
              <a:ext cx="1688555" cy="252442"/>
            </a:xfrm>
            <a:prstGeom prst="rect">
              <a:avLst/>
            </a:prstGeom>
            <a:ln>
              <a:noFill/>
            </a:ln>
            <a:extLst>
              <a:ext uri="{53640926-AAD7-44D8-BBD7-CCE9431645EC}">
                <a14:shadowObscured xmlns:a14="http://schemas.microsoft.com/office/drawing/2010/main"/>
              </a:ext>
            </a:extLst>
          </p:spPr>
        </p:pic>
        <p:pic>
          <p:nvPicPr>
            <p:cNvPr id="13" name="Picture 12"/>
            <p:cNvPicPr>
              <a:picLocks noChangeAspect="1"/>
            </p:cNvPicPr>
            <p:nvPr userDrawn="1"/>
          </p:nvPicPr>
          <p:blipFill rotWithShape="1">
            <a:blip r:embed="rId22" cstate="print">
              <a:clrChange>
                <a:clrFrom>
                  <a:srgbClr val="FFFFFF"/>
                </a:clrFrom>
                <a:clrTo>
                  <a:srgbClr val="FFFFFF">
                    <a:alpha val="0"/>
                  </a:srgbClr>
                </a:clrTo>
              </a:clrChange>
              <a:extLst>
                <a:ext uri="{28A0092B-C50C-407E-A947-70E740481C1C}">
                  <a14:useLocalDpi xmlns:a14="http://schemas.microsoft.com/office/drawing/2010/main" val="0"/>
                </a:ext>
              </a:extLst>
            </a:blip>
            <a:srcRect l="81801" t="11115" r="4403" b="57104"/>
            <a:stretch/>
          </p:blipFill>
          <p:spPr bwMode="auto">
            <a:xfrm>
              <a:off x="1587578" y="0"/>
              <a:ext cx="790984" cy="1138793"/>
            </a:xfrm>
            <a:prstGeom prst="rect">
              <a:avLst/>
            </a:prstGeom>
            <a:ln>
              <a:noFill/>
            </a:ln>
            <a:extLst>
              <a:ext uri="{53640926-AAD7-44D8-BBD7-CCE9431645EC}">
                <a14:shadowObscured xmlns:a14="http://schemas.microsoft.com/office/drawing/2010/main"/>
              </a:ext>
            </a:extLst>
          </p:spPr>
        </p:pic>
      </p:grpSp>
      <p:sp>
        <p:nvSpPr>
          <p:cNvPr id="14" name="TextBox 13"/>
          <p:cNvSpPr txBox="1"/>
          <p:nvPr userDrawn="1"/>
        </p:nvSpPr>
        <p:spPr>
          <a:xfrm rot="16200000">
            <a:off x="-1738987" y="2976917"/>
            <a:ext cx="4392488" cy="400110"/>
          </a:xfrm>
          <a:prstGeom prst="rect">
            <a:avLst/>
          </a:prstGeom>
          <a:noFill/>
        </p:spPr>
        <p:txBody>
          <a:bodyPr wrap="square" rtlCol="0">
            <a:spAutoFit/>
          </a:bodyPr>
          <a:lstStyle/>
          <a:p>
            <a:fld id="{34D29993-F7E6-4123-B670-CE221344C87E}" type="datetime2">
              <a:rPr lang="en-GB" sz="2000" smtClean="0">
                <a:solidFill>
                  <a:srgbClr val="FFFFFF"/>
                </a:solidFill>
              </a:rPr>
              <a:pPr/>
              <a:t>Thursday, 13 February 2020</a:t>
            </a:fld>
            <a:endParaRPr lang="en-GB" sz="2000" dirty="0">
              <a:solidFill>
                <a:srgbClr val="FFFFFF"/>
              </a:solidFill>
            </a:endParaRPr>
          </a:p>
        </p:txBody>
      </p:sp>
      <p:sp>
        <p:nvSpPr>
          <p:cNvPr id="3" name="Slide Number Placeholder 2"/>
          <p:cNvSpPr>
            <a:spLocks noGrp="1"/>
          </p:cNvSpPr>
          <p:nvPr>
            <p:ph type="sldNum" sz="quarter" idx="4"/>
          </p:nvPr>
        </p:nvSpPr>
        <p:spPr>
          <a:xfrm>
            <a:off x="186985" y="5758226"/>
            <a:ext cx="540544" cy="365125"/>
          </a:xfrm>
          <a:prstGeom prst="rect">
            <a:avLst/>
          </a:prstGeom>
        </p:spPr>
        <p:txBody>
          <a:bodyPr vert="horz" lIns="91440" tIns="45720" rIns="91440" bIns="45720" rtlCol="0" anchor="ctr"/>
          <a:lstStyle>
            <a:lvl1pPr algn="r">
              <a:defRPr sz="2000">
                <a:solidFill>
                  <a:schemeClr val="bg1"/>
                </a:solidFill>
              </a:defRPr>
            </a:lvl1pPr>
          </a:lstStyle>
          <a:p>
            <a:pPr algn="ctr"/>
            <a:fld id="{9EF24218-CF50-4DEE-A2C8-93D7C48C851B}" type="slidenum">
              <a:rPr lang="en-GB" smtClean="0">
                <a:solidFill>
                  <a:srgbClr val="FFFFFF"/>
                </a:solidFill>
              </a:rPr>
              <a:pPr algn="ctr"/>
              <a:t>‹#›</a:t>
            </a:fld>
            <a:endParaRPr lang="en-GB" dirty="0">
              <a:solidFill>
                <a:srgbClr val="FFFFFF"/>
              </a:solidFill>
            </a:endParaRPr>
          </a:p>
        </p:txBody>
      </p:sp>
    </p:spTree>
    <p:extLst>
      <p:ext uri="{BB962C8B-B14F-4D97-AF65-F5344CB8AC3E}">
        <p14:creationId xmlns:p14="http://schemas.microsoft.com/office/powerpoint/2010/main" val="3090211457"/>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88" r:id="rId13"/>
    <p:sldLayoutId id="2147483689" r:id="rId14"/>
    <p:sldLayoutId id="2147483694" r:id="rId15"/>
    <p:sldLayoutId id="2147483696" r:id="rId16"/>
    <p:sldLayoutId id="2147483713" r:id="rId17"/>
    <p:sldLayoutId id="2147483714" r:id="rId18"/>
    <p:sldLayoutId id="2147483715" r:id="rId19"/>
  </p:sldLayoutIdLst>
  <p:hf hd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091" y="365126"/>
            <a:ext cx="10514231"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091" y="1825625"/>
            <a:ext cx="10514231"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091" y="6356351"/>
            <a:ext cx="2742843"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3A4E06-D542-4B01-AF09-A6B031FC7EDC}" type="datetimeFigureOut">
              <a:rPr lang="en-GB" smtClean="0"/>
              <a:t>13/02/2020</a:t>
            </a:fld>
            <a:endParaRPr lang="en-GB"/>
          </a:p>
        </p:txBody>
      </p:sp>
      <p:sp>
        <p:nvSpPr>
          <p:cNvPr id="5" name="Footer Placeholder 4"/>
          <p:cNvSpPr>
            <a:spLocks noGrp="1"/>
          </p:cNvSpPr>
          <p:nvPr>
            <p:ph type="ftr" sz="quarter" idx="3"/>
          </p:nvPr>
        </p:nvSpPr>
        <p:spPr>
          <a:xfrm>
            <a:off x="4038075" y="6356351"/>
            <a:ext cx="4114264"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09479" y="6356351"/>
            <a:ext cx="2742843"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9DEB36-7755-4917-9BEC-C8B2CC3A10A7}" type="slidenum">
              <a:rPr lang="en-GB" smtClean="0"/>
              <a:t>‹#›</a:t>
            </a:fld>
            <a:endParaRPr lang="en-GB"/>
          </a:p>
        </p:txBody>
      </p:sp>
    </p:spTree>
    <p:extLst>
      <p:ext uri="{BB962C8B-B14F-4D97-AF65-F5344CB8AC3E}">
        <p14:creationId xmlns:p14="http://schemas.microsoft.com/office/powerpoint/2010/main" val="4098184279"/>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Lst>
  <p:txStyles>
    <p:titleStyle>
      <a:lvl1pPr algn="l" defTabSz="914309"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77" indent="-228577" algn="l" defTabSz="914309"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31" indent="-228577" algn="l" defTabSz="914309"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86" indent="-228577" algn="l" defTabSz="914309"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040" indent="-228577" algn="l" defTabSz="91430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194" indent="-228577" algn="l" defTabSz="91430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349" indent="-228577" algn="l" defTabSz="91430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503" indent="-228577" algn="l" defTabSz="91430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657" indent="-228577" algn="l" defTabSz="91430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811" indent="-228577" algn="l" defTabSz="91430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09" rtl="0" eaLnBrk="1" latinLnBrk="0" hangingPunct="1">
        <a:defRPr sz="1800" kern="1200">
          <a:solidFill>
            <a:schemeClr val="tx1"/>
          </a:solidFill>
          <a:latin typeface="+mn-lt"/>
          <a:ea typeface="+mn-ea"/>
          <a:cs typeface="+mn-cs"/>
        </a:defRPr>
      </a:lvl1pPr>
      <a:lvl2pPr marL="457154" algn="l" defTabSz="914309" rtl="0" eaLnBrk="1" latinLnBrk="0" hangingPunct="1">
        <a:defRPr sz="1800" kern="1200">
          <a:solidFill>
            <a:schemeClr val="tx1"/>
          </a:solidFill>
          <a:latin typeface="+mn-lt"/>
          <a:ea typeface="+mn-ea"/>
          <a:cs typeface="+mn-cs"/>
        </a:defRPr>
      </a:lvl2pPr>
      <a:lvl3pPr marL="914309" algn="l" defTabSz="914309" rtl="0" eaLnBrk="1" latinLnBrk="0" hangingPunct="1">
        <a:defRPr sz="1800" kern="1200">
          <a:solidFill>
            <a:schemeClr val="tx1"/>
          </a:solidFill>
          <a:latin typeface="+mn-lt"/>
          <a:ea typeface="+mn-ea"/>
          <a:cs typeface="+mn-cs"/>
        </a:defRPr>
      </a:lvl3pPr>
      <a:lvl4pPr marL="1371463" algn="l" defTabSz="914309" rtl="0" eaLnBrk="1" latinLnBrk="0" hangingPunct="1">
        <a:defRPr sz="1800" kern="1200">
          <a:solidFill>
            <a:schemeClr val="tx1"/>
          </a:solidFill>
          <a:latin typeface="+mn-lt"/>
          <a:ea typeface="+mn-ea"/>
          <a:cs typeface="+mn-cs"/>
        </a:defRPr>
      </a:lvl4pPr>
      <a:lvl5pPr marL="1828617" algn="l" defTabSz="914309" rtl="0" eaLnBrk="1" latinLnBrk="0" hangingPunct="1">
        <a:defRPr sz="1800" kern="1200">
          <a:solidFill>
            <a:schemeClr val="tx1"/>
          </a:solidFill>
          <a:latin typeface="+mn-lt"/>
          <a:ea typeface="+mn-ea"/>
          <a:cs typeface="+mn-cs"/>
        </a:defRPr>
      </a:lvl5pPr>
      <a:lvl6pPr marL="2285771" algn="l" defTabSz="914309" rtl="0" eaLnBrk="1" latinLnBrk="0" hangingPunct="1">
        <a:defRPr sz="1800" kern="1200">
          <a:solidFill>
            <a:schemeClr val="tx1"/>
          </a:solidFill>
          <a:latin typeface="+mn-lt"/>
          <a:ea typeface="+mn-ea"/>
          <a:cs typeface="+mn-cs"/>
        </a:defRPr>
      </a:lvl6pPr>
      <a:lvl7pPr marL="2742926" algn="l" defTabSz="914309" rtl="0" eaLnBrk="1" latinLnBrk="0" hangingPunct="1">
        <a:defRPr sz="1800" kern="1200">
          <a:solidFill>
            <a:schemeClr val="tx1"/>
          </a:solidFill>
          <a:latin typeface="+mn-lt"/>
          <a:ea typeface="+mn-ea"/>
          <a:cs typeface="+mn-cs"/>
        </a:defRPr>
      </a:lvl7pPr>
      <a:lvl8pPr marL="3200080" algn="l" defTabSz="914309" rtl="0" eaLnBrk="1" latinLnBrk="0" hangingPunct="1">
        <a:defRPr sz="1800" kern="1200">
          <a:solidFill>
            <a:schemeClr val="tx1"/>
          </a:solidFill>
          <a:latin typeface="+mn-lt"/>
          <a:ea typeface="+mn-ea"/>
          <a:cs typeface="+mn-cs"/>
        </a:defRPr>
      </a:lvl8pPr>
      <a:lvl9pPr marL="3657234" algn="l" defTabSz="914309"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21.xml"/><Relationship Id="rId4" Type="http://schemas.openxmlformats.org/officeDocument/2006/relationships/image" Target="../media/image1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17.xml"/><Relationship Id="rId4" Type="http://schemas.openxmlformats.org/officeDocument/2006/relationships/image" Target="../media/image16.jpeg"/></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17.xml"/><Relationship Id="rId4" Type="http://schemas.openxmlformats.org/officeDocument/2006/relationships/hyperlink" Target="https://www.youtube.com/watch?v=kqYPeQZfpb8"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23.jpeg"/></Relationships>
</file>

<file path=ppt/slides/_rels/slide1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15.xml"/><Relationship Id="rId5" Type="http://schemas.openxmlformats.org/officeDocument/2006/relationships/image" Target="../media/image28.png"/><Relationship Id="rId4" Type="http://schemas.openxmlformats.org/officeDocument/2006/relationships/image" Target="../media/image27.png"/></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5.xml"/><Relationship Id="rId1" Type="http://schemas.openxmlformats.org/officeDocument/2006/relationships/slideLayout" Target="../slideLayouts/slideLayout15.xml"/><Relationship Id="rId5" Type="http://schemas.openxmlformats.org/officeDocument/2006/relationships/image" Target="../media/image28.png"/><Relationship Id="rId4" Type="http://schemas.openxmlformats.org/officeDocument/2006/relationships/image" Target="../media/image27.png"/></Relationships>
</file>

<file path=ppt/slides/_rels/slide1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31.jpeg"/></Relationships>
</file>

<file path=ppt/slides/_rels/slide1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0.xml"/><Relationship Id="rId1" Type="http://schemas.openxmlformats.org/officeDocument/2006/relationships/slideLayout" Target="../slideLayouts/slideLayout17.xml"/><Relationship Id="rId4" Type="http://schemas.openxmlformats.org/officeDocument/2006/relationships/image" Target="../media/image34.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5.xml"/><Relationship Id="rId1" Type="http://schemas.openxmlformats.org/officeDocument/2006/relationships/tags" Target="../tags/tag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3.xml"/><Relationship Id="rId1" Type="http://schemas.openxmlformats.org/officeDocument/2006/relationships/tags" Target="../tags/tag2.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3.xml"/><Relationship Id="rId1" Type="http://schemas.openxmlformats.org/officeDocument/2006/relationships/tags" Target="../tags/tag3.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3.xml"/><Relationship Id="rId1" Type="http://schemas.openxmlformats.org/officeDocument/2006/relationships/tags" Target="../tags/tag4.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3.xml"/><Relationship Id="rId1" Type="http://schemas.openxmlformats.org/officeDocument/2006/relationships/tags" Target="../tags/tag5.xml"/><Relationship Id="rId5" Type="http://schemas.openxmlformats.org/officeDocument/2006/relationships/image" Target="../media/image36.png"/><Relationship Id="rId4" Type="http://schemas.openxmlformats.org/officeDocument/2006/relationships/image" Target="../media/image35.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3.xml"/><Relationship Id="rId1" Type="http://schemas.openxmlformats.org/officeDocument/2006/relationships/tags" Target="../tags/tag6.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3.xml"/><Relationship Id="rId1" Type="http://schemas.openxmlformats.org/officeDocument/2006/relationships/tags" Target="../tags/tag7.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3.xml"/><Relationship Id="rId1" Type="http://schemas.openxmlformats.org/officeDocument/2006/relationships/tags" Target="../tags/tag8.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6.xml"/><Relationship Id="rId1" Type="http://schemas.openxmlformats.org/officeDocument/2006/relationships/tags" Target="../tags/tag9.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3.xml"/><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4.xml"/><Relationship Id="rId1" Type="http://schemas.openxmlformats.org/officeDocument/2006/relationships/slideLayout" Target="../slideLayouts/slideLayout18.xml"/><Relationship Id="rId6" Type="http://schemas.openxmlformats.org/officeDocument/2006/relationships/image" Target="../media/image43.jpg"/><Relationship Id="rId5" Type="http://schemas.openxmlformats.org/officeDocument/2006/relationships/image" Target="../media/image42.png"/><Relationship Id="rId4" Type="http://schemas.openxmlformats.org/officeDocument/2006/relationships/image" Target="../media/image41.png"/></Relationships>
</file>

<file path=ppt/slides/_rels/slide3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5.xml"/><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15.xml"/><Relationship Id="rId1" Type="http://schemas.openxmlformats.org/officeDocument/2006/relationships/tags" Target="../tags/tag10.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9.xml"/><Relationship Id="rId1" Type="http://schemas.openxmlformats.org/officeDocument/2006/relationships/slideLayout" Target="../slideLayouts/slideLayout15.xml"/><Relationship Id="rId4" Type="http://schemas.openxmlformats.org/officeDocument/2006/relationships/image" Target="../media/image47.jpeg"/></Relationships>
</file>

<file path=ppt/slides/_rels/slide41.xml.rels><?xml version="1.0" encoding="UTF-8" standalone="yes"?>
<Relationships xmlns="http://schemas.openxmlformats.org/package/2006/relationships"><Relationship Id="rId3" Type="http://schemas.openxmlformats.org/officeDocument/2006/relationships/image" Target="../media/image48.emf"/><Relationship Id="rId2" Type="http://schemas.openxmlformats.org/officeDocument/2006/relationships/notesSlide" Target="../notesSlides/notesSlide40.xml"/><Relationship Id="rId1" Type="http://schemas.openxmlformats.org/officeDocument/2006/relationships/slideLayout" Target="../slideLayouts/slideLayout17.xml"/><Relationship Id="rId4" Type="http://schemas.openxmlformats.org/officeDocument/2006/relationships/image" Target="../media/image16.jpeg"/></Relationships>
</file>

<file path=ppt/slides/_rels/slide42.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41.xml"/><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3" Type="http://schemas.openxmlformats.org/officeDocument/2006/relationships/image" Target="../media/image50.emf"/><Relationship Id="rId2" Type="http://schemas.openxmlformats.org/officeDocument/2006/relationships/notesSlide" Target="../notesSlides/notesSlide42.xml"/><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5"/>
          </p:nvPr>
        </p:nvSpPr>
        <p:spPr/>
        <p:txBody>
          <a:bodyPr/>
          <a:lstStyle/>
          <a:p>
            <a:fld id="{6DC3214A-211A-4A7D-8030-F3E6DC29A2FE}" type="slidenum">
              <a:rPr lang="en-GB" smtClean="0">
                <a:solidFill>
                  <a:srgbClr val="FFFFFF"/>
                </a:solidFill>
              </a:rPr>
              <a:pPr/>
              <a:t>1</a:t>
            </a:fld>
            <a:endParaRPr lang="en-GB" dirty="0">
              <a:solidFill>
                <a:srgbClr val="FFFFFF"/>
              </a:solidFill>
            </a:endParaRPr>
          </a:p>
        </p:txBody>
      </p:sp>
      <p:sp>
        <p:nvSpPr>
          <p:cNvPr id="3" name="Title 1"/>
          <p:cNvSpPr txBox="1">
            <a:spLocks/>
          </p:cNvSpPr>
          <p:nvPr/>
        </p:nvSpPr>
        <p:spPr>
          <a:xfrm>
            <a:off x="1270670" y="1700808"/>
            <a:ext cx="10009112" cy="1472184"/>
          </a:xfrm>
          <a:prstGeom prst="rect">
            <a:avLst/>
          </a:prstGeom>
        </p:spPr>
        <p:txBody>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pPr algn="ctr"/>
            <a:r>
              <a:rPr lang="en-GB" sz="5400" dirty="0" smtClean="0"/>
              <a:t>Year 11 Information evening</a:t>
            </a:r>
            <a:endParaRPr lang="en-GB" sz="5400" dirty="0"/>
          </a:p>
          <a:p>
            <a:pPr algn="ctr"/>
            <a:r>
              <a:rPr lang="en-GB" sz="5400" dirty="0" smtClean="0"/>
              <a:t>February 2020</a:t>
            </a:r>
            <a:r>
              <a:rPr lang="en-GB" sz="5400" dirty="0"/>
              <a:t/>
            </a:r>
            <a:br>
              <a:rPr lang="en-GB" sz="5400" dirty="0"/>
            </a:br>
            <a:endParaRPr lang="en-GB" sz="5400" dirty="0"/>
          </a:p>
        </p:txBody>
      </p:sp>
    </p:spTree>
    <p:extLst>
      <p:ext uri="{BB962C8B-B14F-4D97-AF65-F5344CB8AC3E}">
        <p14:creationId xmlns:p14="http://schemas.microsoft.com/office/powerpoint/2010/main" val="3797852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5972" y="124487"/>
            <a:ext cx="11594745" cy="1325390"/>
          </a:xfrm>
        </p:spPr>
        <p:txBody>
          <a:bodyPr/>
          <a:lstStyle/>
          <a:p>
            <a:r>
              <a:rPr lang="en-GB" b="1" cap="all" dirty="0"/>
              <a:t>The 7 Habits of Highly effective people – Habit 2: Begin with the end in mind</a:t>
            </a:r>
            <a:endParaRPr lang="en-GB" dirty="0"/>
          </a:p>
        </p:txBody>
      </p:sp>
      <p:pic>
        <p:nvPicPr>
          <p:cNvPr id="3" name="Picture 2"/>
          <p:cNvPicPr>
            <a:picLocks noChangeAspect="1"/>
          </p:cNvPicPr>
          <p:nvPr/>
        </p:nvPicPr>
        <p:blipFill>
          <a:blip r:embed="rId3"/>
          <a:stretch>
            <a:fillRect/>
          </a:stretch>
        </p:blipFill>
        <p:spPr>
          <a:xfrm>
            <a:off x="340274" y="1589316"/>
            <a:ext cx="6276975" cy="5048250"/>
          </a:xfrm>
          <a:prstGeom prst="rect">
            <a:avLst/>
          </a:prstGeom>
        </p:spPr>
      </p:pic>
      <p:pic>
        <p:nvPicPr>
          <p:cNvPr id="5" name="Content Placeholder 4"/>
          <p:cNvPicPr>
            <a:picLocks noGrp="1" noChangeAspect="1"/>
          </p:cNvPicPr>
          <p:nvPr>
            <p:ph idx="1"/>
          </p:nvPr>
        </p:nvPicPr>
        <p:blipFill>
          <a:blip r:embed="rId4"/>
          <a:stretch>
            <a:fillRect/>
          </a:stretch>
        </p:blipFill>
        <p:spPr>
          <a:xfrm>
            <a:off x="6743278" y="1449877"/>
            <a:ext cx="4871071" cy="5327128"/>
          </a:xfrm>
          <a:prstGeom prst="rect">
            <a:avLst/>
          </a:prstGeom>
        </p:spPr>
      </p:pic>
    </p:spTree>
    <p:extLst>
      <p:ext uri="{BB962C8B-B14F-4D97-AF65-F5344CB8AC3E}">
        <p14:creationId xmlns:p14="http://schemas.microsoft.com/office/powerpoint/2010/main" val="54545254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550599" y="577852"/>
            <a:ext cx="10945216" cy="769441"/>
          </a:xfrm>
          <a:prstGeom prst="rect">
            <a:avLst/>
          </a:prstGeom>
          <a:noFill/>
        </p:spPr>
        <p:txBody>
          <a:bodyPr wrap="square" rtlCol="0">
            <a:spAutoFit/>
          </a:bodyPr>
          <a:lstStyle/>
          <a:p>
            <a:pPr algn="ctr"/>
            <a:r>
              <a:rPr lang="en-GB" sz="4400" b="1" dirty="0" smtClean="0">
                <a:latin typeface="Century Gothic" panose="020B0502020202020204" pitchFamily="34" charset="0"/>
              </a:rPr>
              <a:t>KS4 Information evening </a:t>
            </a:r>
          </a:p>
        </p:txBody>
      </p:sp>
      <p:sp>
        <p:nvSpPr>
          <p:cNvPr id="12" name="Rectangle 11"/>
          <p:cNvSpPr/>
          <p:nvPr/>
        </p:nvSpPr>
        <p:spPr>
          <a:xfrm>
            <a:off x="1592639" y="1772816"/>
            <a:ext cx="10561956" cy="954107"/>
          </a:xfrm>
          <a:prstGeom prst="rect">
            <a:avLst/>
          </a:prstGeom>
        </p:spPr>
        <p:txBody>
          <a:bodyPr wrap="square">
            <a:spAutoFit/>
          </a:bodyPr>
          <a:lstStyle/>
          <a:p>
            <a:r>
              <a:rPr lang="en-GB" sz="2800" dirty="0" smtClean="0">
                <a:latin typeface="Century Gothic" panose="020B0502020202020204" pitchFamily="34" charset="0"/>
              </a:rPr>
              <a:t>The purpose of this evening…</a:t>
            </a:r>
          </a:p>
          <a:p>
            <a:endParaRPr lang="en-GB" sz="2800" dirty="0" smtClean="0">
              <a:latin typeface="Century Gothic" panose="020B0502020202020204" pitchFamily="34" charset="0"/>
            </a:endParaRPr>
          </a:p>
        </p:txBody>
      </p:sp>
      <p:sp>
        <p:nvSpPr>
          <p:cNvPr id="8" name="Content Placeholder 2"/>
          <p:cNvSpPr txBox="1">
            <a:spLocks/>
          </p:cNvSpPr>
          <p:nvPr/>
        </p:nvSpPr>
        <p:spPr>
          <a:xfrm>
            <a:off x="1846734" y="2348880"/>
            <a:ext cx="10515600" cy="4351338"/>
          </a:xfrm>
          <a:prstGeom prst="rect">
            <a:avLst/>
          </a:prstGeom>
        </p:spPr>
        <p:txBody>
          <a:bodyPr tIns="0">
            <a:normAutofit fontScale="70000" lnSpcReduction="20000"/>
          </a:bodyPr>
          <a:lstStyle>
            <a:lvl1pPr marL="27432" indent="0" algn="l" defTabSz="914400" rtl="0" eaLnBrk="1" latinLnBrk="0" hangingPunct="1">
              <a:spcBef>
                <a:spcPct val="20000"/>
              </a:spcBef>
              <a:buClr>
                <a:schemeClr val="accent1"/>
              </a:buClr>
              <a:buFont typeface="Arial" pitchFamily="34" charset="0"/>
              <a:buNone/>
              <a:defRPr sz="2600" kern="1200">
                <a:solidFill>
                  <a:schemeClr val="tx2">
                    <a:shade val="30000"/>
                    <a:satMod val="150000"/>
                  </a:schemeClr>
                </a:solidFill>
                <a:latin typeface="+mn-lt"/>
                <a:ea typeface="+mn-ea"/>
                <a:cs typeface="+mn-cs"/>
              </a:defRPr>
            </a:lvl1pPr>
            <a:lvl2pPr marL="457200" indent="0" algn="ctr" defTabSz="914400" rtl="0" eaLnBrk="1" latinLnBrk="0" hangingPunct="1">
              <a:spcBef>
                <a:spcPct val="20000"/>
              </a:spcBef>
              <a:buClr>
                <a:schemeClr val="accent2"/>
              </a:buClr>
              <a:buFont typeface="Arial" pitchFamily="34" charset="0"/>
              <a:buNone/>
              <a:defRPr sz="2000" kern="1200">
                <a:solidFill>
                  <a:schemeClr val="tx1"/>
                </a:solidFill>
                <a:latin typeface="+mn-lt"/>
                <a:ea typeface="+mn-ea"/>
                <a:cs typeface="+mn-cs"/>
              </a:defRPr>
            </a:lvl2pPr>
            <a:lvl3pPr marL="914400" indent="0" algn="ctr" defTabSz="914400" rtl="0" eaLnBrk="1" latinLnBrk="0" hangingPunct="1">
              <a:spcBef>
                <a:spcPct val="20000"/>
              </a:spcBef>
              <a:buClr>
                <a:schemeClr val="accent3"/>
              </a:buClr>
              <a:buFont typeface="Arial" pitchFamily="34" charset="0"/>
              <a:buNone/>
              <a:defRPr sz="1800" kern="1200">
                <a:solidFill>
                  <a:schemeClr val="tx1"/>
                </a:solidFill>
                <a:latin typeface="+mn-lt"/>
                <a:ea typeface="+mn-ea"/>
                <a:cs typeface="+mn-cs"/>
              </a:defRPr>
            </a:lvl3pPr>
            <a:lvl4pPr marL="1371600" indent="0" algn="ctr" defTabSz="914400" rtl="0" eaLnBrk="1" latinLnBrk="0" hangingPunct="1">
              <a:spcBef>
                <a:spcPct val="20000"/>
              </a:spcBef>
              <a:buClr>
                <a:schemeClr val="accent4"/>
              </a:buClr>
              <a:buFont typeface="Arial" pitchFamily="34" charset="0"/>
              <a:buNone/>
              <a:defRPr sz="1600" kern="1200">
                <a:solidFill>
                  <a:schemeClr val="tx1"/>
                </a:solidFill>
                <a:latin typeface="+mn-lt"/>
                <a:ea typeface="+mn-ea"/>
                <a:cs typeface="+mn-cs"/>
              </a:defRPr>
            </a:lvl4pPr>
            <a:lvl5pPr marL="1828800" indent="0" algn="ctr" defTabSz="914400" rtl="0" eaLnBrk="1" latinLnBrk="0" hangingPunct="1">
              <a:spcBef>
                <a:spcPct val="20000"/>
              </a:spcBef>
              <a:buClr>
                <a:schemeClr val="accent5"/>
              </a:buClr>
              <a:buFont typeface="Arial" pitchFamily="34" charset="0"/>
              <a:buNone/>
              <a:defRPr sz="1400" kern="1200" baseline="0">
                <a:solidFill>
                  <a:schemeClr val="tx1"/>
                </a:solidFill>
                <a:latin typeface="+mn-lt"/>
                <a:ea typeface="+mn-ea"/>
                <a:cs typeface="+mn-cs"/>
              </a:defRPr>
            </a:lvl5pPr>
            <a:lvl6pPr marL="2286000" indent="0" algn="ctr" defTabSz="914400" rtl="0" eaLnBrk="1" latinLnBrk="0" hangingPunct="1">
              <a:spcBef>
                <a:spcPct val="20000"/>
              </a:spcBef>
              <a:buClr>
                <a:schemeClr val="accent1"/>
              </a:buClr>
              <a:buFont typeface="Arial" pitchFamily="34" charset="0"/>
              <a:buNone/>
              <a:defRPr sz="1400" kern="1200" baseline="0">
                <a:solidFill>
                  <a:schemeClr val="tx1"/>
                </a:solidFill>
                <a:latin typeface="+mn-lt"/>
                <a:ea typeface="+mn-ea"/>
                <a:cs typeface="+mn-cs"/>
              </a:defRPr>
            </a:lvl6pPr>
            <a:lvl7pPr marL="2743200" indent="0" algn="ctr" defTabSz="914400" rtl="0" eaLnBrk="1" latinLnBrk="0" hangingPunct="1">
              <a:spcBef>
                <a:spcPct val="20000"/>
              </a:spcBef>
              <a:buClr>
                <a:schemeClr val="accent2"/>
              </a:buClr>
              <a:buFont typeface="Arial" pitchFamily="34" charset="0"/>
              <a:buNone/>
              <a:defRPr sz="1400" kern="1200">
                <a:solidFill>
                  <a:schemeClr val="tx1"/>
                </a:solidFill>
                <a:latin typeface="+mn-lt"/>
                <a:ea typeface="+mn-ea"/>
                <a:cs typeface="+mn-cs"/>
              </a:defRPr>
            </a:lvl7pPr>
            <a:lvl8pPr marL="3200400" indent="0" algn="ctr" defTabSz="914400" rtl="0" eaLnBrk="1" latinLnBrk="0" hangingPunct="1">
              <a:spcBef>
                <a:spcPct val="20000"/>
              </a:spcBef>
              <a:buClr>
                <a:schemeClr val="accent3"/>
              </a:buClr>
              <a:buFont typeface="Arial" pitchFamily="34" charset="0"/>
              <a:buNone/>
              <a:defRPr sz="1400" kern="1200">
                <a:solidFill>
                  <a:schemeClr val="tx1"/>
                </a:solidFill>
                <a:latin typeface="+mn-lt"/>
                <a:ea typeface="+mn-ea"/>
                <a:cs typeface="+mn-cs"/>
              </a:defRPr>
            </a:lvl8pPr>
            <a:lvl9pPr marL="3657600" indent="0" algn="ctr" defTabSz="914400" rtl="0" eaLnBrk="1" latinLnBrk="0" hangingPunct="1">
              <a:spcBef>
                <a:spcPct val="20000"/>
              </a:spcBef>
              <a:buClr>
                <a:schemeClr val="accent4"/>
              </a:buClr>
              <a:buFont typeface="Arial" pitchFamily="34" charset="0"/>
              <a:buNone/>
              <a:defRPr sz="1400" kern="1200">
                <a:solidFill>
                  <a:schemeClr val="tx1"/>
                </a:solidFill>
                <a:latin typeface="+mn-lt"/>
                <a:ea typeface="+mn-ea"/>
                <a:cs typeface="+mn-cs"/>
              </a:defRPr>
            </a:lvl9pPr>
          </a:lstStyle>
          <a:p>
            <a:pPr marL="514350" indent="-514350">
              <a:lnSpc>
                <a:spcPct val="150000"/>
              </a:lnSpc>
              <a:spcBef>
                <a:spcPts val="0"/>
              </a:spcBef>
              <a:spcAft>
                <a:spcPts val="1200"/>
              </a:spcAft>
              <a:buFont typeface="Arial" panose="020B0604020202020204" pitchFamily="34" charset="0"/>
              <a:buAutoNum type="arabicPeriod"/>
              <a:defRPr/>
            </a:pPr>
            <a:r>
              <a:rPr lang="en-GB" sz="3400" b="1" dirty="0" smtClean="0">
                <a:solidFill>
                  <a:schemeClr val="tx1"/>
                </a:solidFill>
                <a:latin typeface="Century Gothic" panose="020B0502020202020204" pitchFamily="34" charset="0"/>
                <a:ea typeface="Tahoma" panose="020B0604030504040204" pitchFamily="34" charset="0"/>
                <a:cs typeface="Tahoma" panose="020B0604030504040204" pitchFamily="34" charset="0"/>
              </a:rPr>
              <a:t>Key dates </a:t>
            </a:r>
          </a:p>
          <a:p>
            <a:pPr marL="514350" indent="-514350">
              <a:lnSpc>
                <a:spcPct val="150000"/>
              </a:lnSpc>
              <a:spcBef>
                <a:spcPts val="0"/>
              </a:spcBef>
              <a:spcAft>
                <a:spcPts val="1200"/>
              </a:spcAft>
              <a:buFont typeface="Arial" panose="020B0604020202020204" pitchFamily="34" charset="0"/>
              <a:buAutoNum type="arabicPeriod"/>
              <a:defRPr/>
            </a:pPr>
            <a:r>
              <a:rPr lang="en-GB" sz="3400" b="1" dirty="0" smtClean="0">
                <a:solidFill>
                  <a:schemeClr val="tx1"/>
                </a:solidFill>
                <a:latin typeface="Century Gothic" panose="020B0502020202020204" pitchFamily="34" charset="0"/>
                <a:ea typeface="Tahoma" panose="020B0604030504040204" pitchFamily="34" charset="0"/>
                <a:cs typeface="Tahoma" panose="020B0604030504040204" pitchFamily="34" charset="0"/>
              </a:rPr>
              <a:t>Attendance		</a:t>
            </a:r>
          </a:p>
          <a:p>
            <a:pPr marL="514350" indent="-514350">
              <a:lnSpc>
                <a:spcPct val="150000"/>
              </a:lnSpc>
              <a:spcBef>
                <a:spcPts val="0"/>
              </a:spcBef>
              <a:spcAft>
                <a:spcPts val="1200"/>
              </a:spcAft>
              <a:buFont typeface="Arial" panose="020B0604020202020204" pitchFamily="34" charset="0"/>
              <a:buAutoNum type="arabicPeriod"/>
              <a:defRPr/>
            </a:pPr>
            <a:r>
              <a:rPr lang="en-GB" sz="3400" b="1" dirty="0" smtClean="0">
                <a:solidFill>
                  <a:schemeClr val="tx1"/>
                </a:solidFill>
                <a:latin typeface="Century Gothic" panose="020B0502020202020204" pitchFamily="34" charset="0"/>
                <a:ea typeface="Tahoma" panose="020B0604030504040204" pitchFamily="34" charset="0"/>
                <a:cs typeface="Tahoma" panose="020B0604030504040204" pitchFamily="34" charset="0"/>
              </a:rPr>
              <a:t>Advice for students</a:t>
            </a:r>
          </a:p>
          <a:p>
            <a:pPr marL="514350" indent="-514350">
              <a:lnSpc>
                <a:spcPct val="150000"/>
              </a:lnSpc>
              <a:spcBef>
                <a:spcPts val="0"/>
              </a:spcBef>
              <a:spcAft>
                <a:spcPts val="1200"/>
              </a:spcAft>
              <a:buFont typeface="Arial" panose="020B0604020202020204" pitchFamily="34" charset="0"/>
              <a:buAutoNum type="arabicPeriod"/>
              <a:defRPr/>
            </a:pPr>
            <a:r>
              <a:rPr lang="en-GB" sz="3400" b="1" dirty="0" smtClean="0">
                <a:solidFill>
                  <a:schemeClr val="tx1"/>
                </a:solidFill>
                <a:latin typeface="Century Gothic" panose="020B0502020202020204" pitchFamily="34" charset="0"/>
                <a:ea typeface="Tahoma" panose="020B0604030504040204" pitchFamily="34" charset="0"/>
                <a:cs typeface="Tahoma" panose="020B0604030504040204" pitchFamily="34" charset="0"/>
              </a:rPr>
              <a:t>Core subject key information					</a:t>
            </a:r>
          </a:p>
          <a:p>
            <a:pPr marL="514350" indent="-514350">
              <a:lnSpc>
                <a:spcPct val="150000"/>
              </a:lnSpc>
              <a:spcBef>
                <a:spcPts val="0"/>
              </a:spcBef>
              <a:spcAft>
                <a:spcPts val="1200"/>
              </a:spcAft>
              <a:buFont typeface="Arial" panose="020B0604020202020204" pitchFamily="34" charset="0"/>
              <a:buAutoNum type="arabicPeriod"/>
              <a:defRPr/>
            </a:pPr>
            <a:r>
              <a:rPr lang="en-GB" sz="3400" b="1" dirty="0" smtClean="0">
                <a:solidFill>
                  <a:schemeClr val="tx1"/>
                </a:solidFill>
                <a:latin typeface="Century Gothic" panose="020B0502020202020204" pitchFamily="34" charset="0"/>
                <a:ea typeface="Tahoma" panose="020B0604030504040204" pitchFamily="34" charset="0"/>
                <a:cs typeface="Tahoma" panose="020B0604030504040204" pitchFamily="34" charset="0"/>
              </a:rPr>
              <a:t>Revision resources for parents			</a:t>
            </a:r>
          </a:p>
          <a:p>
            <a:pPr marL="514350" indent="-514350">
              <a:lnSpc>
                <a:spcPct val="150000"/>
              </a:lnSpc>
              <a:spcBef>
                <a:spcPts val="0"/>
              </a:spcBef>
              <a:spcAft>
                <a:spcPts val="1200"/>
              </a:spcAft>
              <a:buFont typeface="Arial" panose="020B0604020202020204" pitchFamily="34" charset="0"/>
              <a:buAutoNum type="arabicPeriod"/>
              <a:defRPr/>
            </a:pPr>
            <a:r>
              <a:rPr lang="en-GB" sz="3400" b="1" dirty="0" smtClean="0">
                <a:solidFill>
                  <a:schemeClr val="tx1"/>
                </a:solidFill>
                <a:latin typeface="Century Gothic" panose="020B0502020202020204" pitchFamily="34" charset="0"/>
                <a:ea typeface="Tahoma" panose="020B0604030504040204" pitchFamily="34" charset="0"/>
                <a:cs typeface="Tahoma" panose="020B0604030504040204" pitchFamily="34" charset="0"/>
              </a:rPr>
              <a:t>Advice for parents</a:t>
            </a:r>
            <a:r>
              <a:rPr lang="en-GB" dirty="0" smtClean="0">
                <a:latin typeface="Tahoma" panose="020B0604030504040204" pitchFamily="34" charset="0"/>
                <a:ea typeface="Tahoma" panose="020B0604030504040204" pitchFamily="34" charset="0"/>
                <a:cs typeface="Tahoma" panose="020B0604030504040204" pitchFamily="34" charset="0"/>
              </a:rPr>
              <a:t>				</a:t>
            </a:r>
          </a:p>
          <a:p>
            <a:pPr marL="0">
              <a:lnSpc>
                <a:spcPct val="150000"/>
              </a:lnSpc>
              <a:spcBef>
                <a:spcPts val="0"/>
              </a:spcBef>
              <a:spcAft>
                <a:spcPts val="1200"/>
              </a:spcAft>
              <a:defRPr/>
            </a:pPr>
            <a:r>
              <a:rPr lang="en-GB" dirty="0" smtClean="0">
                <a:latin typeface="Tahoma" panose="020B0604030504040204" pitchFamily="34" charset="0"/>
                <a:ea typeface="Tahoma" panose="020B0604030504040204" pitchFamily="34" charset="0"/>
                <a:cs typeface="Tahoma" panose="020B0604030504040204" pitchFamily="34" charset="0"/>
              </a:rPr>
              <a:t>	</a:t>
            </a:r>
          </a:p>
          <a:p>
            <a:endParaRPr lang="en-GB" dirty="0"/>
          </a:p>
        </p:txBody>
      </p:sp>
    </p:spTree>
    <p:extLst>
      <p:ext uri="{BB962C8B-B14F-4D97-AF65-F5344CB8AC3E}">
        <p14:creationId xmlns:p14="http://schemas.microsoft.com/office/powerpoint/2010/main" val="88174327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26D9D0C-CA63-43DA-A3B0-BE1BBD585C4C}" type="slidenum">
              <a:rPr lang="en-GB" smtClean="0"/>
              <a:pPr/>
              <a:t>4</a:t>
            </a:fld>
            <a:endParaRPr lang="en-GB"/>
          </a:p>
        </p:txBody>
      </p:sp>
      <p:pic>
        <p:nvPicPr>
          <p:cNvPr id="6" name="Picture 5"/>
          <p:cNvPicPr>
            <a:picLocks noChangeAspect="1"/>
          </p:cNvPicPr>
          <p:nvPr/>
        </p:nvPicPr>
        <p:blipFill>
          <a:blip r:embed="rId2"/>
          <a:stretch>
            <a:fillRect/>
          </a:stretch>
        </p:blipFill>
        <p:spPr>
          <a:xfrm>
            <a:off x="190550" y="1268760"/>
            <a:ext cx="11867157" cy="4104456"/>
          </a:xfrm>
          <a:prstGeom prst="rect">
            <a:avLst/>
          </a:prstGeom>
        </p:spPr>
      </p:pic>
    </p:spTree>
    <p:extLst>
      <p:ext uri="{BB962C8B-B14F-4D97-AF65-F5344CB8AC3E}">
        <p14:creationId xmlns:p14="http://schemas.microsoft.com/office/powerpoint/2010/main" val="267846391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rotWithShape="1">
          <a:blip r:embed="rId3"/>
          <a:srcRect l="12862" t="5752" r="41882" b="7670"/>
          <a:stretch/>
        </p:blipFill>
        <p:spPr>
          <a:xfrm>
            <a:off x="3497355" y="365525"/>
            <a:ext cx="4736483" cy="6233891"/>
          </a:xfrm>
          <a:prstGeom prst="rect">
            <a:avLst/>
          </a:prstGeom>
        </p:spPr>
      </p:pic>
      <p:pic>
        <p:nvPicPr>
          <p:cNvPr id="5" name="Picture 2" descr="H:\Academy Folder\TEACHING AND LEARNING 2014-15\a conference speech\_NEW STRAPLINE TBOWA COLOURS.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1321" y="6058334"/>
            <a:ext cx="11711776" cy="6710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220496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lessthismorethat.com/wp-content/uploads/2017/01/Day-2-Logo-Design-1080x72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872" y="447"/>
            <a:ext cx="12291999" cy="6761761"/>
          </a:xfrm>
          <a:prstGeom prst="rect">
            <a:avLst/>
          </a:prstGeom>
          <a:noFill/>
          <a:extLst>
            <a:ext uri="{909E8E84-426E-40dd-AFC4-6F175D3DCCD1}">
              <a14:hiddenFill xmlns="" xmlns:a14="http://schemas.microsoft.com/office/drawing/2010/main">
                <a:solidFill>
                  <a:srgbClr val="FFFFFF"/>
                </a:solidFill>
              </a14:hiddenFill>
            </a:ext>
          </a:extLst>
        </p:spPr>
      </p:pic>
      <p:sp>
        <p:nvSpPr>
          <p:cNvPr id="5" name="Rectangle 4"/>
          <p:cNvSpPr/>
          <p:nvPr/>
        </p:nvSpPr>
        <p:spPr>
          <a:xfrm>
            <a:off x="-1" y="6686126"/>
            <a:ext cx="12190413" cy="19834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dirty="0"/>
          </a:p>
        </p:txBody>
      </p:sp>
      <p:sp>
        <p:nvSpPr>
          <p:cNvPr id="6" name="TextBox 5"/>
          <p:cNvSpPr txBox="1"/>
          <p:nvPr/>
        </p:nvSpPr>
        <p:spPr>
          <a:xfrm>
            <a:off x="-1" y="204485"/>
            <a:ext cx="11973775" cy="144636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4400" dirty="0">
                <a:solidFill>
                  <a:schemeClr val="tx1"/>
                </a:solidFill>
                <a:latin typeface="Arial" panose="020B0604020202020204" pitchFamily="34" charset="0"/>
                <a:cs typeface="Arial" panose="020B0604020202020204" pitchFamily="34" charset="0"/>
              </a:rPr>
              <a:t>How can you support your children so they feel they have the preparation to perform?</a:t>
            </a:r>
            <a:r>
              <a:rPr lang="en-GB" sz="4400" dirty="0">
                <a:solidFill>
                  <a:schemeClr val="bg1"/>
                </a:solidFill>
                <a:latin typeface="Arial" panose="020B0604020202020204" pitchFamily="34" charset="0"/>
                <a:cs typeface="Arial" panose="020B0604020202020204" pitchFamily="34" charset="0"/>
              </a:rPr>
              <a:t>? </a:t>
            </a:r>
          </a:p>
        </p:txBody>
      </p:sp>
      <p:sp>
        <p:nvSpPr>
          <p:cNvPr id="7" name="TextBox 6"/>
          <p:cNvSpPr txBox="1"/>
          <p:nvPr/>
        </p:nvSpPr>
        <p:spPr>
          <a:xfrm>
            <a:off x="1702718" y="1819424"/>
            <a:ext cx="5699971" cy="4832092"/>
          </a:xfrm>
          <a:prstGeom prst="rect">
            <a:avLst/>
          </a:prstGeom>
          <a:solidFill>
            <a:srgbClr val="FFFFFF">
              <a:alpha val="69020"/>
            </a:srgbClr>
          </a:solidFill>
        </p:spPr>
        <p:txBody>
          <a:bodyPr wrap="square" rtlCol="0">
            <a:spAutoFit/>
          </a:bodyPr>
          <a:lstStyle/>
          <a:p>
            <a:pPr marL="457154" indent="-457154">
              <a:buFont typeface="+mj-lt"/>
              <a:buAutoNum type="arabicPeriod"/>
            </a:pPr>
            <a:r>
              <a:rPr lang="en-GB" sz="2800" dirty="0">
                <a:latin typeface="Arial" panose="020B0604020202020204" pitchFamily="34" charset="0"/>
                <a:cs typeface="Arial" panose="020B0604020202020204" pitchFamily="34" charset="0"/>
              </a:rPr>
              <a:t>Being a role model</a:t>
            </a:r>
          </a:p>
          <a:p>
            <a:pPr marL="457154" indent="-457154">
              <a:buFont typeface="+mj-lt"/>
              <a:buAutoNum type="arabicPeriod"/>
            </a:pPr>
            <a:r>
              <a:rPr lang="en-GB" sz="2800" dirty="0">
                <a:latin typeface="Arial" panose="020B0604020202020204" pitchFamily="34" charset="0"/>
                <a:cs typeface="Arial" panose="020B0604020202020204" pitchFamily="34" charset="0"/>
              </a:rPr>
              <a:t>Help them set goals</a:t>
            </a:r>
          </a:p>
          <a:p>
            <a:pPr marL="457154" indent="-457154">
              <a:buFont typeface="+mj-lt"/>
              <a:buAutoNum type="arabicPeriod"/>
            </a:pPr>
            <a:r>
              <a:rPr lang="en-GB" sz="2800" dirty="0">
                <a:latin typeface="Arial" panose="020B0604020202020204" pitchFamily="34" charset="0"/>
                <a:cs typeface="Arial" panose="020B0604020202020204" pitchFamily="34" charset="0"/>
              </a:rPr>
              <a:t>Keep them active</a:t>
            </a:r>
          </a:p>
          <a:p>
            <a:pPr marL="457154" indent="-457154">
              <a:buFont typeface="+mj-lt"/>
              <a:buAutoNum type="arabicPeriod"/>
            </a:pPr>
            <a:r>
              <a:rPr lang="en-GB" sz="2800" dirty="0">
                <a:latin typeface="Arial" panose="020B0604020202020204" pitchFamily="34" charset="0"/>
                <a:cs typeface="Arial" panose="020B0604020202020204" pitchFamily="34" charset="0"/>
              </a:rPr>
              <a:t>Healthy eating</a:t>
            </a:r>
          </a:p>
          <a:p>
            <a:pPr marL="457154" indent="-457154">
              <a:buFont typeface="+mj-lt"/>
              <a:buAutoNum type="arabicPeriod"/>
            </a:pPr>
            <a:r>
              <a:rPr lang="en-GB" sz="2800" dirty="0">
                <a:latin typeface="Arial" panose="020B0604020202020204" pitchFamily="34" charset="0"/>
                <a:cs typeface="Arial" panose="020B0604020202020204" pitchFamily="34" charset="0"/>
              </a:rPr>
              <a:t>Time out</a:t>
            </a:r>
          </a:p>
          <a:p>
            <a:pPr marL="457154" indent="-457154">
              <a:buFont typeface="+mj-lt"/>
              <a:buAutoNum type="arabicPeriod"/>
            </a:pPr>
            <a:r>
              <a:rPr lang="en-GB" sz="2800" dirty="0">
                <a:latin typeface="Arial" panose="020B0604020202020204" pitchFamily="34" charset="0"/>
                <a:cs typeface="Arial" panose="020B0604020202020204" pitchFamily="34" charset="0"/>
              </a:rPr>
              <a:t>Sleep </a:t>
            </a:r>
            <a:r>
              <a:rPr lang="en-GB" sz="2800" dirty="0" smtClean="0">
                <a:latin typeface="Arial" panose="020B0604020202020204" pitchFamily="34" charset="0"/>
                <a:cs typeface="Arial" panose="020B0604020202020204" pitchFamily="34" charset="0"/>
              </a:rPr>
              <a:t>patterns</a:t>
            </a:r>
          </a:p>
          <a:p>
            <a:pPr marL="457154" indent="-457154">
              <a:buFont typeface="+mj-lt"/>
              <a:buAutoNum type="arabicPeriod"/>
            </a:pPr>
            <a:r>
              <a:rPr lang="en-GB" sz="2800" dirty="0">
                <a:latin typeface="Arial" panose="020B0604020202020204" pitchFamily="34" charset="0"/>
                <a:cs typeface="Arial" panose="020B0604020202020204" pitchFamily="34" charset="0"/>
              </a:rPr>
              <a:t>U</a:t>
            </a:r>
            <a:r>
              <a:rPr lang="en-GB" sz="2800" dirty="0" smtClean="0">
                <a:latin typeface="Arial" panose="020B0604020202020204" pitchFamily="34" charset="0"/>
                <a:cs typeface="Arial" panose="020B0604020202020204" pitchFamily="34" charset="0"/>
              </a:rPr>
              <a:t>nplugging</a:t>
            </a:r>
            <a:endParaRPr lang="en-GB" sz="2800" dirty="0">
              <a:latin typeface="Arial" panose="020B0604020202020204" pitchFamily="34" charset="0"/>
              <a:cs typeface="Arial" panose="020B0604020202020204" pitchFamily="34" charset="0"/>
            </a:endParaRPr>
          </a:p>
          <a:p>
            <a:pPr marL="457154" indent="-457154">
              <a:buFont typeface="+mj-lt"/>
              <a:buAutoNum type="arabicPeriod"/>
            </a:pPr>
            <a:r>
              <a:rPr lang="en-GB" sz="2800" dirty="0">
                <a:latin typeface="Arial" panose="020B0604020202020204" pitchFamily="34" charset="0"/>
                <a:cs typeface="Arial" panose="020B0604020202020204" pitchFamily="34" charset="0"/>
              </a:rPr>
              <a:t>Stay Calm, keep Believing and be </a:t>
            </a:r>
            <a:r>
              <a:rPr lang="en-GB" sz="2800" dirty="0" smtClean="0">
                <a:latin typeface="Arial" panose="020B0604020202020204" pitchFamily="34" charset="0"/>
                <a:cs typeface="Arial" panose="020B0604020202020204" pitchFamily="34" charset="0"/>
              </a:rPr>
              <a:t>Supportive</a:t>
            </a:r>
          </a:p>
          <a:p>
            <a:pPr marL="457154" indent="-457154">
              <a:buFont typeface="+mj-lt"/>
              <a:buAutoNum type="arabicPeriod"/>
            </a:pPr>
            <a:r>
              <a:rPr lang="en-GB" sz="2800" dirty="0" smtClean="0">
                <a:latin typeface="Arial" panose="020B0604020202020204" pitchFamily="34" charset="0"/>
                <a:cs typeface="Arial" panose="020B0604020202020204" pitchFamily="34" charset="0"/>
              </a:rPr>
              <a:t>Belief</a:t>
            </a:r>
          </a:p>
          <a:p>
            <a:pPr marL="457154" indent="-457154">
              <a:buFont typeface="+mj-lt"/>
              <a:buAutoNum type="arabicPeriod"/>
            </a:pPr>
            <a:r>
              <a:rPr lang="en-GB" sz="2800" dirty="0" smtClean="0">
                <a:latin typeface="Arial" panose="020B0604020202020204" pitchFamily="34" charset="0"/>
                <a:cs typeface="Arial" panose="020B0604020202020204" pitchFamily="34" charset="0"/>
              </a:rPr>
              <a:t>Be supportive</a:t>
            </a:r>
            <a:endParaRPr lang="en-GB" sz="2800" dirty="0">
              <a:latin typeface="Arial" panose="020B0604020202020204" pitchFamily="34" charset="0"/>
              <a:cs typeface="Arial" panose="020B0604020202020204" pitchFamily="34" charset="0"/>
            </a:endParaRPr>
          </a:p>
        </p:txBody>
      </p:sp>
      <p:sp>
        <p:nvSpPr>
          <p:cNvPr id="2" name="Rectangle 1"/>
          <p:cNvSpPr/>
          <p:nvPr/>
        </p:nvSpPr>
        <p:spPr>
          <a:xfrm>
            <a:off x="10216733" y="2373790"/>
            <a:ext cx="1757041" cy="646331"/>
          </a:xfrm>
          <a:prstGeom prst="rect">
            <a:avLst/>
          </a:prstGeom>
        </p:spPr>
        <p:txBody>
          <a:bodyPr wrap="square">
            <a:spAutoFit/>
          </a:bodyPr>
          <a:lstStyle/>
          <a:p>
            <a:r>
              <a:rPr lang="en-GB" sz="1200" u="sng" dirty="0">
                <a:solidFill>
                  <a:srgbClr val="0563C1"/>
                </a:solidFill>
                <a:latin typeface="Calibri" panose="020F0502020204030204" pitchFamily="34" charset="0"/>
                <a:ea typeface="Calibri" panose="020F0502020204030204" pitchFamily="34" charset="0"/>
                <a:hlinkClick r:id="rId4"/>
              </a:rPr>
              <a:t>https://www.youtube.com/watch?v=kqYPeQZfpb8</a:t>
            </a:r>
            <a:endParaRPr lang="en-GB" sz="1200" dirty="0"/>
          </a:p>
        </p:txBody>
      </p:sp>
    </p:spTree>
    <p:extLst>
      <p:ext uri="{BB962C8B-B14F-4D97-AF65-F5344CB8AC3E}">
        <p14:creationId xmlns:p14="http://schemas.microsoft.com/office/powerpoint/2010/main" val="413973221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 y="6686126"/>
            <a:ext cx="12190413" cy="19834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dirty="0"/>
          </a:p>
        </p:txBody>
      </p:sp>
      <p:sp>
        <p:nvSpPr>
          <p:cNvPr id="6" name="TextBox 5"/>
          <p:cNvSpPr txBox="1"/>
          <p:nvPr/>
        </p:nvSpPr>
        <p:spPr>
          <a:xfrm>
            <a:off x="1" y="470891"/>
            <a:ext cx="6342823" cy="769341"/>
          </a:xfrm>
          <a:prstGeom prst="rect">
            <a:avLst/>
          </a:prstGeom>
          <a:solidFill>
            <a:schemeClr val="tx2"/>
          </a:solidFill>
          <a:ln>
            <a:solidFill>
              <a:schemeClr val="tx2"/>
            </a:solid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4400" dirty="0">
                <a:solidFill>
                  <a:schemeClr val="bg1"/>
                </a:solidFill>
                <a:latin typeface="Arial" panose="020B0604020202020204" pitchFamily="34" charset="0"/>
                <a:cs typeface="Arial" panose="020B0604020202020204" pitchFamily="34" charset="0"/>
              </a:rPr>
              <a:t>1. Being a role model </a:t>
            </a:r>
          </a:p>
        </p:txBody>
      </p:sp>
      <p:pic>
        <p:nvPicPr>
          <p:cNvPr id="2050" name="Picture 2" descr="https://s-media-cache-ak0.pinimg.com/236x/f1/cd/88/f1cd88fb59bb0aa4112eadd9b8c404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75326" y="1218083"/>
            <a:ext cx="4532151" cy="4532153"/>
          </a:xfrm>
          <a:prstGeom prst="rect">
            <a:avLst/>
          </a:prstGeom>
          <a:noFill/>
          <a:extLst>
            <a:ext uri="{909E8E84-426E-40dd-AFC4-6F175D3DCCD1}">
              <a14:hiddenFill xmlns="" xmlns:a14="http://schemas.microsoft.com/office/drawing/2010/main">
                <a:solidFill>
                  <a:srgbClr val="FFFFFF"/>
                </a:solidFill>
              </a14:hiddenFill>
            </a:ext>
          </a:extLst>
        </p:spPr>
      </p:pic>
      <p:sp>
        <p:nvSpPr>
          <p:cNvPr id="2" name="TextBox 1"/>
          <p:cNvSpPr txBox="1"/>
          <p:nvPr/>
        </p:nvSpPr>
        <p:spPr>
          <a:xfrm>
            <a:off x="1414686" y="1772816"/>
            <a:ext cx="5571399" cy="4092895"/>
          </a:xfrm>
          <a:prstGeom prst="rect">
            <a:avLst/>
          </a:prstGeom>
          <a:noFill/>
        </p:spPr>
        <p:txBody>
          <a:bodyPr wrap="square" rtlCol="0">
            <a:spAutoFit/>
          </a:bodyPr>
          <a:lstStyle/>
          <a:p>
            <a:endParaRPr lang="en-GB" dirty="0">
              <a:latin typeface="Arial" panose="020B0604020202020204" pitchFamily="34" charset="0"/>
              <a:cs typeface="Arial" panose="020B0604020202020204" pitchFamily="34" charset="0"/>
            </a:endParaRPr>
          </a:p>
          <a:p>
            <a:pPr marL="285721" indent="-285721">
              <a:buFont typeface="Arial" panose="020B0604020202020204" pitchFamily="34" charset="0"/>
              <a:buChar char="•"/>
            </a:pPr>
            <a:r>
              <a:rPr lang="en-GB" sz="2800" dirty="0">
                <a:latin typeface="Arial" panose="020B0604020202020204" pitchFamily="34" charset="0"/>
                <a:cs typeface="Arial" panose="020B0604020202020204" pitchFamily="34" charset="0"/>
              </a:rPr>
              <a:t>Planning for the week</a:t>
            </a:r>
          </a:p>
          <a:p>
            <a:pPr marL="285721" indent="-285721">
              <a:buFont typeface="Arial" panose="020B0604020202020204" pitchFamily="34" charset="0"/>
              <a:buChar char="•"/>
            </a:pPr>
            <a:r>
              <a:rPr lang="en-GB" sz="2800" dirty="0">
                <a:latin typeface="Arial" panose="020B0604020202020204" pitchFamily="34" charset="0"/>
                <a:cs typeface="Arial" panose="020B0604020202020204" pitchFamily="34" charset="0"/>
              </a:rPr>
              <a:t>Eating healthily and well</a:t>
            </a:r>
          </a:p>
          <a:p>
            <a:pPr marL="285721" indent="-285721">
              <a:buFont typeface="Arial" panose="020B0604020202020204" pitchFamily="34" charset="0"/>
              <a:buChar char="•"/>
            </a:pPr>
            <a:r>
              <a:rPr lang="en-GB" sz="2800" dirty="0">
                <a:latin typeface="Arial" panose="020B0604020202020204" pitchFamily="34" charset="0"/>
                <a:cs typeface="Arial" panose="020B0604020202020204" pitchFamily="34" charset="0"/>
              </a:rPr>
              <a:t>Keeping hydrated</a:t>
            </a:r>
          </a:p>
          <a:p>
            <a:pPr marL="285721" indent="-285721">
              <a:buFont typeface="Arial" panose="020B0604020202020204" pitchFamily="34" charset="0"/>
              <a:buChar char="•"/>
            </a:pPr>
            <a:r>
              <a:rPr lang="en-GB" sz="2800" dirty="0">
                <a:latin typeface="Arial" panose="020B0604020202020204" pitchFamily="34" charset="0"/>
                <a:cs typeface="Arial" panose="020B0604020202020204" pitchFamily="34" charset="0"/>
              </a:rPr>
              <a:t>Leading an active life</a:t>
            </a:r>
          </a:p>
          <a:p>
            <a:pPr marL="285721" indent="-285721">
              <a:buFont typeface="Arial" panose="020B0604020202020204" pitchFamily="34" charset="0"/>
              <a:buChar char="•"/>
            </a:pPr>
            <a:r>
              <a:rPr lang="en-GB" sz="2800" dirty="0">
                <a:latin typeface="Arial" panose="020B0604020202020204" pitchFamily="34" charset="0"/>
                <a:cs typeface="Arial" panose="020B0604020202020204" pitchFamily="34" charset="0"/>
              </a:rPr>
              <a:t>Staying calm</a:t>
            </a:r>
          </a:p>
          <a:p>
            <a:pPr marL="285721" indent="-285721">
              <a:buFont typeface="Arial" panose="020B0604020202020204" pitchFamily="34" charset="0"/>
              <a:buChar char="•"/>
            </a:pPr>
            <a:r>
              <a:rPr lang="en-GB" sz="2800" dirty="0">
                <a:latin typeface="Arial" panose="020B0604020202020204" pitchFamily="34" charset="0"/>
                <a:cs typeface="Arial" panose="020B0604020202020204" pitchFamily="34" charset="0"/>
              </a:rPr>
              <a:t>Being organised</a:t>
            </a:r>
          </a:p>
          <a:p>
            <a:pPr marL="285721" indent="-285721">
              <a:buFont typeface="Arial" panose="020B0604020202020204" pitchFamily="34" charset="0"/>
              <a:buChar char="•"/>
            </a:pPr>
            <a:r>
              <a:rPr lang="en-GB" sz="2800" dirty="0">
                <a:latin typeface="Arial" panose="020B0604020202020204" pitchFamily="34" charset="0"/>
                <a:cs typeface="Arial" panose="020B0604020202020204" pitchFamily="34" charset="0"/>
              </a:rPr>
              <a:t>Good sleep habits</a:t>
            </a:r>
          </a:p>
          <a:p>
            <a:pPr marL="285721" indent="-285721">
              <a:buFont typeface="Arial" panose="020B0604020202020204" pitchFamily="34" charset="0"/>
              <a:buChar char="•"/>
            </a:pPr>
            <a:endParaRPr lang="en-GB" sz="2800" dirty="0">
              <a:latin typeface="Arial" panose="020B0604020202020204" pitchFamily="34" charset="0"/>
              <a:cs typeface="Arial" panose="020B0604020202020204" pitchFamily="34" charset="0"/>
            </a:endParaRPr>
          </a:p>
          <a:p>
            <a:pPr marL="285721" indent="-285721">
              <a:buFont typeface="Arial" panose="020B0604020202020204" pitchFamily="34" charset="0"/>
              <a:buChar char="•"/>
            </a:pP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8538057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 y="6686126"/>
            <a:ext cx="12190413" cy="19834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dirty="0"/>
          </a:p>
        </p:txBody>
      </p:sp>
      <p:sp>
        <p:nvSpPr>
          <p:cNvPr id="6" name="TextBox 5"/>
          <p:cNvSpPr txBox="1"/>
          <p:nvPr/>
        </p:nvSpPr>
        <p:spPr>
          <a:xfrm>
            <a:off x="2" y="470891"/>
            <a:ext cx="4899974" cy="769341"/>
          </a:xfrm>
          <a:prstGeom prst="rect">
            <a:avLst/>
          </a:prstGeom>
          <a:solidFill>
            <a:schemeClr val="tx2"/>
          </a:solidFill>
          <a:ln>
            <a:solidFill>
              <a:schemeClr val="tx2"/>
            </a:solid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4400" dirty="0">
                <a:solidFill>
                  <a:schemeClr val="bg1"/>
                </a:solidFill>
                <a:latin typeface="Arial" panose="020B0604020202020204" pitchFamily="34" charset="0"/>
                <a:cs typeface="Arial" panose="020B0604020202020204" pitchFamily="34" charset="0"/>
              </a:rPr>
              <a:t>2. Goal Setting </a:t>
            </a:r>
          </a:p>
        </p:txBody>
      </p:sp>
      <p:sp>
        <p:nvSpPr>
          <p:cNvPr id="2" name="TextBox 1"/>
          <p:cNvSpPr txBox="1"/>
          <p:nvPr/>
        </p:nvSpPr>
        <p:spPr>
          <a:xfrm>
            <a:off x="982638" y="1334255"/>
            <a:ext cx="5408336" cy="5262294"/>
          </a:xfrm>
          <a:prstGeom prst="rect">
            <a:avLst/>
          </a:prstGeom>
          <a:noFill/>
        </p:spPr>
        <p:txBody>
          <a:bodyPr wrap="square" rtlCol="0">
            <a:spAutoFit/>
          </a:bodyPr>
          <a:lstStyle/>
          <a:p>
            <a:pPr marL="285721" indent="-285721">
              <a:buFont typeface="Arial" panose="020B0604020202020204" pitchFamily="34" charset="0"/>
              <a:buChar char="•"/>
            </a:pPr>
            <a:r>
              <a:rPr lang="en-GB" sz="2800" b="1" dirty="0">
                <a:latin typeface="Arial" panose="020B0604020202020204" pitchFamily="34" charset="0"/>
                <a:cs typeface="Arial" panose="020B0604020202020204" pitchFamily="34" charset="0"/>
              </a:rPr>
              <a:t>Encourage</a:t>
            </a:r>
            <a:r>
              <a:rPr lang="en-GB" sz="2800" dirty="0">
                <a:latin typeface="Arial" panose="020B0604020202020204" pitchFamily="34" charset="0"/>
                <a:cs typeface="Arial" panose="020B0604020202020204" pitchFamily="34" charset="0"/>
              </a:rPr>
              <a:t> them to keep their goals and targets visible – e.g. printed and displayed on their bedroom wall</a:t>
            </a:r>
          </a:p>
          <a:p>
            <a:pPr marL="285721" indent="-285721">
              <a:buFont typeface="Arial" panose="020B0604020202020204" pitchFamily="34" charset="0"/>
              <a:buChar char="•"/>
            </a:pPr>
            <a:r>
              <a:rPr lang="en-GB" sz="2800" b="1" dirty="0">
                <a:latin typeface="Arial" panose="020B0604020202020204" pitchFamily="34" charset="0"/>
                <a:cs typeface="Arial" panose="020B0604020202020204" pitchFamily="34" charset="0"/>
              </a:rPr>
              <a:t>Help focus </a:t>
            </a:r>
            <a:r>
              <a:rPr lang="en-GB" sz="2800" dirty="0">
                <a:latin typeface="Arial" panose="020B0604020202020204" pitchFamily="34" charset="0"/>
                <a:cs typeface="Arial" panose="020B0604020202020204" pitchFamily="34" charset="0"/>
              </a:rPr>
              <a:t>them and talk to them about their goals regularly</a:t>
            </a:r>
          </a:p>
          <a:p>
            <a:pPr marL="285721" indent="-285721">
              <a:buFont typeface="Arial" panose="020B0604020202020204" pitchFamily="34" charset="0"/>
              <a:buChar char="•"/>
            </a:pPr>
            <a:r>
              <a:rPr lang="en-GB" sz="2800" dirty="0">
                <a:latin typeface="Arial" panose="020B0604020202020204" pitchFamily="34" charset="0"/>
                <a:cs typeface="Arial" panose="020B0604020202020204" pitchFamily="34" charset="0"/>
              </a:rPr>
              <a:t>Give </a:t>
            </a:r>
            <a:r>
              <a:rPr lang="en-GB" sz="2800" b="1" dirty="0">
                <a:latin typeface="Arial" panose="020B0604020202020204" pitchFamily="34" charset="0"/>
                <a:cs typeface="Arial" panose="020B0604020202020204" pitchFamily="34" charset="0"/>
              </a:rPr>
              <a:t>positive reinforcement</a:t>
            </a:r>
          </a:p>
          <a:p>
            <a:pPr marL="285721" indent="-285721">
              <a:buFont typeface="Arial" panose="020B0604020202020204" pitchFamily="34" charset="0"/>
              <a:buChar char="•"/>
            </a:pPr>
            <a:r>
              <a:rPr lang="en-GB" sz="2800" b="1" dirty="0">
                <a:latin typeface="Arial" panose="020B0604020202020204" pitchFamily="34" charset="0"/>
                <a:cs typeface="Arial" panose="020B0604020202020204" pitchFamily="34" charset="0"/>
              </a:rPr>
              <a:t>Connect</a:t>
            </a:r>
            <a:r>
              <a:rPr lang="en-GB" sz="2800" dirty="0">
                <a:latin typeface="Arial" panose="020B0604020202020204" pitchFamily="34" charset="0"/>
                <a:cs typeface="Arial" panose="020B0604020202020204" pitchFamily="34" charset="0"/>
              </a:rPr>
              <a:t> with them about </a:t>
            </a:r>
            <a:r>
              <a:rPr lang="en-GB" sz="2800" b="1" dirty="0">
                <a:latin typeface="Arial" panose="020B0604020202020204" pitchFamily="34" charset="0"/>
                <a:cs typeface="Arial" panose="020B0604020202020204" pitchFamily="34" charset="0"/>
              </a:rPr>
              <a:t>‘why’ </a:t>
            </a:r>
            <a:r>
              <a:rPr lang="en-GB" sz="2800" dirty="0">
                <a:latin typeface="Arial" panose="020B0604020202020204" pitchFamily="34" charset="0"/>
                <a:cs typeface="Arial" panose="020B0604020202020204" pitchFamily="34" charset="0"/>
              </a:rPr>
              <a:t>and </a:t>
            </a:r>
            <a:r>
              <a:rPr lang="en-GB" sz="2800" b="1" dirty="0">
                <a:latin typeface="Arial" panose="020B0604020202020204" pitchFamily="34" charset="0"/>
                <a:cs typeface="Arial" panose="020B0604020202020204" pitchFamily="34" charset="0"/>
              </a:rPr>
              <a:t>‘what’ </a:t>
            </a:r>
            <a:r>
              <a:rPr lang="en-GB" sz="2800" dirty="0">
                <a:latin typeface="Arial" panose="020B0604020202020204" pitchFamily="34" charset="0"/>
                <a:cs typeface="Arial" panose="020B0604020202020204" pitchFamily="34" charset="0"/>
              </a:rPr>
              <a:t>they want to achieve</a:t>
            </a:r>
          </a:p>
          <a:p>
            <a:pPr marL="285721" indent="-285721">
              <a:buFont typeface="Arial" panose="020B0604020202020204" pitchFamily="34" charset="0"/>
              <a:buChar char="•"/>
            </a:pPr>
            <a:endParaRPr lang="en-GB" sz="2800" dirty="0">
              <a:latin typeface="Arial" panose="020B0604020202020204" pitchFamily="34" charset="0"/>
              <a:cs typeface="Arial" panose="020B0604020202020204" pitchFamily="34" charset="0"/>
            </a:endParaRPr>
          </a:p>
        </p:txBody>
      </p:sp>
      <p:pic>
        <p:nvPicPr>
          <p:cNvPr id="2050" name="Picture 2" descr="http://mamiverse.com/wp-content/uploads/2016/01/Goal-Setting-How-to-Get-the-Heck-Out-of-Your-Own-Way-and-Actually-Grow-MainPhot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90973" y="908720"/>
            <a:ext cx="5541635" cy="3917725"/>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326334322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 y="6686126"/>
            <a:ext cx="12190413" cy="19834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dirty="0"/>
          </a:p>
        </p:txBody>
      </p:sp>
      <p:sp>
        <p:nvSpPr>
          <p:cNvPr id="6" name="TextBox 5"/>
          <p:cNvSpPr txBox="1"/>
          <p:nvPr/>
        </p:nvSpPr>
        <p:spPr>
          <a:xfrm>
            <a:off x="2" y="470891"/>
            <a:ext cx="4899974" cy="769341"/>
          </a:xfrm>
          <a:prstGeom prst="rect">
            <a:avLst/>
          </a:prstGeom>
          <a:solidFill>
            <a:schemeClr val="tx2"/>
          </a:solidFill>
          <a:ln>
            <a:solidFill>
              <a:schemeClr val="tx2"/>
            </a:solid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4400" dirty="0">
                <a:solidFill>
                  <a:schemeClr val="bg1"/>
                </a:solidFill>
                <a:latin typeface="Arial" panose="020B0604020202020204" pitchFamily="34" charset="0"/>
                <a:cs typeface="Arial" panose="020B0604020202020204" pitchFamily="34" charset="0"/>
              </a:rPr>
              <a:t>3. Keeping Active</a:t>
            </a:r>
          </a:p>
        </p:txBody>
      </p:sp>
      <p:pic>
        <p:nvPicPr>
          <p:cNvPr id="4098" name="Picture 2" descr="http://chadmorrisonfitness.com.au/wp-content/uploads/2016/03/COMING-SOO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37060" y="1383912"/>
            <a:ext cx="4522531" cy="4522531"/>
          </a:xfrm>
          <a:prstGeom prst="rect">
            <a:avLst/>
          </a:prstGeom>
          <a:noFill/>
          <a:extLst>
            <a:ext uri="{909E8E84-426E-40dd-AFC4-6F175D3DCCD1}">
              <a14:hiddenFill xmlns="" xmlns:a14="http://schemas.microsoft.com/office/drawing/2010/main">
                <a:solidFill>
                  <a:srgbClr val="FFFFFF"/>
                </a:solidFill>
              </a14:hiddenFill>
            </a:ext>
          </a:extLst>
        </p:spPr>
      </p:pic>
      <p:sp>
        <p:nvSpPr>
          <p:cNvPr id="8" name="Oval 7"/>
          <p:cNvSpPr/>
          <p:nvPr/>
        </p:nvSpPr>
        <p:spPr>
          <a:xfrm>
            <a:off x="6818005" y="34088"/>
            <a:ext cx="2880320" cy="2412288"/>
          </a:xfrm>
          <a:prstGeom prst="ellipse">
            <a:avLst/>
          </a:prstGeom>
          <a:solidFill>
            <a:srgbClr val="FF0066"/>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28" tIns="45714" rIns="91428" bIns="45714" numCol="1" spcCol="0" rtlCol="0" fromWordArt="0" anchor="ctr" anchorCtr="0" forceAA="0" compatLnSpc="1">
            <a:prstTxWarp prst="textNoShape">
              <a:avLst/>
            </a:prstTxWarp>
            <a:noAutofit/>
          </a:bodyPr>
          <a:lstStyle/>
          <a:p>
            <a:pPr algn="ctr">
              <a:lnSpc>
                <a:spcPct val="107000"/>
              </a:lnSpc>
              <a:spcAft>
                <a:spcPts val="800"/>
              </a:spcAft>
            </a:pPr>
            <a:r>
              <a:rPr lang="en-GB" sz="4000" dirty="0">
                <a:solidFill>
                  <a:schemeClr val="bg1"/>
                </a:solidFill>
                <a:latin typeface="Arial" panose="020B0604020202020204" pitchFamily="34" charset="0"/>
                <a:ea typeface="Calibri" panose="020F0502020204030204" pitchFamily="34" charset="0"/>
                <a:cs typeface="Arial" panose="020B0604020202020204" pitchFamily="34" charset="0"/>
              </a:rPr>
              <a:t>60 minutes per day </a:t>
            </a:r>
          </a:p>
        </p:txBody>
      </p:sp>
      <p:sp>
        <p:nvSpPr>
          <p:cNvPr id="3" name="TextBox 2"/>
          <p:cNvSpPr txBox="1"/>
          <p:nvPr/>
        </p:nvSpPr>
        <p:spPr>
          <a:xfrm>
            <a:off x="1054646" y="1383912"/>
            <a:ext cx="6048672" cy="6001643"/>
          </a:xfrm>
          <a:prstGeom prst="rect">
            <a:avLst/>
          </a:prstGeom>
          <a:noFill/>
        </p:spPr>
        <p:txBody>
          <a:bodyPr wrap="square" rtlCol="0">
            <a:spAutoFit/>
          </a:bodyPr>
          <a:lstStyle/>
          <a:p>
            <a:pPr marL="342866" indent="-342866">
              <a:buFont typeface="Arial" panose="020B0604020202020204" pitchFamily="34" charset="0"/>
              <a:buChar char="•"/>
            </a:pPr>
            <a:r>
              <a:rPr lang="en-GB" sz="2400" dirty="0">
                <a:latin typeface="Arial" panose="020B0604020202020204" pitchFamily="34" charset="0"/>
                <a:cs typeface="Arial" panose="020B0604020202020204" pitchFamily="34" charset="0"/>
              </a:rPr>
              <a:t>Encourage them to keep active on a daily basis</a:t>
            </a:r>
          </a:p>
          <a:p>
            <a:pPr marL="342866" indent="-342866">
              <a:buFont typeface="Arial" panose="020B0604020202020204" pitchFamily="34" charset="0"/>
              <a:buChar char="•"/>
            </a:pPr>
            <a:r>
              <a:rPr lang="en-GB" sz="2400" dirty="0">
                <a:latin typeface="Arial" panose="020B0604020202020204" pitchFamily="34" charset="0"/>
                <a:cs typeface="Arial" panose="020B0604020202020204" pitchFamily="34" charset="0"/>
              </a:rPr>
              <a:t>Carry out exercise in manageable chunks e.g. 3 x 20 min sessions throughout the day</a:t>
            </a:r>
          </a:p>
          <a:p>
            <a:pPr marL="342866" indent="-342866">
              <a:buFont typeface="Arial" panose="020B0604020202020204" pitchFamily="34" charset="0"/>
              <a:buChar char="•"/>
            </a:pPr>
            <a:r>
              <a:rPr lang="en-GB" sz="2400" dirty="0">
                <a:latin typeface="Arial" panose="020B0604020202020204" pitchFamily="34" charset="0"/>
                <a:cs typeface="Arial" panose="020B0604020202020204" pitchFamily="34" charset="0"/>
              </a:rPr>
              <a:t>Plan to do active things together on a weekend</a:t>
            </a:r>
          </a:p>
          <a:p>
            <a:pPr marL="342866" indent="-342866">
              <a:buFont typeface="Arial" panose="020B0604020202020204" pitchFamily="34" charset="0"/>
              <a:buChar char="•"/>
            </a:pPr>
            <a:r>
              <a:rPr lang="en-GB" sz="2400" dirty="0">
                <a:latin typeface="Arial" panose="020B0604020202020204" pitchFamily="34" charset="0"/>
                <a:cs typeface="Arial" panose="020B0604020202020204" pitchFamily="34" charset="0"/>
              </a:rPr>
              <a:t>Go out for a walk together and get some fresh air </a:t>
            </a:r>
          </a:p>
          <a:p>
            <a:pPr marL="342866" indent="-342866">
              <a:buFont typeface="Arial" panose="020B0604020202020204" pitchFamily="34" charset="0"/>
              <a:buChar char="•"/>
            </a:pPr>
            <a:r>
              <a:rPr lang="en-GB" sz="2400" dirty="0">
                <a:latin typeface="Arial" panose="020B0604020202020204" pitchFamily="34" charset="0"/>
                <a:cs typeface="Arial" panose="020B0604020202020204" pitchFamily="34" charset="0"/>
              </a:rPr>
              <a:t>Help them plan out their weekly exercise schedule in advance</a:t>
            </a:r>
          </a:p>
          <a:p>
            <a:pPr marL="342866" indent="-342866">
              <a:buFont typeface="Arial" panose="020B0604020202020204" pitchFamily="34" charset="0"/>
              <a:buChar char="•"/>
            </a:pPr>
            <a:r>
              <a:rPr lang="en-GB" sz="2400" dirty="0">
                <a:latin typeface="Arial" panose="020B0604020202020204" pitchFamily="34" charset="0"/>
                <a:cs typeface="Arial" panose="020B0604020202020204" pitchFamily="34" charset="0"/>
              </a:rPr>
              <a:t>After exercise your brain functions well, so encourage a revision session afterwards </a:t>
            </a:r>
          </a:p>
          <a:p>
            <a:pPr marL="342866" indent="-342866">
              <a:buFont typeface="Arial" panose="020B0604020202020204" pitchFamily="34" charset="0"/>
              <a:buChar char="•"/>
            </a:pPr>
            <a:endParaRPr lang="en-GB" sz="2400" dirty="0">
              <a:latin typeface="Arial" panose="020B0604020202020204" pitchFamily="34" charset="0"/>
              <a:cs typeface="Arial" panose="020B0604020202020204" pitchFamily="34" charset="0"/>
            </a:endParaRPr>
          </a:p>
          <a:p>
            <a:pPr marL="342866" indent="-342866">
              <a:buFont typeface="Arial" panose="020B0604020202020204" pitchFamily="34" charset="0"/>
              <a:buChar char="•"/>
            </a:pP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389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 y="6686126"/>
            <a:ext cx="12190413" cy="19834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dirty="0"/>
          </a:p>
        </p:txBody>
      </p:sp>
      <p:sp>
        <p:nvSpPr>
          <p:cNvPr id="6" name="TextBox 5"/>
          <p:cNvSpPr txBox="1"/>
          <p:nvPr/>
        </p:nvSpPr>
        <p:spPr>
          <a:xfrm>
            <a:off x="0" y="188640"/>
            <a:ext cx="4899974" cy="769341"/>
          </a:xfrm>
          <a:prstGeom prst="rect">
            <a:avLst/>
          </a:prstGeom>
          <a:solidFill>
            <a:schemeClr val="tx2"/>
          </a:solidFill>
          <a:ln>
            <a:solidFill>
              <a:schemeClr val="tx2"/>
            </a:solid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4400" dirty="0">
                <a:solidFill>
                  <a:schemeClr val="bg1"/>
                </a:solidFill>
                <a:latin typeface="Arial" panose="020B0604020202020204" pitchFamily="34" charset="0"/>
                <a:cs typeface="Arial" panose="020B0604020202020204" pitchFamily="34" charset="0"/>
              </a:rPr>
              <a:t>4. Healthy Eating</a:t>
            </a:r>
          </a:p>
        </p:txBody>
      </p:sp>
      <p:pic>
        <p:nvPicPr>
          <p:cNvPr id="1026" name="Picture 2" descr="http://www.fcfbootcamp.uk/wp-content/uploads/2016/08/healthy-eating-26402331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19342" y="1412776"/>
            <a:ext cx="4488961" cy="3607889"/>
          </a:xfrm>
          <a:prstGeom prst="rect">
            <a:avLst/>
          </a:prstGeom>
          <a:noFill/>
          <a:extLst>
            <a:ext uri="{909E8E84-426E-40dd-AFC4-6F175D3DCCD1}">
              <a14:hiddenFill xmlns="" xmlns:a14="http://schemas.microsoft.com/office/drawing/2010/main">
                <a:solidFill>
                  <a:srgbClr val="FFFFFF"/>
                </a:solidFill>
              </a14:hiddenFill>
            </a:ext>
          </a:extLst>
        </p:spPr>
      </p:pic>
      <p:sp>
        <p:nvSpPr>
          <p:cNvPr id="2" name="TextBox 1"/>
          <p:cNvSpPr txBox="1"/>
          <p:nvPr/>
        </p:nvSpPr>
        <p:spPr>
          <a:xfrm>
            <a:off x="982638" y="957981"/>
            <a:ext cx="6264696" cy="5940088"/>
          </a:xfrm>
          <a:prstGeom prst="rect">
            <a:avLst/>
          </a:prstGeom>
          <a:noFill/>
        </p:spPr>
        <p:txBody>
          <a:bodyPr wrap="square" rtlCol="0">
            <a:spAutoFit/>
          </a:bodyPr>
          <a:lstStyle/>
          <a:p>
            <a:pPr marL="285721" indent="-285721">
              <a:buFont typeface="Arial" panose="020B0604020202020204" pitchFamily="34" charset="0"/>
              <a:buChar char="•"/>
            </a:pPr>
            <a:r>
              <a:rPr lang="en-GB" sz="2400" dirty="0">
                <a:latin typeface="Arial" panose="020B0604020202020204" pitchFamily="34" charset="0"/>
                <a:cs typeface="Arial" panose="020B0604020202020204" pitchFamily="34" charset="0"/>
              </a:rPr>
              <a:t>Plan your family meals for the week – breakfast, snacks, lunches and evening meals</a:t>
            </a:r>
          </a:p>
          <a:p>
            <a:pPr marL="285721" indent="-285721">
              <a:buFont typeface="Arial" panose="020B0604020202020204" pitchFamily="34" charset="0"/>
              <a:buChar char="•"/>
            </a:pPr>
            <a:r>
              <a:rPr lang="en-GB" sz="2400" dirty="0">
                <a:latin typeface="Arial" panose="020B0604020202020204" pitchFamily="34" charset="0"/>
                <a:cs typeface="Arial" panose="020B0604020202020204" pitchFamily="34" charset="0"/>
              </a:rPr>
              <a:t>Ask your child to help you carry out a weekly food shop and write a shopping list with some ‘treats’ they can have as a reward</a:t>
            </a:r>
          </a:p>
          <a:p>
            <a:pPr marL="285721" indent="-285721">
              <a:buFont typeface="Arial" panose="020B0604020202020204" pitchFamily="34" charset="0"/>
              <a:buChar char="•"/>
            </a:pPr>
            <a:r>
              <a:rPr lang="en-GB" sz="2400" dirty="0">
                <a:latin typeface="Arial" panose="020B0604020202020204" pitchFamily="34" charset="0"/>
                <a:cs typeface="Arial" panose="020B0604020202020204" pitchFamily="34" charset="0"/>
              </a:rPr>
              <a:t>Avoid high sugary and fatty foods or drinks</a:t>
            </a:r>
          </a:p>
          <a:p>
            <a:pPr marL="285721" indent="-285721">
              <a:buFont typeface="Arial" panose="020B0604020202020204" pitchFamily="34" charset="0"/>
              <a:buChar char="•"/>
            </a:pPr>
            <a:r>
              <a:rPr lang="en-GB" sz="2400" dirty="0">
                <a:latin typeface="Arial" panose="020B0604020202020204" pitchFamily="34" charset="0"/>
                <a:cs typeface="Arial" panose="020B0604020202020204" pitchFamily="34" charset="0"/>
              </a:rPr>
              <a:t>Aim to eat clean, fresh and healthy foods</a:t>
            </a:r>
          </a:p>
          <a:p>
            <a:pPr marL="285721" indent="-285721">
              <a:buFont typeface="Arial" panose="020B0604020202020204" pitchFamily="34" charset="0"/>
              <a:buChar char="•"/>
            </a:pPr>
            <a:r>
              <a:rPr lang="en-GB" sz="2400" dirty="0">
                <a:latin typeface="Arial" panose="020B0604020202020204" pitchFamily="34" charset="0"/>
                <a:cs typeface="Arial" panose="020B0604020202020204" pitchFamily="34" charset="0"/>
              </a:rPr>
              <a:t>Have a couple or ‘treat’ snacks, meals / or meals out per week</a:t>
            </a:r>
          </a:p>
          <a:p>
            <a:pPr marL="285721" indent="-285721">
              <a:buFont typeface="Arial" panose="020B0604020202020204" pitchFamily="34" charset="0"/>
              <a:buChar char="•"/>
            </a:pPr>
            <a:r>
              <a:rPr lang="en-GB" sz="2400" dirty="0">
                <a:latin typeface="Arial" panose="020B0604020202020204" pitchFamily="34" charset="0"/>
                <a:cs typeface="Arial" panose="020B0604020202020204" pitchFamily="34" charset="0"/>
              </a:rPr>
              <a:t>Encourage them to eat breakfast everyday</a:t>
            </a:r>
          </a:p>
          <a:p>
            <a:pPr marL="285721" indent="-285721">
              <a:buFont typeface="Arial" panose="020B0604020202020204" pitchFamily="34" charset="0"/>
              <a:buChar char="•"/>
            </a:pPr>
            <a:r>
              <a:rPr lang="en-GB" sz="2400" dirty="0">
                <a:latin typeface="Arial" panose="020B0604020202020204" pitchFamily="34" charset="0"/>
                <a:cs typeface="Arial" panose="020B0604020202020204" pitchFamily="34" charset="0"/>
              </a:rPr>
              <a:t>Hydration is key to brain functioning so make sure your child carries a bottle of water with them </a:t>
            </a:r>
          </a:p>
          <a:p>
            <a:pPr marL="285721" indent="-285721">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0855409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https://blog.prepare-enrich.com/wp-content/uploads/2016/06/alarmclock.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881" y="-71430"/>
            <a:ext cx="12216293" cy="6896441"/>
          </a:xfrm>
          <a:prstGeom prst="rect">
            <a:avLst/>
          </a:prstGeom>
          <a:noFill/>
          <a:extLst>
            <a:ext uri="{909E8E84-426E-40dd-AFC4-6F175D3DCCD1}">
              <a14:hiddenFill xmlns="" xmlns:a14="http://schemas.microsoft.com/office/drawing/2010/main">
                <a:solidFill>
                  <a:srgbClr val="FFFFFF"/>
                </a:solidFill>
              </a14:hiddenFill>
            </a:ext>
          </a:extLst>
        </p:spPr>
      </p:pic>
      <p:sp>
        <p:nvSpPr>
          <p:cNvPr id="5" name="Rectangle 4"/>
          <p:cNvSpPr/>
          <p:nvPr/>
        </p:nvSpPr>
        <p:spPr>
          <a:xfrm>
            <a:off x="-1" y="6686126"/>
            <a:ext cx="12190413" cy="19834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dirty="0"/>
          </a:p>
        </p:txBody>
      </p:sp>
      <p:sp>
        <p:nvSpPr>
          <p:cNvPr id="6" name="TextBox 5"/>
          <p:cNvSpPr txBox="1"/>
          <p:nvPr/>
        </p:nvSpPr>
        <p:spPr>
          <a:xfrm>
            <a:off x="2" y="470891"/>
            <a:ext cx="3742836" cy="769341"/>
          </a:xfrm>
          <a:prstGeom prst="rect">
            <a:avLst/>
          </a:prstGeom>
          <a:solidFill>
            <a:schemeClr val="tx2"/>
          </a:solidFill>
          <a:ln>
            <a:solidFill>
              <a:schemeClr val="tx2"/>
            </a:solid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4400" dirty="0">
                <a:solidFill>
                  <a:schemeClr val="bg1"/>
                </a:solidFill>
                <a:latin typeface="Arial" panose="020B0604020202020204" pitchFamily="34" charset="0"/>
                <a:cs typeface="Arial" panose="020B0604020202020204" pitchFamily="34" charset="0"/>
              </a:rPr>
              <a:t>5. Time Out</a:t>
            </a:r>
          </a:p>
        </p:txBody>
      </p:sp>
      <p:pic>
        <p:nvPicPr>
          <p:cNvPr id="3074" name="Picture 2" descr="Image result for TAKING TIME OUT"/>
          <p:cNvPicPr>
            <a:picLocks noChangeAspect="1" noChangeArrowheads="1"/>
          </p:cNvPicPr>
          <p:nvPr/>
        </p:nvPicPr>
        <p:blipFill rotWithShape="1">
          <a:blip r:embed="rId4">
            <a:extLst>
              <a:ext uri="{28A0092B-C50C-407E-A947-70E740481C1C}">
                <a14:useLocalDpi xmlns:a14="http://schemas.microsoft.com/office/drawing/2010/main" val="0"/>
              </a:ext>
            </a:extLst>
          </a:blip>
          <a:srcRect l="5596" t="33084" r="37892" b="32093"/>
          <a:stretch/>
        </p:blipFill>
        <p:spPr bwMode="auto">
          <a:xfrm>
            <a:off x="5724496" y="4339059"/>
            <a:ext cx="6235096" cy="2170721"/>
          </a:xfrm>
          <a:prstGeom prst="rect">
            <a:avLst/>
          </a:prstGeom>
          <a:noFill/>
          <a:extLst>
            <a:ext uri="{909E8E84-426E-40dd-AFC4-6F175D3DCCD1}">
              <a14:hiddenFill xmlns="" xmlns:a14="http://schemas.microsoft.com/office/drawing/2010/main">
                <a:solidFill>
                  <a:srgbClr val="FFFFFF"/>
                </a:solidFill>
              </a14:hiddenFill>
            </a:ext>
          </a:extLst>
        </p:spPr>
      </p:pic>
      <p:sp>
        <p:nvSpPr>
          <p:cNvPr id="2" name="TextBox 1"/>
          <p:cNvSpPr txBox="1"/>
          <p:nvPr/>
        </p:nvSpPr>
        <p:spPr>
          <a:xfrm>
            <a:off x="421833" y="1440424"/>
            <a:ext cx="9773401" cy="4031348"/>
          </a:xfrm>
          <a:prstGeom prst="rect">
            <a:avLst/>
          </a:prstGeom>
          <a:noFill/>
        </p:spPr>
        <p:txBody>
          <a:bodyPr wrap="square" rtlCol="0">
            <a:spAutoFit/>
          </a:bodyPr>
          <a:lstStyle/>
          <a:p>
            <a:endParaRPr lang="en-GB" sz="3200" dirty="0">
              <a:solidFill>
                <a:schemeClr val="bg1"/>
              </a:solidFill>
              <a:latin typeface="Arial" panose="020B0604020202020204" pitchFamily="34" charset="0"/>
              <a:cs typeface="Arial" panose="020B0604020202020204" pitchFamily="34" charset="0"/>
            </a:endParaRPr>
          </a:p>
          <a:p>
            <a:pPr marL="285721" indent="-285721">
              <a:buFont typeface="Arial" panose="020B0604020202020204" pitchFamily="34" charset="0"/>
              <a:buChar char="•"/>
            </a:pPr>
            <a:r>
              <a:rPr lang="en-GB" sz="2800" b="1" dirty="0">
                <a:solidFill>
                  <a:schemeClr val="bg1"/>
                </a:solidFill>
                <a:latin typeface="Arial" panose="020B0604020202020204" pitchFamily="34" charset="0"/>
                <a:cs typeface="Arial" panose="020B0604020202020204" pitchFamily="34" charset="0"/>
              </a:rPr>
              <a:t>Going out for food</a:t>
            </a:r>
          </a:p>
          <a:p>
            <a:pPr marL="285721" indent="-285721">
              <a:buFont typeface="Arial" panose="020B0604020202020204" pitchFamily="34" charset="0"/>
              <a:buChar char="•"/>
            </a:pPr>
            <a:r>
              <a:rPr lang="en-GB" sz="2800" b="1" dirty="0">
                <a:solidFill>
                  <a:schemeClr val="bg1"/>
                </a:solidFill>
                <a:latin typeface="Arial" panose="020B0604020202020204" pitchFamily="34" charset="0"/>
                <a:cs typeface="Arial" panose="020B0604020202020204" pitchFamily="34" charset="0"/>
              </a:rPr>
              <a:t>Seeing friends</a:t>
            </a:r>
          </a:p>
          <a:p>
            <a:pPr marL="285721" indent="-285721">
              <a:buFont typeface="Arial" panose="020B0604020202020204" pitchFamily="34" charset="0"/>
              <a:buChar char="•"/>
            </a:pPr>
            <a:r>
              <a:rPr lang="en-GB" sz="2800" b="1" dirty="0">
                <a:solidFill>
                  <a:schemeClr val="bg1"/>
                </a:solidFill>
                <a:latin typeface="Arial" panose="020B0604020202020204" pitchFamily="34" charset="0"/>
                <a:cs typeface="Arial" panose="020B0604020202020204" pitchFamily="34" charset="0"/>
              </a:rPr>
              <a:t>Having a bath</a:t>
            </a:r>
          </a:p>
          <a:p>
            <a:pPr marL="285721" indent="-285721">
              <a:buFont typeface="Arial" panose="020B0604020202020204" pitchFamily="34" charset="0"/>
              <a:buChar char="•"/>
            </a:pPr>
            <a:r>
              <a:rPr lang="en-GB" sz="2800" b="1" dirty="0">
                <a:solidFill>
                  <a:schemeClr val="bg1"/>
                </a:solidFill>
                <a:latin typeface="Arial" panose="020B0604020202020204" pitchFamily="34" charset="0"/>
                <a:cs typeface="Arial" panose="020B0604020202020204" pitchFamily="34" charset="0"/>
              </a:rPr>
              <a:t>Listening to music</a:t>
            </a:r>
          </a:p>
          <a:p>
            <a:pPr marL="285721" indent="-285721">
              <a:buFont typeface="Arial" panose="020B0604020202020204" pitchFamily="34" charset="0"/>
              <a:buChar char="•"/>
            </a:pPr>
            <a:r>
              <a:rPr lang="en-GB" sz="2800" b="1" dirty="0">
                <a:solidFill>
                  <a:schemeClr val="bg1"/>
                </a:solidFill>
                <a:latin typeface="Arial" panose="020B0604020202020204" pitchFamily="34" charset="0"/>
                <a:cs typeface="Arial" panose="020B0604020202020204" pitchFamily="34" charset="0"/>
              </a:rPr>
              <a:t>Reading a book</a:t>
            </a:r>
          </a:p>
          <a:p>
            <a:pPr marL="285721" indent="-285721">
              <a:buFont typeface="Arial" panose="020B0604020202020204" pitchFamily="34" charset="0"/>
              <a:buChar char="•"/>
            </a:pPr>
            <a:r>
              <a:rPr lang="en-GB" sz="2800" b="1" dirty="0">
                <a:solidFill>
                  <a:schemeClr val="bg1"/>
                </a:solidFill>
                <a:latin typeface="Arial" panose="020B0604020202020204" pitchFamily="34" charset="0"/>
                <a:cs typeface="Arial" panose="020B0604020202020204" pitchFamily="34" charset="0"/>
              </a:rPr>
              <a:t>Doing a hobby</a:t>
            </a:r>
          </a:p>
          <a:p>
            <a:pPr marL="285721" indent="-285721">
              <a:buFont typeface="Arial" panose="020B0604020202020204" pitchFamily="34" charset="0"/>
              <a:buChar char="•"/>
            </a:pPr>
            <a:r>
              <a:rPr lang="en-GB" sz="2800" b="1" dirty="0">
                <a:solidFill>
                  <a:schemeClr val="bg1"/>
                </a:solidFill>
                <a:latin typeface="Arial" panose="020B0604020202020204" pitchFamily="34" charset="0"/>
                <a:cs typeface="Arial" panose="020B0604020202020204" pitchFamily="34" charset="0"/>
              </a:rPr>
              <a:t>Going shopping </a:t>
            </a:r>
          </a:p>
          <a:p>
            <a:pPr marL="285721" indent="-285721">
              <a:buFont typeface="Arial" panose="020B0604020202020204" pitchFamily="34" charset="0"/>
              <a:buChar char="•"/>
            </a:pPr>
            <a:r>
              <a:rPr lang="en-GB" sz="2800" b="1" dirty="0">
                <a:solidFill>
                  <a:schemeClr val="bg1"/>
                </a:solidFill>
                <a:latin typeface="Arial" panose="020B0604020202020204" pitchFamily="34" charset="0"/>
                <a:cs typeface="Arial" panose="020B0604020202020204" pitchFamily="34" charset="0"/>
              </a:rPr>
              <a:t>Going to the cinema </a:t>
            </a:r>
            <a:r>
              <a:rPr lang="en-GB" sz="20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96328737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 y="6686126"/>
            <a:ext cx="12190413" cy="19834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6" name="TextBox 5"/>
          <p:cNvSpPr txBox="1"/>
          <p:nvPr/>
        </p:nvSpPr>
        <p:spPr>
          <a:xfrm>
            <a:off x="-1" y="188640"/>
            <a:ext cx="4899974" cy="769341"/>
          </a:xfrm>
          <a:prstGeom prst="rect">
            <a:avLst/>
          </a:prstGeom>
          <a:solidFill>
            <a:schemeClr val="tx2"/>
          </a:solidFill>
        </p:spPr>
        <p:txBody>
          <a:bodyPr wrap="square" rtlCol="0">
            <a:spAutoFit/>
          </a:bodyPr>
          <a:lstStyle/>
          <a:p>
            <a:pPr algn="ctr"/>
            <a:r>
              <a:rPr lang="en-GB" sz="4400" dirty="0">
                <a:solidFill>
                  <a:schemeClr val="bg1"/>
                </a:solidFill>
                <a:latin typeface="Arial" panose="020B0604020202020204" pitchFamily="34" charset="0"/>
                <a:cs typeface="Arial" panose="020B0604020202020204" pitchFamily="34" charset="0"/>
              </a:rPr>
              <a:t>6.Sleep Patterns</a:t>
            </a:r>
          </a:p>
        </p:txBody>
      </p:sp>
      <p:sp>
        <p:nvSpPr>
          <p:cNvPr id="2" name="TextBox 1"/>
          <p:cNvSpPr txBox="1"/>
          <p:nvPr/>
        </p:nvSpPr>
        <p:spPr>
          <a:xfrm>
            <a:off x="982638" y="1164906"/>
            <a:ext cx="5351099" cy="4616648"/>
          </a:xfrm>
          <a:prstGeom prst="rect">
            <a:avLst/>
          </a:prstGeom>
          <a:noFill/>
        </p:spPr>
        <p:txBody>
          <a:bodyPr wrap="square" rtlCol="0">
            <a:spAutoFit/>
          </a:bodyPr>
          <a:lstStyle/>
          <a:p>
            <a:pPr marL="285721" indent="-285721">
              <a:buFont typeface="Arial" panose="020B0604020202020204" pitchFamily="34" charset="0"/>
              <a:buChar char="•"/>
            </a:pPr>
            <a:r>
              <a:rPr lang="en-GB" sz="2400" dirty="0">
                <a:latin typeface="Arial" panose="020B0604020202020204" pitchFamily="34" charset="0"/>
                <a:cs typeface="Arial" panose="020B0604020202020204" pitchFamily="34" charset="0"/>
              </a:rPr>
              <a:t>Young people need between 8 – 9 hours sleep per night </a:t>
            </a:r>
          </a:p>
          <a:p>
            <a:pPr marL="285721" indent="-285721">
              <a:buFont typeface="Arial" panose="020B0604020202020204" pitchFamily="34" charset="0"/>
              <a:buChar char="•"/>
            </a:pPr>
            <a:r>
              <a:rPr lang="en-GB" sz="2400" dirty="0">
                <a:latin typeface="Arial" panose="020B0604020202020204" pitchFamily="34" charset="0"/>
                <a:cs typeface="Arial" panose="020B0604020202020204" pitchFamily="34" charset="0"/>
              </a:rPr>
              <a:t>Help your child create a relaxing evening routine</a:t>
            </a:r>
          </a:p>
          <a:p>
            <a:pPr marL="285721" indent="-285721">
              <a:buFont typeface="Arial" panose="020B0604020202020204" pitchFamily="34" charset="0"/>
              <a:buChar char="•"/>
            </a:pPr>
            <a:r>
              <a:rPr lang="en-GB" sz="2400" dirty="0">
                <a:latin typeface="Arial" panose="020B0604020202020204" pitchFamily="34" charset="0"/>
                <a:cs typeface="Arial" panose="020B0604020202020204" pitchFamily="34" charset="0"/>
              </a:rPr>
              <a:t>D</a:t>
            </a:r>
            <a:r>
              <a:rPr lang="en-GB" sz="2400" dirty="0" smtClean="0">
                <a:latin typeface="Arial" panose="020B0604020202020204" pitchFamily="34" charset="0"/>
                <a:cs typeface="Arial" panose="020B0604020202020204" pitchFamily="34" charset="0"/>
              </a:rPr>
              <a:t>on’t </a:t>
            </a:r>
            <a:r>
              <a:rPr lang="en-GB" sz="2400" dirty="0">
                <a:latin typeface="Arial" panose="020B0604020202020204" pitchFamily="34" charset="0"/>
                <a:cs typeface="Arial" panose="020B0604020202020204" pitchFamily="34" charset="0"/>
              </a:rPr>
              <a:t>eat too late at night</a:t>
            </a:r>
          </a:p>
          <a:p>
            <a:pPr marL="285721" indent="-285721">
              <a:buFont typeface="Arial" panose="020B0604020202020204" pitchFamily="34" charset="0"/>
              <a:buChar char="•"/>
            </a:pPr>
            <a:r>
              <a:rPr lang="en-GB" sz="2400" dirty="0">
                <a:latin typeface="Arial" panose="020B0604020202020204" pitchFamily="34" charset="0"/>
                <a:cs typeface="Arial" panose="020B0604020202020204" pitchFamily="34" charset="0"/>
              </a:rPr>
              <a:t>Avoid </a:t>
            </a:r>
            <a:r>
              <a:rPr lang="en-GB" sz="2400" dirty="0" smtClean="0">
                <a:latin typeface="Arial" panose="020B0604020202020204" pitchFamily="34" charset="0"/>
                <a:cs typeface="Arial" panose="020B0604020202020204" pitchFamily="34" charset="0"/>
              </a:rPr>
              <a:t>caffeine </a:t>
            </a:r>
            <a:r>
              <a:rPr lang="en-GB" sz="2400" dirty="0">
                <a:latin typeface="Arial" panose="020B0604020202020204" pitchFamily="34" charset="0"/>
                <a:cs typeface="Arial" panose="020B0604020202020204" pitchFamily="34" charset="0"/>
              </a:rPr>
              <a:t>or sugary drinks late at night</a:t>
            </a:r>
          </a:p>
          <a:p>
            <a:pPr marL="285721" indent="-285721">
              <a:buFont typeface="Arial" panose="020B0604020202020204" pitchFamily="34" charset="0"/>
              <a:buChar char="•"/>
            </a:pPr>
            <a:r>
              <a:rPr lang="en-GB" sz="2400" dirty="0">
                <a:latin typeface="Arial" panose="020B0604020202020204" pitchFamily="34" charset="0"/>
                <a:cs typeface="Arial" panose="020B0604020202020204" pitchFamily="34" charset="0"/>
              </a:rPr>
              <a:t>Make sure they don’t work or revise too late before going to </a:t>
            </a:r>
            <a:r>
              <a:rPr lang="en-GB" sz="2400" dirty="0" smtClean="0">
                <a:latin typeface="Arial" panose="020B0604020202020204" pitchFamily="34" charset="0"/>
                <a:cs typeface="Arial" panose="020B0604020202020204" pitchFamily="34" charset="0"/>
              </a:rPr>
              <a:t>bed</a:t>
            </a:r>
          </a:p>
          <a:p>
            <a:pPr marL="285721" indent="-285721">
              <a:buFont typeface="Arial" panose="020B0604020202020204" pitchFamily="34" charset="0"/>
              <a:buChar char="•"/>
            </a:pPr>
            <a:r>
              <a:rPr lang="en-GB" sz="2400" dirty="0" smtClean="0">
                <a:latin typeface="Arial" panose="020B0604020202020204" pitchFamily="34" charset="0"/>
                <a:cs typeface="Arial" panose="020B0604020202020204" pitchFamily="34" charset="0"/>
              </a:rPr>
              <a:t>Limit screen time </a:t>
            </a:r>
          </a:p>
          <a:p>
            <a:pPr marL="285721" indent="-285721">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marL="285721" indent="-285721">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marL="285721" indent="-285721">
              <a:buFont typeface="Arial" panose="020B0604020202020204" pitchFamily="34" charset="0"/>
              <a:buChar char="•"/>
            </a:pPr>
            <a:endParaRPr lang="en-GB" dirty="0">
              <a:latin typeface="Arial" panose="020B0604020202020204" pitchFamily="34" charset="0"/>
              <a:cs typeface="Arial" panose="020B0604020202020204" pitchFamily="34" charset="0"/>
            </a:endParaRPr>
          </a:p>
        </p:txBody>
      </p:sp>
      <p:pic>
        <p:nvPicPr>
          <p:cNvPr id="8" name="Picture 4" descr="teensleepbett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9222" y="1052736"/>
            <a:ext cx="5721512" cy="3892101"/>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3578175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 y="6686126"/>
            <a:ext cx="12190413" cy="19834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6" name="TextBox 5"/>
          <p:cNvSpPr txBox="1"/>
          <p:nvPr/>
        </p:nvSpPr>
        <p:spPr>
          <a:xfrm>
            <a:off x="-1" y="237361"/>
            <a:ext cx="11978089" cy="707886"/>
          </a:xfrm>
          <a:prstGeom prst="rect">
            <a:avLst/>
          </a:prstGeom>
          <a:solidFill>
            <a:schemeClr val="tx2"/>
          </a:solidFill>
        </p:spPr>
        <p:txBody>
          <a:bodyPr wrap="square" rtlCol="0">
            <a:spAutoFit/>
          </a:bodyPr>
          <a:lstStyle/>
          <a:p>
            <a:pPr algn="ctr"/>
            <a:r>
              <a:rPr lang="en-GB" sz="4000" dirty="0">
                <a:solidFill>
                  <a:schemeClr val="bg1"/>
                </a:solidFill>
                <a:latin typeface="Arial" panose="020B0604020202020204" pitchFamily="34" charset="0"/>
                <a:cs typeface="Arial" panose="020B0604020202020204" pitchFamily="34" charset="0"/>
              </a:rPr>
              <a:t>7. </a:t>
            </a:r>
            <a:r>
              <a:rPr lang="en-GB" sz="4000" dirty="0" smtClean="0">
                <a:solidFill>
                  <a:schemeClr val="bg1"/>
                </a:solidFill>
                <a:latin typeface="Arial" panose="020B0604020202020204" pitchFamily="34" charset="0"/>
                <a:cs typeface="Arial" panose="020B0604020202020204" pitchFamily="34" charset="0"/>
              </a:rPr>
              <a:t>Unplugging – Digital Detox and Digital Drop Off </a:t>
            </a:r>
            <a:endParaRPr lang="en-GB" sz="4000" dirty="0">
              <a:solidFill>
                <a:schemeClr val="bg1"/>
              </a:solidFill>
              <a:latin typeface="Arial" panose="020B0604020202020204" pitchFamily="34" charset="0"/>
              <a:cs typeface="Arial" panose="020B0604020202020204" pitchFamily="34" charset="0"/>
            </a:endParaRPr>
          </a:p>
        </p:txBody>
      </p:sp>
      <p:pic>
        <p:nvPicPr>
          <p:cNvPr id="8" name="Picture 2" descr="https://www.timeshighereducation.com/sites/default/files/shutterstock_218239918.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96722" y="1196752"/>
            <a:ext cx="4781367" cy="4104456"/>
          </a:xfrm>
          <a:prstGeom prst="rect">
            <a:avLst/>
          </a:prstGeom>
          <a:noFill/>
          <a:extLst>
            <a:ext uri="{909E8E84-426E-40dd-AFC4-6F175D3DCCD1}">
              <a14:hiddenFill xmlns="" xmlns:a14="http://schemas.microsoft.com/office/drawing/2010/main">
                <a:solidFill>
                  <a:srgbClr val="FFFFFF"/>
                </a:solidFill>
              </a14:hiddenFill>
            </a:ext>
          </a:extLst>
        </p:spPr>
      </p:pic>
      <p:sp>
        <p:nvSpPr>
          <p:cNvPr id="9" name="TextBox 8"/>
          <p:cNvSpPr txBox="1"/>
          <p:nvPr/>
        </p:nvSpPr>
        <p:spPr>
          <a:xfrm>
            <a:off x="1054646" y="1041200"/>
            <a:ext cx="6142076" cy="5170646"/>
          </a:xfrm>
          <a:prstGeom prst="rect">
            <a:avLst/>
          </a:prstGeom>
          <a:noFill/>
        </p:spPr>
        <p:txBody>
          <a:bodyPr wrap="square" rtlCol="0">
            <a:spAutoFit/>
          </a:bodyPr>
          <a:lstStyle/>
          <a:p>
            <a:pPr marL="285721" indent="-285721">
              <a:buFont typeface="Wingdings" panose="05000000000000000000" pitchFamily="2" charset="2"/>
              <a:buChar char="ü"/>
            </a:pPr>
            <a:r>
              <a:rPr lang="en-GB" sz="2400" dirty="0" smtClean="0">
                <a:latin typeface="Arial" panose="020B0604020202020204" pitchFamily="34" charset="0"/>
                <a:cs typeface="Arial" panose="020B0604020202020204" pitchFamily="34" charset="0"/>
              </a:rPr>
              <a:t>Year </a:t>
            </a:r>
            <a:r>
              <a:rPr lang="en-GB" sz="2400" dirty="0">
                <a:latin typeface="Arial" panose="020B0604020202020204" pitchFamily="34" charset="0"/>
                <a:cs typeface="Arial" panose="020B0604020202020204" pitchFamily="34" charset="0"/>
              </a:rPr>
              <a:t>11 </a:t>
            </a:r>
            <a:r>
              <a:rPr lang="en-GB" sz="2400" dirty="0" smtClean="0">
                <a:latin typeface="Arial" panose="020B0604020202020204" pitchFamily="34" charset="0"/>
                <a:cs typeface="Arial" panose="020B0604020202020204" pitchFamily="34" charset="0"/>
              </a:rPr>
              <a:t>have mocks starting the week beginning 16 March</a:t>
            </a:r>
          </a:p>
          <a:p>
            <a:pPr marL="285721" indent="-285721">
              <a:buFont typeface="Wingdings" panose="05000000000000000000" pitchFamily="2" charset="2"/>
              <a:buChar char="ü"/>
            </a:pPr>
            <a:r>
              <a:rPr lang="en-GB" sz="2400" dirty="0">
                <a:latin typeface="Arial" panose="020B0604020202020204" pitchFamily="34" charset="0"/>
                <a:cs typeface="Arial" panose="020B0604020202020204" pitchFamily="34" charset="0"/>
              </a:rPr>
              <a:t>In order to </a:t>
            </a:r>
            <a:r>
              <a:rPr lang="en-GB" sz="2400" dirty="0" smtClean="0">
                <a:latin typeface="Arial" panose="020B0604020202020204" pitchFamily="34" charset="0"/>
                <a:cs typeface="Arial" panose="020B0604020202020204" pitchFamily="34" charset="0"/>
              </a:rPr>
              <a:t>improve focus and memory retention we are setting up a voluntary ‘digital detox and drop </a:t>
            </a:r>
            <a:r>
              <a:rPr lang="en-GB" sz="2400" dirty="0">
                <a:latin typeface="Arial" panose="020B0604020202020204" pitchFamily="34" charset="0"/>
                <a:cs typeface="Arial" panose="020B0604020202020204" pitchFamily="34" charset="0"/>
              </a:rPr>
              <a:t>off</a:t>
            </a:r>
            <a:r>
              <a:rPr lang="en-GB" sz="2400" dirty="0" smtClean="0">
                <a:latin typeface="Arial" panose="020B0604020202020204" pitchFamily="34" charset="0"/>
                <a:cs typeface="Arial" panose="020B0604020202020204" pitchFamily="34" charset="0"/>
              </a:rPr>
              <a:t>’ system</a:t>
            </a:r>
          </a:p>
          <a:p>
            <a:pPr marL="285721" indent="-285721">
              <a:buFont typeface="Wingdings" panose="05000000000000000000" pitchFamily="2" charset="2"/>
              <a:buChar char="ü"/>
            </a:pPr>
            <a:r>
              <a:rPr lang="en-GB" sz="2400" dirty="0" smtClean="0">
                <a:latin typeface="Arial" panose="020B0604020202020204" pitchFamily="34" charset="0"/>
                <a:cs typeface="Arial" panose="020B0604020202020204" pitchFamily="34" charset="0"/>
              </a:rPr>
              <a:t>This will begin on Monday 2 March</a:t>
            </a:r>
          </a:p>
          <a:p>
            <a:pPr marL="285721" indent="-285721">
              <a:buFont typeface="Wingdings" panose="05000000000000000000" pitchFamily="2" charset="2"/>
              <a:buChar char="ü"/>
            </a:pPr>
            <a:r>
              <a:rPr lang="en-GB" sz="2400" dirty="0" smtClean="0">
                <a:latin typeface="Arial" panose="020B0604020202020204" pitchFamily="34" charset="0"/>
                <a:cs typeface="Arial" panose="020B0604020202020204" pitchFamily="34" charset="0"/>
              </a:rPr>
              <a:t>Temptation is </a:t>
            </a:r>
            <a:r>
              <a:rPr lang="en-GB" sz="2400" dirty="0">
                <a:latin typeface="Arial" panose="020B0604020202020204" pitchFamily="34" charset="0"/>
                <a:cs typeface="Arial" panose="020B0604020202020204" pitchFamily="34" charset="0"/>
              </a:rPr>
              <a:t>hard to resist. When given the choice between </a:t>
            </a:r>
            <a:r>
              <a:rPr lang="en-GB" sz="2400" dirty="0" smtClean="0">
                <a:latin typeface="Arial" panose="020B0604020202020204" pitchFamily="34" charset="0"/>
                <a:cs typeface="Arial" panose="020B0604020202020204" pitchFamily="34" charset="0"/>
              </a:rPr>
              <a:t>homework and revision or Gaming, Netflix </a:t>
            </a:r>
            <a:r>
              <a:rPr lang="en-GB" sz="2400" dirty="0">
                <a:latin typeface="Arial" panose="020B0604020202020204" pitchFamily="34" charset="0"/>
                <a:cs typeface="Arial" panose="020B0604020202020204" pitchFamily="34" charset="0"/>
              </a:rPr>
              <a:t>or </a:t>
            </a:r>
            <a:r>
              <a:rPr lang="en-GB" sz="2400" dirty="0" smtClean="0">
                <a:latin typeface="Arial" panose="020B0604020202020204" pitchFamily="34" charset="0"/>
                <a:cs typeface="Arial" panose="020B0604020202020204" pitchFamily="34" charset="0"/>
              </a:rPr>
              <a:t>Social Media, </a:t>
            </a:r>
            <a:r>
              <a:rPr lang="en-GB" sz="2400" dirty="0">
                <a:latin typeface="Arial" panose="020B0604020202020204" pitchFamily="34" charset="0"/>
                <a:cs typeface="Arial" panose="020B0604020202020204" pitchFamily="34" charset="0"/>
              </a:rPr>
              <a:t>a high proportion of students </a:t>
            </a:r>
            <a:r>
              <a:rPr lang="en-GB" sz="2400" dirty="0" smtClean="0">
                <a:latin typeface="Arial" panose="020B0604020202020204" pitchFamily="34" charset="0"/>
                <a:cs typeface="Arial" panose="020B0604020202020204" pitchFamily="34" charset="0"/>
              </a:rPr>
              <a:t>are choosing the latter</a:t>
            </a:r>
          </a:p>
          <a:p>
            <a:pPr marL="285721" indent="-285721">
              <a:buFont typeface="Wingdings" panose="05000000000000000000" pitchFamily="2" charset="2"/>
              <a:buChar char="ü"/>
            </a:pPr>
            <a:r>
              <a:rPr lang="en-GB" sz="2400" dirty="0" smtClean="0">
                <a:latin typeface="Arial" panose="020B0604020202020204" pitchFamily="34" charset="0"/>
                <a:cs typeface="Arial" panose="020B0604020202020204" pitchFamily="34" charset="0"/>
              </a:rPr>
              <a:t>The ‘digital drop off’ system will help with this</a:t>
            </a:r>
            <a:endParaRPr lang="en-GB" sz="2400" dirty="0">
              <a:latin typeface="Arial" panose="020B0604020202020204" pitchFamily="34" charset="0"/>
              <a:cs typeface="Arial" panose="020B0604020202020204" pitchFamily="34" charset="0"/>
            </a:endParaRPr>
          </a:p>
          <a:p>
            <a:pPr marL="285721" indent="-285721">
              <a:buFont typeface="Wingdings" panose="05000000000000000000" pitchFamily="2" charset="2"/>
              <a:buChar char="ü"/>
            </a:pP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89241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 y="6686126"/>
            <a:ext cx="12190413" cy="19834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6" name="TextBox 5"/>
          <p:cNvSpPr txBox="1"/>
          <p:nvPr/>
        </p:nvSpPr>
        <p:spPr>
          <a:xfrm>
            <a:off x="-1" y="237361"/>
            <a:ext cx="11978089" cy="707886"/>
          </a:xfrm>
          <a:prstGeom prst="rect">
            <a:avLst/>
          </a:prstGeom>
          <a:solidFill>
            <a:schemeClr val="tx2"/>
          </a:solidFill>
        </p:spPr>
        <p:txBody>
          <a:bodyPr wrap="square" rtlCol="0">
            <a:spAutoFit/>
          </a:bodyPr>
          <a:lstStyle/>
          <a:p>
            <a:pPr algn="ctr"/>
            <a:r>
              <a:rPr lang="en-GB" sz="4000" dirty="0">
                <a:solidFill>
                  <a:schemeClr val="bg1"/>
                </a:solidFill>
                <a:latin typeface="Arial" panose="020B0604020202020204" pitchFamily="34" charset="0"/>
                <a:cs typeface="Arial" panose="020B0604020202020204" pitchFamily="34" charset="0"/>
              </a:rPr>
              <a:t>7. </a:t>
            </a:r>
            <a:r>
              <a:rPr lang="en-GB" sz="4000" dirty="0" smtClean="0">
                <a:solidFill>
                  <a:schemeClr val="bg1"/>
                </a:solidFill>
                <a:latin typeface="Arial" panose="020B0604020202020204" pitchFamily="34" charset="0"/>
                <a:cs typeface="Arial" panose="020B0604020202020204" pitchFamily="34" charset="0"/>
              </a:rPr>
              <a:t>Digital Drop Off (in March)</a:t>
            </a:r>
            <a:endParaRPr lang="en-GB" sz="4000" dirty="0">
              <a:solidFill>
                <a:schemeClr val="bg1"/>
              </a:solidFill>
              <a:latin typeface="Arial" panose="020B0604020202020204" pitchFamily="34" charset="0"/>
              <a:cs typeface="Arial" panose="020B0604020202020204" pitchFamily="34" charset="0"/>
            </a:endParaRPr>
          </a:p>
        </p:txBody>
      </p:sp>
      <p:pic>
        <p:nvPicPr>
          <p:cNvPr id="8" name="Picture 2" descr="https://www.timeshighereducation.com/sites/default/files/shutterstock_218239918.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96722" y="1196752"/>
            <a:ext cx="4781367" cy="4104456"/>
          </a:xfrm>
          <a:prstGeom prst="rect">
            <a:avLst/>
          </a:prstGeom>
          <a:noFill/>
          <a:extLst>
            <a:ext uri="{909E8E84-426E-40dd-AFC4-6F175D3DCCD1}">
              <a14:hiddenFill xmlns="" xmlns:a14="http://schemas.microsoft.com/office/drawing/2010/main">
                <a:solidFill>
                  <a:srgbClr val="FFFFFF"/>
                </a:solidFill>
              </a14:hiddenFill>
            </a:ext>
          </a:extLst>
        </p:spPr>
      </p:pic>
      <p:sp>
        <p:nvSpPr>
          <p:cNvPr id="9" name="TextBox 8"/>
          <p:cNvSpPr txBox="1"/>
          <p:nvPr/>
        </p:nvSpPr>
        <p:spPr>
          <a:xfrm>
            <a:off x="1054646" y="1041200"/>
            <a:ext cx="6142076" cy="5632311"/>
          </a:xfrm>
          <a:prstGeom prst="rect">
            <a:avLst/>
          </a:prstGeom>
          <a:noFill/>
        </p:spPr>
        <p:txBody>
          <a:bodyPr wrap="square" rtlCol="0">
            <a:spAutoFit/>
          </a:bodyPr>
          <a:lstStyle/>
          <a:p>
            <a:pPr marL="285721" indent="-285721">
              <a:buFont typeface="Wingdings" panose="05000000000000000000" pitchFamily="2" charset="2"/>
              <a:buChar char="ü"/>
            </a:pPr>
            <a:r>
              <a:rPr lang="en-GB" sz="2400" dirty="0" smtClean="0">
                <a:latin typeface="Arial" panose="020B0604020202020204" pitchFamily="34" charset="0"/>
                <a:cs typeface="Arial" panose="020B0604020202020204" pitchFamily="34" charset="0"/>
              </a:rPr>
              <a:t>Students can drop off game </a:t>
            </a:r>
            <a:r>
              <a:rPr lang="en-GB" sz="2400" dirty="0">
                <a:latin typeface="Arial" panose="020B0604020202020204" pitchFamily="34" charset="0"/>
                <a:cs typeface="Arial" panose="020B0604020202020204" pitchFamily="34" charset="0"/>
              </a:rPr>
              <a:t>console leads, </a:t>
            </a:r>
            <a:r>
              <a:rPr lang="en-GB" sz="2400" dirty="0" smtClean="0">
                <a:latin typeface="Arial" panose="020B0604020202020204" pitchFamily="34" charset="0"/>
                <a:cs typeface="Arial" panose="020B0604020202020204" pitchFamily="34" charset="0"/>
              </a:rPr>
              <a:t>smart mobile phones etc</a:t>
            </a:r>
            <a:r>
              <a:rPr lang="en-GB" sz="2400" dirty="0">
                <a:latin typeface="Arial" panose="020B0604020202020204" pitchFamily="34" charset="0"/>
                <a:cs typeface="Arial" panose="020B0604020202020204" pitchFamily="34" charset="0"/>
              </a:rPr>
              <a:t>. </a:t>
            </a:r>
            <a:r>
              <a:rPr lang="en-GB" sz="2400" dirty="0" smtClean="0">
                <a:latin typeface="Arial" panose="020B0604020202020204" pitchFamily="34" charset="0"/>
                <a:cs typeface="Arial" panose="020B0604020202020204" pitchFamily="34" charset="0"/>
              </a:rPr>
              <a:t>at school where they will be stored in a safe </a:t>
            </a:r>
          </a:p>
          <a:p>
            <a:pPr marL="285721" indent="-285721">
              <a:buFont typeface="Wingdings" panose="05000000000000000000" pitchFamily="2" charset="2"/>
              <a:buChar char="ü"/>
            </a:pPr>
            <a:r>
              <a:rPr lang="en-GB" sz="2400" dirty="0">
                <a:latin typeface="Arial" panose="020B0604020202020204" pitchFamily="34" charset="0"/>
                <a:cs typeface="Arial" panose="020B0604020202020204" pitchFamily="34" charset="0"/>
              </a:rPr>
              <a:t>Students </a:t>
            </a:r>
            <a:r>
              <a:rPr lang="en-GB" sz="2400" dirty="0" smtClean="0">
                <a:latin typeface="Arial" panose="020B0604020202020204" pitchFamily="34" charset="0"/>
                <a:cs typeface="Arial" panose="020B0604020202020204" pitchFamily="34" charset="0"/>
              </a:rPr>
              <a:t>sign </a:t>
            </a:r>
            <a:r>
              <a:rPr lang="en-GB" sz="2400" dirty="0">
                <a:latin typeface="Arial" panose="020B0604020202020204" pitchFamily="34" charset="0"/>
                <a:cs typeface="Arial" panose="020B0604020202020204" pitchFamily="34" charset="0"/>
              </a:rPr>
              <a:t>up saying how long they </a:t>
            </a:r>
            <a:r>
              <a:rPr lang="en-GB" sz="2400" dirty="0" smtClean="0">
                <a:latin typeface="Arial" panose="020B0604020202020204" pitchFamily="34" charset="0"/>
                <a:cs typeface="Arial" panose="020B0604020202020204" pitchFamily="34" charset="0"/>
              </a:rPr>
              <a:t>want </a:t>
            </a:r>
            <a:r>
              <a:rPr lang="en-GB" sz="2400" dirty="0">
                <a:latin typeface="Arial" panose="020B0604020202020204" pitchFamily="34" charset="0"/>
                <a:cs typeface="Arial" panose="020B0604020202020204" pitchFamily="34" charset="0"/>
              </a:rPr>
              <a:t>to commit for </a:t>
            </a:r>
            <a:r>
              <a:rPr lang="en-GB" sz="2400" dirty="0" smtClean="0">
                <a:latin typeface="Arial" panose="020B0604020202020204" pitchFamily="34" charset="0"/>
                <a:cs typeface="Arial" panose="020B0604020202020204" pitchFamily="34" charset="0"/>
              </a:rPr>
              <a:t>e.g. </a:t>
            </a:r>
          </a:p>
          <a:p>
            <a:pPr marL="800100" lvl="1" indent="-342900">
              <a:buFont typeface="Arial" panose="020B0604020202020204" pitchFamily="34" charset="0"/>
              <a:buChar char="•"/>
            </a:pPr>
            <a:r>
              <a:rPr lang="en-GB" sz="2400" dirty="0">
                <a:latin typeface="Arial" panose="020B0604020202020204" pitchFamily="34" charset="0"/>
                <a:cs typeface="Arial" panose="020B0604020202020204" pitchFamily="34" charset="0"/>
              </a:rPr>
              <a:t>2</a:t>
            </a:r>
            <a:r>
              <a:rPr lang="en-GB" sz="2400" baseline="30000" dirty="0">
                <a:latin typeface="Arial" panose="020B0604020202020204" pitchFamily="34" charset="0"/>
                <a:cs typeface="Arial" panose="020B0604020202020204" pitchFamily="34" charset="0"/>
              </a:rPr>
              <a:t>nd</a:t>
            </a:r>
            <a:r>
              <a:rPr lang="en-GB" sz="2400" dirty="0" smtClean="0">
                <a:latin typeface="Arial" panose="020B0604020202020204" pitchFamily="34" charset="0"/>
                <a:cs typeface="Arial" panose="020B0604020202020204" pitchFamily="34" charset="0"/>
              </a:rPr>
              <a:t>–30</a:t>
            </a:r>
            <a:r>
              <a:rPr lang="en-GB" sz="2400" baseline="30000" dirty="0" smtClean="0">
                <a:latin typeface="Arial" panose="020B0604020202020204" pitchFamily="34" charset="0"/>
                <a:cs typeface="Arial" panose="020B0604020202020204" pitchFamily="34" charset="0"/>
              </a:rPr>
              <a:t>th</a:t>
            </a:r>
            <a:r>
              <a:rPr lang="en-GB" sz="2400" dirty="0" smtClean="0">
                <a:latin typeface="Arial" panose="020B0604020202020204" pitchFamily="34" charset="0"/>
                <a:cs typeface="Arial" panose="020B0604020202020204" pitchFamily="34" charset="0"/>
              </a:rPr>
              <a:t> March – before and during the mock period</a:t>
            </a:r>
          </a:p>
          <a:p>
            <a:pPr marL="800100" lvl="1" indent="-342900">
              <a:buFont typeface="Arial" panose="020B0604020202020204" pitchFamily="34" charset="0"/>
              <a:buChar char="•"/>
            </a:pPr>
            <a:r>
              <a:rPr lang="en-GB" sz="2400" dirty="0">
                <a:latin typeface="Arial" panose="020B0604020202020204" pitchFamily="34" charset="0"/>
                <a:cs typeface="Arial" panose="020B0604020202020204" pitchFamily="34" charset="0"/>
              </a:rPr>
              <a:t>F</a:t>
            </a:r>
            <a:r>
              <a:rPr lang="en-GB" sz="2400" dirty="0" smtClean="0">
                <a:latin typeface="Arial" panose="020B0604020202020204" pitchFamily="34" charset="0"/>
                <a:cs typeface="Arial" panose="020B0604020202020204" pitchFamily="34" charset="0"/>
              </a:rPr>
              <a:t>rom </a:t>
            </a:r>
            <a:r>
              <a:rPr lang="en-GB" sz="2400" dirty="0">
                <a:latin typeface="Arial" panose="020B0604020202020204" pitchFamily="34" charset="0"/>
                <a:cs typeface="Arial" panose="020B0604020202020204" pitchFamily="34" charset="0"/>
              </a:rPr>
              <a:t>Mon to Fri </a:t>
            </a:r>
            <a:r>
              <a:rPr lang="en-GB" sz="2400" dirty="0" smtClean="0">
                <a:latin typeface="Arial" panose="020B0604020202020204" pitchFamily="34" charset="0"/>
                <a:cs typeface="Arial" panose="020B0604020202020204" pitchFamily="34" charset="0"/>
              </a:rPr>
              <a:t>between 2</a:t>
            </a:r>
            <a:r>
              <a:rPr lang="en-GB" sz="2400" baseline="30000" dirty="0" smtClean="0">
                <a:latin typeface="Arial" panose="020B0604020202020204" pitchFamily="34" charset="0"/>
                <a:cs typeface="Arial" panose="020B0604020202020204" pitchFamily="34" charset="0"/>
              </a:rPr>
              <a:t>nd</a:t>
            </a:r>
            <a:r>
              <a:rPr lang="en-GB" sz="2400" dirty="0" smtClean="0">
                <a:latin typeface="Arial" panose="020B0604020202020204" pitchFamily="34" charset="0"/>
                <a:cs typeface="Arial" panose="020B0604020202020204" pitchFamily="34" charset="0"/>
              </a:rPr>
              <a:t>-30</a:t>
            </a:r>
            <a:r>
              <a:rPr lang="en-GB" sz="2400" baseline="30000" dirty="0" smtClean="0">
                <a:latin typeface="Arial" panose="020B0604020202020204" pitchFamily="34" charset="0"/>
                <a:cs typeface="Arial" panose="020B0604020202020204" pitchFamily="34" charset="0"/>
              </a:rPr>
              <a:t>th</a:t>
            </a:r>
            <a:r>
              <a:rPr lang="en-GB" sz="2400" dirty="0" smtClean="0">
                <a:latin typeface="Arial" panose="020B0604020202020204" pitchFamily="34" charset="0"/>
                <a:cs typeface="Arial" panose="020B0604020202020204" pitchFamily="34" charset="0"/>
              </a:rPr>
              <a:t> March</a:t>
            </a:r>
          </a:p>
          <a:p>
            <a:pPr marL="342900" indent="-342900">
              <a:buFont typeface="Wingdings" panose="05000000000000000000" pitchFamily="2" charset="2"/>
              <a:buChar char="ü"/>
            </a:pPr>
            <a:r>
              <a:rPr lang="en-GB" sz="2400" dirty="0" smtClean="0">
                <a:latin typeface="Arial" panose="020B0604020202020204" pitchFamily="34" charset="0"/>
                <a:cs typeface="Arial" panose="020B0604020202020204" pitchFamily="34" charset="0"/>
              </a:rPr>
              <a:t>However </a:t>
            </a:r>
            <a:r>
              <a:rPr lang="en-GB" sz="2400" dirty="0">
                <a:latin typeface="Arial" panose="020B0604020202020204" pitchFamily="34" charset="0"/>
                <a:cs typeface="Arial" panose="020B0604020202020204" pitchFamily="34" charset="0"/>
              </a:rPr>
              <a:t>if they </a:t>
            </a:r>
            <a:r>
              <a:rPr lang="en-GB" sz="2400" dirty="0" smtClean="0">
                <a:latin typeface="Arial" panose="020B0604020202020204" pitchFamily="34" charset="0"/>
                <a:cs typeface="Arial" panose="020B0604020202020204" pitchFamily="34" charset="0"/>
              </a:rPr>
              <a:t>change their mind saying </a:t>
            </a:r>
            <a:r>
              <a:rPr lang="en-GB" sz="2400" dirty="0">
                <a:latin typeface="Arial" panose="020B0604020202020204" pitchFamily="34" charset="0"/>
                <a:cs typeface="Arial" panose="020B0604020202020204" pitchFamily="34" charset="0"/>
              </a:rPr>
              <a:t>that they </a:t>
            </a:r>
            <a:r>
              <a:rPr lang="en-GB" sz="2400" dirty="0" smtClean="0">
                <a:latin typeface="Arial" panose="020B0604020202020204" pitchFamily="34" charset="0"/>
                <a:cs typeface="Arial" panose="020B0604020202020204" pitchFamily="34" charset="0"/>
              </a:rPr>
              <a:t>want their device back then </a:t>
            </a:r>
            <a:r>
              <a:rPr lang="en-GB" sz="2400" dirty="0">
                <a:latin typeface="Arial" panose="020B0604020202020204" pitchFamily="34" charset="0"/>
                <a:cs typeface="Arial" panose="020B0604020202020204" pitchFamily="34" charset="0"/>
              </a:rPr>
              <a:t>we </a:t>
            </a:r>
            <a:r>
              <a:rPr lang="en-GB" sz="2400" dirty="0" smtClean="0">
                <a:latin typeface="Arial" panose="020B0604020202020204" pitchFamily="34" charset="0"/>
                <a:cs typeface="Arial" panose="020B0604020202020204" pitchFamily="34" charset="0"/>
              </a:rPr>
              <a:t>will </a:t>
            </a:r>
            <a:r>
              <a:rPr lang="en-GB" sz="2400" dirty="0">
                <a:latin typeface="Arial" panose="020B0604020202020204" pitchFamily="34" charset="0"/>
                <a:cs typeface="Arial" panose="020B0604020202020204" pitchFamily="34" charset="0"/>
              </a:rPr>
              <a:t>give it </a:t>
            </a:r>
            <a:r>
              <a:rPr lang="en-GB" sz="2400" dirty="0" smtClean="0">
                <a:latin typeface="Arial" panose="020B0604020202020204" pitchFamily="34" charset="0"/>
                <a:cs typeface="Arial" panose="020B0604020202020204" pitchFamily="34" charset="0"/>
              </a:rPr>
              <a:t>back</a:t>
            </a:r>
          </a:p>
          <a:p>
            <a:pPr marL="342900" indent="-342900">
              <a:buFont typeface="Wingdings" panose="05000000000000000000" pitchFamily="2" charset="2"/>
              <a:buChar char="ü"/>
            </a:pPr>
            <a:r>
              <a:rPr lang="en-GB" sz="2400" dirty="0" smtClean="0">
                <a:latin typeface="Arial" panose="020B0604020202020204" pitchFamily="34" charset="0"/>
                <a:cs typeface="Arial" panose="020B0604020202020204" pitchFamily="34" charset="0"/>
              </a:rPr>
              <a:t>We will probably give a pep talk and encourage them to drop off devices again as soon as possible! </a:t>
            </a: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87306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 y="6686126"/>
            <a:ext cx="12190413" cy="19834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6" name="TextBox 5"/>
          <p:cNvSpPr txBox="1"/>
          <p:nvPr/>
        </p:nvSpPr>
        <p:spPr>
          <a:xfrm>
            <a:off x="-1" y="237361"/>
            <a:ext cx="11978089" cy="707886"/>
          </a:xfrm>
          <a:prstGeom prst="rect">
            <a:avLst/>
          </a:prstGeom>
          <a:solidFill>
            <a:schemeClr val="tx2"/>
          </a:solidFill>
        </p:spPr>
        <p:txBody>
          <a:bodyPr wrap="square" rtlCol="0">
            <a:spAutoFit/>
          </a:bodyPr>
          <a:lstStyle/>
          <a:p>
            <a:pPr algn="ctr"/>
            <a:r>
              <a:rPr lang="en-GB" sz="4000" dirty="0">
                <a:solidFill>
                  <a:schemeClr val="bg1"/>
                </a:solidFill>
                <a:latin typeface="Arial" panose="020B0604020202020204" pitchFamily="34" charset="0"/>
                <a:cs typeface="Arial" panose="020B0604020202020204" pitchFamily="34" charset="0"/>
              </a:rPr>
              <a:t>7. </a:t>
            </a:r>
            <a:r>
              <a:rPr lang="en-GB" sz="4000" dirty="0" smtClean="0">
                <a:solidFill>
                  <a:schemeClr val="bg1"/>
                </a:solidFill>
                <a:latin typeface="Arial" panose="020B0604020202020204" pitchFamily="34" charset="0"/>
                <a:cs typeface="Arial" panose="020B0604020202020204" pitchFamily="34" charset="0"/>
              </a:rPr>
              <a:t>Unplugging – Digital Detox and Digital Drop Off </a:t>
            </a:r>
            <a:endParaRPr lang="en-GB" sz="4000" dirty="0">
              <a:solidFill>
                <a:schemeClr val="bg1"/>
              </a:solidFill>
              <a:latin typeface="Arial" panose="020B0604020202020204" pitchFamily="34" charset="0"/>
              <a:cs typeface="Arial" panose="020B0604020202020204" pitchFamily="34" charset="0"/>
            </a:endParaRPr>
          </a:p>
        </p:txBody>
      </p:sp>
      <p:sp>
        <p:nvSpPr>
          <p:cNvPr id="9" name="TextBox 8"/>
          <p:cNvSpPr txBox="1"/>
          <p:nvPr/>
        </p:nvSpPr>
        <p:spPr>
          <a:xfrm>
            <a:off x="1054646" y="1041200"/>
            <a:ext cx="6768752" cy="4801314"/>
          </a:xfrm>
          <a:prstGeom prst="rect">
            <a:avLst/>
          </a:prstGeom>
          <a:noFill/>
        </p:spPr>
        <p:txBody>
          <a:bodyPr wrap="square" rtlCol="0">
            <a:spAutoFit/>
          </a:bodyPr>
          <a:lstStyle/>
          <a:p>
            <a:pPr marL="285721" indent="-285721">
              <a:buFont typeface="Wingdings" panose="05000000000000000000" pitchFamily="2" charset="2"/>
              <a:buChar char="ü"/>
            </a:pPr>
            <a:r>
              <a:rPr lang="en-GB" sz="2400" dirty="0" smtClean="0">
                <a:latin typeface="Arial" panose="020B0604020202020204" pitchFamily="34" charset="0"/>
                <a:cs typeface="Arial" panose="020B0604020202020204" pitchFamily="34" charset="0"/>
              </a:rPr>
              <a:t>We would encourage you to buy a substitute mobile phones during this period</a:t>
            </a:r>
          </a:p>
          <a:p>
            <a:pPr marL="285721" indent="-285721">
              <a:buFont typeface="Wingdings" panose="05000000000000000000" pitchFamily="2" charset="2"/>
              <a:buChar char="ü"/>
            </a:pPr>
            <a:r>
              <a:rPr lang="en-GB" sz="2400" dirty="0" smtClean="0">
                <a:latin typeface="Arial" panose="020B0604020202020204" pitchFamily="34" charset="0"/>
                <a:cs typeface="Arial" panose="020B0604020202020204" pitchFamily="34" charset="0"/>
              </a:rPr>
              <a:t>They cost £10 or less – you will also need a top-up SIM card</a:t>
            </a:r>
          </a:p>
          <a:p>
            <a:pPr marL="285721" indent="-285721">
              <a:buFont typeface="Wingdings" panose="05000000000000000000" pitchFamily="2" charset="2"/>
              <a:buChar char="ü"/>
            </a:pPr>
            <a:r>
              <a:rPr lang="en-GB" sz="2400" dirty="0" smtClean="0">
                <a:latin typeface="Arial" panose="020B0604020202020204" pitchFamily="34" charset="0"/>
                <a:cs typeface="Arial" panose="020B0604020202020204" pitchFamily="34" charset="0"/>
              </a:rPr>
              <a:t>This will allow your child to text or call</a:t>
            </a:r>
          </a:p>
          <a:p>
            <a:pPr marL="285721" indent="-285721">
              <a:buFont typeface="Wingdings" panose="05000000000000000000" pitchFamily="2" charset="2"/>
              <a:buChar char="ü"/>
            </a:pPr>
            <a:r>
              <a:rPr lang="en-GB" sz="2400" dirty="0" smtClean="0">
                <a:latin typeface="Arial" panose="020B0604020202020204" pitchFamily="34" charset="0"/>
                <a:cs typeface="Arial" panose="020B0604020202020204" pitchFamily="34" charset="0"/>
              </a:rPr>
              <a:t>Crucially, this phone has no internet access capability so temptation is removed</a:t>
            </a:r>
          </a:p>
          <a:p>
            <a:pPr marL="285721" indent="-285721">
              <a:buFont typeface="Wingdings" panose="05000000000000000000" pitchFamily="2" charset="2"/>
              <a:buChar char="ü"/>
            </a:pPr>
            <a:r>
              <a:rPr lang="en-GB" sz="2400" dirty="0" smtClean="0">
                <a:latin typeface="Arial" panose="020B0604020202020204" pitchFamily="34" charset="0"/>
                <a:cs typeface="Arial" panose="020B0604020202020204" pitchFamily="34" charset="0"/>
              </a:rPr>
              <a:t>Alarm clocks can be purchased for as little as £2 (1 AA battery needed) to help your child wake up in the morning</a:t>
            </a:r>
          </a:p>
          <a:p>
            <a:pPr marL="285721" indent="-285721">
              <a:buFont typeface="Wingdings" panose="05000000000000000000" pitchFamily="2" charset="2"/>
              <a:buChar char="ü"/>
            </a:pPr>
            <a:r>
              <a:rPr lang="en-GB" sz="2400" dirty="0" smtClean="0">
                <a:latin typeface="Arial" panose="020B0604020202020204" pitchFamily="34" charset="0"/>
                <a:cs typeface="Arial" panose="020B0604020202020204" pitchFamily="34" charset="0"/>
              </a:rPr>
              <a:t>These can be bought locally at ASDA or Tesco or via </a:t>
            </a:r>
            <a:r>
              <a:rPr lang="en-GB" sz="2400" dirty="0" err="1" smtClean="0">
                <a:latin typeface="Arial" panose="020B0604020202020204" pitchFamily="34" charset="0"/>
                <a:cs typeface="Arial" panose="020B0604020202020204" pitchFamily="34" charset="0"/>
              </a:rPr>
              <a:t>sQUID</a:t>
            </a:r>
            <a:endParaRPr lang="en-GB" sz="2400" dirty="0" smtClean="0">
              <a:latin typeface="Arial" panose="020B0604020202020204" pitchFamily="34" charset="0"/>
              <a:cs typeface="Arial" panose="020B0604020202020204" pitchFamily="34" charset="0"/>
            </a:endParaRPr>
          </a:p>
          <a:p>
            <a:pPr marL="285721" indent="-285721">
              <a:buFont typeface="Wingdings" panose="05000000000000000000" pitchFamily="2" charset="2"/>
              <a:buChar char="ü"/>
            </a:pPr>
            <a:endParaRPr lang="en-GB" dirty="0">
              <a:latin typeface="Arial" panose="020B0604020202020204" pitchFamily="34" charset="0"/>
              <a:cs typeface="Arial" panose="020B0604020202020204" pitchFamily="34" charset="0"/>
            </a:endParaRPr>
          </a:p>
        </p:txBody>
      </p:sp>
      <p:pic>
        <p:nvPicPr>
          <p:cNvPr id="2" name="Picture 1"/>
          <p:cNvPicPr>
            <a:picLocks noChangeAspect="1"/>
          </p:cNvPicPr>
          <p:nvPr/>
        </p:nvPicPr>
        <p:blipFill>
          <a:blip r:embed="rId3"/>
          <a:stretch>
            <a:fillRect/>
          </a:stretch>
        </p:blipFill>
        <p:spPr>
          <a:xfrm>
            <a:off x="10185464" y="4003556"/>
            <a:ext cx="1720616" cy="1744348"/>
          </a:xfrm>
          <a:prstGeom prst="rect">
            <a:avLst/>
          </a:prstGeom>
        </p:spPr>
      </p:pic>
      <p:pic>
        <p:nvPicPr>
          <p:cNvPr id="3" name="Picture 2"/>
          <p:cNvPicPr>
            <a:picLocks noChangeAspect="1"/>
          </p:cNvPicPr>
          <p:nvPr/>
        </p:nvPicPr>
        <p:blipFill>
          <a:blip r:embed="rId4"/>
          <a:stretch>
            <a:fillRect/>
          </a:stretch>
        </p:blipFill>
        <p:spPr>
          <a:xfrm>
            <a:off x="9682563" y="1258224"/>
            <a:ext cx="2295525" cy="1704975"/>
          </a:xfrm>
          <a:prstGeom prst="rect">
            <a:avLst/>
          </a:prstGeom>
        </p:spPr>
      </p:pic>
      <p:pic>
        <p:nvPicPr>
          <p:cNvPr id="4" name="Picture 3"/>
          <p:cNvPicPr>
            <a:picLocks noChangeAspect="1"/>
          </p:cNvPicPr>
          <p:nvPr/>
        </p:nvPicPr>
        <p:blipFill>
          <a:blip r:embed="rId5"/>
          <a:stretch>
            <a:fillRect/>
          </a:stretch>
        </p:blipFill>
        <p:spPr>
          <a:xfrm>
            <a:off x="8186756" y="1660613"/>
            <a:ext cx="2146042" cy="3779921"/>
          </a:xfrm>
          <a:prstGeom prst="rect">
            <a:avLst/>
          </a:prstGeom>
        </p:spPr>
      </p:pic>
    </p:spTree>
    <p:extLst>
      <p:ext uri="{BB962C8B-B14F-4D97-AF65-F5344CB8AC3E}">
        <p14:creationId xmlns:p14="http://schemas.microsoft.com/office/powerpoint/2010/main" val="338359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 y="6686126"/>
            <a:ext cx="12190413" cy="19834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6" name="TextBox 5"/>
          <p:cNvSpPr txBox="1"/>
          <p:nvPr/>
        </p:nvSpPr>
        <p:spPr>
          <a:xfrm>
            <a:off x="-1" y="237361"/>
            <a:ext cx="11978089" cy="707886"/>
          </a:xfrm>
          <a:prstGeom prst="rect">
            <a:avLst/>
          </a:prstGeom>
          <a:solidFill>
            <a:schemeClr val="tx2"/>
          </a:solidFill>
        </p:spPr>
        <p:txBody>
          <a:bodyPr wrap="square" rtlCol="0">
            <a:spAutoFit/>
          </a:bodyPr>
          <a:lstStyle/>
          <a:p>
            <a:pPr algn="ctr"/>
            <a:r>
              <a:rPr lang="en-GB" sz="4000" dirty="0">
                <a:solidFill>
                  <a:schemeClr val="bg1"/>
                </a:solidFill>
                <a:latin typeface="Arial" panose="020B0604020202020204" pitchFamily="34" charset="0"/>
                <a:cs typeface="Arial" panose="020B0604020202020204" pitchFamily="34" charset="0"/>
              </a:rPr>
              <a:t>7. </a:t>
            </a:r>
            <a:r>
              <a:rPr lang="en-GB" sz="4000" dirty="0" smtClean="0">
                <a:solidFill>
                  <a:schemeClr val="bg1"/>
                </a:solidFill>
                <a:latin typeface="Arial" panose="020B0604020202020204" pitchFamily="34" charset="0"/>
                <a:cs typeface="Arial" panose="020B0604020202020204" pitchFamily="34" charset="0"/>
              </a:rPr>
              <a:t>Unplugging – Digital Detox and Digital Drop Off </a:t>
            </a:r>
            <a:endParaRPr lang="en-GB" sz="4000" dirty="0">
              <a:solidFill>
                <a:schemeClr val="bg1"/>
              </a:solidFill>
              <a:latin typeface="Arial" panose="020B0604020202020204" pitchFamily="34" charset="0"/>
              <a:cs typeface="Arial" panose="020B0604020202020204" pitchFamily="34" charset="0"/>
            </a:endParaRPr>
          </a:p>
        </p:txBody>
      </p:sp>
      <p:sp>
        <p:nvSpPr>
          <p:cNvPr id="9" name="TextBox 8"/>
          <p:cNvSpPr txBox="1"/>
          <p:nvPr/>
        </p:nvSpPr>
        <p:spPr>
          <a:xfrm>
            <a:off x="1054646" y="1041200"/>
            <a:ext cx="6768752" cy="6647974"/>
          </a:xfrm>
          <a:prstGeom prst="rect">
            <a:avLst/>
          </a:prstGeom>
          <a:noFill/>
        </p:spPr>
        <p:txBody>
          <a:bodyPr wrap="square" rtlCol="0">
            <a:spAutoFit/>
          </a:bodyPr>
          <a:lstStyle/>
          <a:p>
            <a:pPr marL="342900" indent="-342900">
              <a:buFont typeface="Wingdings" panose="05000000000000000000" pitchFamily="2" charset="2"/>
              <a:buChar char="ü"/>
            </a:pPr>
            <a:r>
              <a:rPr lang="en-GB" sz="2400" dirty="0" smtClean="0">
                <a:latin typeface="Arial" panose="020B0604020202020204" pitchFamily="34" charset="0"/>
                <a:cs typeface="Arial" panose="020B0604020202020204" pitchFamily="34" charset="0"/>
              </a:rPr>
              <a:t>Also consider </a:t>
            </a:r>
            <a:r>
              <a:rPr lang="en-GB" sz="2400" dirty="0">
                <a:latin typeface="Arial" panose="020B0604020202020204" pitchFamily="34" charset="0"/>
                <a:cs typeface="Arial" panose="020B0604020202020204" pitchFamily="34" charset="0"/>
              </a:rPr>
              <a:t>removing TVs, </a:t>
            </a:r>
            <a:r>
              <a:rPr lang="en-GB" sz="2400" dirty="0" err="1">
                <a:latin typeface="Arial" panose="020B0604020202020204" pitchFamily="34" charset="0"/>
                <a:cs typeface="Arial" panose="020B0604020202020204" pitchFamily="34" charset="0"/>
              </a:rPr>
              <a:t>Playstations</a:t>
            </a:r>
            <a:r>
              <a:rPr lang="en-GB" sz="2400" dirty="0">
                <a:latin typeface="Arial" panose="020B0604020202020204" pitchFamily="34" charset="0"/>
                <a:cs typeface="Arial" panose="020B0604020202020204" pitchFamily="34" charset="0"/>
              </a:rPr>
              <a:t>, Xboxes, Gaming Devices </a:t>
            </a:r>
            <a:r>
              <a:rPr lang="en-GB" sz="2400" dirty="0" err="1">
                <a:latin typeface="Arial" panose="020B0604020202020204" pitchFamily="34" charset="0"/>
                <a:cs typeface="Arial" panose="020B0604020202020204" pitchFamily="34" charset="0"/>
              </a:rPr>
              <a:t>etc</a:t>
            </a:r>
            <a:r>
              <a:rPr lang="en-GB" sz="2400" dirty="0">
                <a:latin typeface="Arial" panose="020B0604020202020204" pitchFamily="34" charset="0"/>
                <a:cs typeface="Arial" panose="020B0604020202020204" pitchFamily="34" charset="0"/>
              </a:rPr>
              <a:t> from bedrooms leading up to </a:t>
            </a:r>
            <a:r>
              <a:rPr lang="en-GB" sz="2400" dirty="0" smtClean="0">
                <a:latin typeface="Arial" panose="020B0604020202020204" pitchFamily="34" charset="0"/>
                <a:cs typeface="Arial" panose="020B0604020202020204" pitchFamily="34" charset="0"/>
              </a:rPr>
              <a:t>and during Mocks</a:t>
            </a:r>
          </a:p>
          <a:p>
            <a:pPr marL="342900" indent="-342900">
              <a:buFont typeface="Wingdings" panose="05000000000000000000" pitchFamily="2" charset="2"/>
              <a:buChar char="ü"/>
            </a:pPr>
            <a:r>
              <a:rPr lang="en-GB" sz="2400" dirty="0">
                <a:latin typeface="Arial" panose="020B0604020202020204" pitchFamily="34" charset="0"/>
                <a:cs typeface="Arial" panose="020B0604020202020204" pitchFamily="34" charset="0"/>
              </a:rPr>
              <a:t>Mobile phones should, preferably, be kept out of the bedroom </a:t>
            </a:r>
            <a:r>
              <a:rPr lang="en-GB" sz="2400" dirty="0" smtClean="0">
                <a:latin typeface="Arial" panose="020B0604020202020204" pitchFamily="34" charset="0"/>
                <a:cs typeface="Arial" panose="020B0604020202020204" pitchFamily="34" charset="0"/>
              </a:rPr>
              <a:t>overnight too</a:t>
            </a:r>
          </a:p>
          <a:p>
            <a:pPr marL="342900" indent="-342900">
              <a:buFont typeface="Wingdings" panose="05000000000000000000" pitchFamily="2" charset="2"/>
              <a:buChar char="ü"/>
            </a:pPr>
            <a:r>
              <a:rPr lang="en-GB" sz="2400" dirty="0" smtClean="0">
                <a:latin typeface="Arial" panose="020B0604020202020204" pitchFamily="34" charset="0"/>
                <a:cs typeface="Arial" panose="020B0604020202020204" pitchFamily="34" charset="0"/>
              </a:rPr>
              <a:t>You may not be popular but your child will thank you later</a:t>
            </a:r>
            <a:endParaRPr lang="en-GB" sz="24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ü"/>
            </a:pPr>
            <a:r>
              <a:rPr lang="en-GB" sz="2400" dirty="0" smtClean="0">
                <a:latin typeface="Arial" panose="020B0604020202020204" pitchFamily="34" charset="0"/>
                <a:cs typeface="Arial" panose="020B0604020202020204" pitchFamily="34" charset="0"/>
              </a:rPr>
              <a:t>We will be sharing this information with Year 11 students on Friday </a:t>
            </a:r>
          </a:p>
          <a:p>
            <a:endParaRPr lang="en-GB" sz="24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ü"/>
            </a:pPr>
            <a:r>
              <a:rPr lang="en-GB" sz="2400" dirty="0" smtClean="0">
                <a:latin typeface="Arial" panose="020B0604020202020204" pitchFamily="34" charset="0"/>
                <a:cs typeface="Arial" panose="020B0604020202020204" pitchFamily="34" charset="0"/>
              </a:rPr>
              <a:t>This </a:t>
            </a:r>
            <a:r>
              <a:rPr lang="en-GB" sz="2400" dirty="0">
                <a:latin typeface="Arial" panose="020B0604020202020204" pitchFamily="34" charset="0"/>
                <a:cs typeface="Arial" panose="020B0604020202020204" pitchFamily="34" charset="0"/>
              </a:rPr>
              <a:t>will be a great investment in your child’s </a:t>
            </a:r>
            <a:r>
              <a:rPr lang="en-GB" sz="2400">
                <a:latin typeface="Arial" panose="020B0604020202020204" pitchFamily="34" charset="0"/>
                <a:cs typeface="Arial" panose="020B0604020202020204" pitchFamily="34" charset="0"/>
              </a:rPr>
              <a:t>academic </a:t>
            </a:r>
            <a:r>
              <a:rPr lang="en-GB" sz="2400" smtClean="0">
                <a:latin typeface="Arial" panose="020B0604020202020204" pitchFamily="34" charset="0"/>
                <a:cs typeface="Arial" panose="020B0604020202020204" pitchFamily="34" charset="0"/>
              </a:rPr>
              <a:t>success</a:t>
            </a:r>
            <a:endParaRPr lang="en-GB" sz="2400" dirty="0" smtClean="0">
              <a:latin typeface="Arial" panose="020B0604020202020204" pitchFamily="34" charset="0"/>
              <a:cs typeface="Arial" panose="020B0604020202020204" pitchFamily="34" charset="0"/>
            </a:endParaRPr>
          </a:p>
          <a:p>
            <a:pPr marL="342900" indent="-342900">
              <a:buFont typeface="Wingdings" panose="05000000000000000000" pitchFamily="2" charset="2"/>
              <a:buChar char="ü"/>
            </a:pPr>
            <a:r>
              <a:rPr lang="en-GB" sz="2400" dirty="0" smtClean="0">
                <a:latin typeface="Arial" panose="020B0604020202020204" pitchFamily="34" charset="0"/>
                <a:cs typeface="Arial" panose="020B0604020202020204" pitchFamily="34" charset="0"/>
              </a:rPr>
              <a:t>Commit to being part of this and others will too</a:t>
            </a:r>
          </a:p>
          <a:p>
            <a:endParaRPr lang="en-GB" sz="24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ü"/>
            </a:pPr>
            <a:endParaRPr lang="en-GB" sz="2400" dirty="0">
              <a:latin typeface="Arial" panose="020B0604020202020204" pitchFamily="34" charset="0"/>
              <a:cs typeface="Arial" panose="020B0604020202020204" pitchFamily="34" charset="0"/>
            </a:endParaRPr>
          </a:p>
          <a:p>
            <a:pPr marL="285721" indent="-285721">
              <a:buFont typeface="Wingdings" panose="05000000000000000000" pitchFamily="2" charset="2"/>
              <a:buChar char="ü"/>
            </a:pPr>
            <a:endParaRPr lang="en-GB" sz="2400" dirty="0">
              <a:latin typeface="Arial" panose="020B0604020202020204" pitchFamily="34" charset="0"/>
              <a:cs typeface="Arial" panose="020B0604020202020204" pitchFamily="34" charset="0"/>
            </a:endParaRPr>
          </a:p>
          <a:p>
            <a:pPr marL="285721" indent="-285721">
              <a:buFont typeface="Wingdings" panose="05000000000000000000" pitchFamily="2" charset="2"/>
              <a:buChar char="ü"/>
            </a:pPr>
            <a:endParaRPr lang="en-GB" dirty="0">
              <a:latin typeface="Arial" panose="020B0604020202020204" pitchFamily="34" charset="0"/>
              <a:cs typeface="Arial" panose="020B0604020202020204" pitchFamily="34" charset="0"/>
            </a:endParaRPr>
          </a:p>
        </p:txBody>
      </p:sp>
      <p:pic>
        <p:nvPicPr>
          <p:cNvPr id="2" name="Picture 1"/>
          <p:cNvPicPr>
            <a:picLocks noChangeAspect="1"/>
          </p:cNvPicPr>
          <p:nvPr/>
        </p:nvPicPr>
        <p:blipFill>
          <a:blip r:embed="rId3"/>
          <a:stretch>
            <a:fillRect/>
          </a:stretch>
        </p:blipFill>
        <p:spPr>
          <a:xfrm>
            <a:off x="10185464" y="4003556"/>
            <a:ext cx="1720616" cy="1744348"/>
          </a:xfrm>
          <a:prstGeom prst="rect">
            <a:avLst/>
          </a:prstGeom>
        </p:spPr>
      </p:pic>
      <p:pic>
        <p:nvPicPr>
          <p:cNvPr id="3" name="Picture 2"/>
          <p:cNvPicPr>
            <a:picLocks noChangeAspect="1"/>
          </p:cNvPicPr>
          <p:nvPr/>
        </p:nvPicPr>
        <p:blipFill>
          <a:blip r:embed="rId4"/>
          <a:stretch>
            <a:fillRect/>
          </a:stretch>
        </p:blipFill>
        <p:spPr>
          <a:xfrm>
            <a:off x="9682563" y="1258224"/>
            <a:ext cx="2295525" cy="1704975"/>
          </a:xfrm>
          <a:prstGeom prst="rect">
            <a:avLst/>
          </a:prstGeom>
        </p:spPr>
      </p:pic>
      <p:pic>
        <p:nvPicPr>
          <p:cNvPr id="4" name="Picture 3"/>
          <p:cNvPicPr>
            <a:picLocks noChangeAspect="1"/>
          </p:cNvPicPr>
          <p:nvPr/>
        </p:nvPicPr>
        <p:blipFill>
          <a:blip r:embed="rId5"/>
          <a:stretch>
            <a:fillRect/>
          </a:stretch>
        </p:blipFill>
        <p:spPr>
          <a:xfrm>
            <a:off x="8186756" y="1660613"/>
            <a:ext cx="2146042" cy="3779921"/>
          </a:xfrm>
          <a:prstGeom prst="rect">
            <a:avLst/>
          </a:prstGeom>
        </p:spPr>
      </p:pic>
    </p:spTree>
    <p:extLst>
      <p:ext uri="{BB962C8B-B14F-4D97-AF65-F5344CB8AC3E}">
        <p14:creationId xmlns:p14="http://schemas.microsoft.com/office/powerpoint/2010/main" val="1781252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https://s-media-cache-ak0.pinimg.com/originals/c3/26/f6/c326f6252fc77b00b8e4cb3d4694dfd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447"/>
            <a:ext cx="12190413" cy="6857108"/>
          </a:xfrm>
          <a:prstGeom prst="rect">
            <a:avLst/>
          </a:prstGeom>
          <a:noFill/>
          <a:extLst>
            <a:ext uri="{909E8E84-426E-40dd-AFC4-6F175D3DCCD1}">
              <a14:hiddenFill xmlns="" xmlns:a14="http://schemas.microsoft.com/office/drawing/2010/main">
                <a:solidFill>
                  <a:srgbClr val="FFFFFF"/>
                </a:solidFill>
              </a14:hiddenFill>
            </a:ext>
          </a:extLst>
        </p:spPr>
      </p:pic>
      <p:sp>
        <p:nvSpPr>
          <p:cNvPr id="5" name="Rectangle 4"/>
          <p:cNvSpPr/>
          <p:nvPr/>
        </p:nvSpPr>
        <p:spPr>
          <a:xfrm>
            <a:off x="-1" y="6686126"/>
            <a:ext cx="12190413" cy="19834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dirty="0"/>
          </a:p>
        </p:txBody>
      </p:sp>
      <p:sp>
        <p:nvSpPr>
          <p:cNvPr id="6" name="TextBox 5"/>
          <p:cNvSpPr txBox="1"/>
          <p:nvPr/>
        </p:nvSpPr>
        <p:spPr>
          <a:xfrm>
            <a:off x="198095" y="373890"/>
            <a:ext cx="11794223" cy="707794"/>
          </a:xfrm>
          <a:prstGeom prst="rect">
            <a:avLst/>
          </a:prstGeom>
          <a:solidFill>
            <a:schemeClr val="tx2"/>
          </a:solidFill>
          <a:ln>
            <a:solidFill>
              <a:schemeClr val="tx2"/>
            </a:solid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4000" dirty="0">
                <a:solidFill>
                  <a:schemeClr val="bg1"/>
                </a:solidFill>
                <a:latin typeface="Arial" panose="020B0604020202020204" pitchFamily="34" charset="0"/>
                <a:cs typeface="Arial" panose="020B0604020202020204" pitchFamily="34" charset="0"/>
              </a:rPr>
              <a:t>8. Stay Calm, keep Believing and be Supportive</a:t>
            </a:r>
          </a:p>
        </p:txBody>
      </p:sp>
      <p:sp>
        <p:nvSpPr>
          <p:cNvPr id="2" name="TextBox 1"/>
          <p:cNvSpPr txBox="1"/>
          <p:nvPr/>
        </p:nvSpPr>
        <p:spPr>
          <a:xfrm>
            <a:off x="622598" y="1283193"/>
            <a:ext cx="11150451" cy="5201424"/>
          </a:xfrm>
          <a:prstGeom prst="rect">
            <a:avLst/>
          </a:prstGeom>
          <a:solidFill>
            <a:srgbClr val="FFFFFF">
              <a:alpha val="74118"/>
            </a:srgbClr>
          </a:solidFill>
        </p:spPr>
        <p:txBody>
          <a:bodyPr wrap="square" rtlCol="0">
            <a:spAutoFit/>
          </a:bodyPr>
          <a:lstStyle/>
          <a:p>
            <a:pPr marL="285721" indent="-285721">
              <a:buFont typeface="Arial" panose="020B0604020202020204" pitchFamily="34" charset="0"/>
              <a:buChar char="•"/>
            </a:pPr>
            <a:r>
              <a:rPr lang="en-GB" sz="2800" dirty="0">
                <a:latin typeface="Arial" panose="020B0604020202020204" pitchFamily="34" charset="0"/>
                <a:cs typeface="Arial" panose="020B0604020202020204" pitchFamily="34" charset="0"/>
              </a:rPr>
              <a:t>Set a good example by staying calm yourself during mock exam and revision periods  and celebrate any successes and reward them e.g. if they have achieved their mini-goals </a:t>
            </a:r>
          </a:p>
          <a:p>
            <a:pPr marL="285721" indent="-285721">
              <a:buFont typeface="Arial" panose="020B0604020202020204" pitchFamily="34" charset="0"/>
              <a:buChar char="•"/>
            </a:pPr>
            <a:r>
              <a:rPr lang="en-GB" sz="2800" dirty="0">
                <a:latin typeface="Arial" panose="020B0604020202020204" pitchFamily="34" charset="0"/>
                <a:cs typeface="Arial" panose="020B0604020202020204" pitchFamily="34" charset="0"/>
              </a:rPr>
              <a:t>Help them plan out coping strategies to deal with their stress and give them positive distractions away from studying</a:t>
            </a:r>
          </a:p>
          <a:p>
            <a:pPr marL="285721" indent="-285721">
              <a:buFont typeface="Arial" panose="020B0604020202020204" pitchFamily="34" charset="0"/>
              <a:buChar char="•"/>
            </a:pPr>
            <a:r>
              <a:rPr lang="en-GB" sz="2800" dirty="0">
                <a:latin typeface="Arial" panose="020B0604020202020204" pitchFamily="34" charset="0"/>
                <a:cs typeface="Arial" panose="020B0604020202020204" pitchFamily="34" charset="0"/>
              </a:rPr>
              <a:t>Promote a balance of their academic studies &amp; other activities during the week</a:t>
            </a:r>
          </a:p>
          <a:p>
            <a:pPr marL="285721" indent="-285721">
              <a:buFont typeface="Arial" panose="020B0604020202020204" pitchFamily="34" charset="0"/>
              <a:buChar char="•"/>
            </a:pPr>
            <a:r>
              <a:rPr lang="en-GB" sz="2800" dirty="0">
                <a:latin typeface="Arial" panose="020B0604020202020204" pitchFamily="34" charset="0"/>
                <a:cs typeface="Arial" panose="020B0604020202020204" pitchFamily="34" charset="0"/>
              </a:rPr>
              <a:t>Show them how proud of them you are</a:t>
            </a:r>
          </a:p>
          <a:p>
            <a:pPr marL="285721" indent="-285721">
              <a:buFont typeface="Arial" panose="020B0604020202020204" pitchFamily="34" charset="0"/>
              <a:buChar char="•"/>
            </a:pPr>
            <a:r>
              <a:rPr lang="en-GB" sz="2800" dirty="0">
                <a:latin typeface="Arial" panose="020B0604020202020204" pitchFamily="34" charset="0"/>
                <a:cs typeface="Arial" panose="020B0604020202020204" pitchFamily="34" charset="0"/>
              </a:rPr>
              <a:t>Be a good listener</a:t>
            </a:r>
          </a:p>
          <a:p>
            <a:pPr marL="285721" indent="-285721">
              <a:buFont typeface="Arial" panose="020B0604020202020204" pitchFamily="34" charset="0"/>
              <a:buChar char="•"/>
            </a:pPr>
            <a:r>
              <a:rPr lang="en-GB" sz="2800" dirty="0">
                <a:latin typeface="Arial" panose="020B0604020202020204" pitchFamily="34" charset="0"/>
                <a:cs typeface="Arial" panose="020B0604020202020204" pitchFamily="34" charset="0"/>
              </a:rPr>
              <a:t>Be approachable</a:t>
            </a:r>
          </a:p>
          <a:p>
            <a:pPr marL="285721" indent="-285721">
              <a:buFont typeface="Arial" panose="020B0604020202020204" pitchFamily="34" charset="0"/>
              <a:buChar char="•"/>
            </a:pPr>
            <a:r>
              <a:rPr lang="en-GB" sz="2800" dirty="0">
                <a:latin typeface="Arial" panose="020B0604020202020204" pitchFamily="34" charset="0"/>
                <a:cs typeface="Arial" panose="020B0604020202020204" pitchFamily="34" charset="0"/>
              </a:rPr>
              <a:t>Just be there for them!</a:t>
            </a:r>
          </a:p>
          <a:p>
            <a:pPr marL="457154" indent="-457154">
              <a:buFont typeface="Arial" panose="020B0604020202020204" pitchFamily="34" charset="0"/>
              <a:buChar char="•"/>
            </a:pP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4302023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i.ytimg.com/vi/hShECRBJquw/maxresdefaul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70982"/>
            <a:ext cx="12190413" cy="6857108"/>
          </a:xfrm>
          <a:prstGeom prst="rect">
            <a:avLst/>
          </a:prstGeom>
          <a:noFill/>
          <a:extLst>
            <a:ext uri="{909E8E84-426E-40dd-AFC4-6F175D3DCCD1}">
              <a14:hiddenFill xmlns="" xmlns:a14="http://schemas.microsoft.com/office/drawing/2010/main">
                <a:solidFill>
                  <a:srgbClr val="FFFFFF"/>
                </a:solidFill>
              </a14:hiddenFill>
            </a:ext>
          </a:extLst>
        </p:spPr>
      </p:pic>
      <p:sp>
        <p:nvSpPr>
          <p:cNvPr id="5" name="Rectangle 4"/>
          <p:cNvSpPr/>
          <p:nvPr/>
        </p:nvSpPr>
        <p:spPr>
          <a:xfrm>
            <a:off x="-1" y="6686126"/>
            <a:ext cx="12190413" cy="19834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7" name="TextBox 6"/>
          <p:cNvSpPr txBox="1"/>
          <p:nvPr/>
        </p:nvSpPr>
        <p:spPr>
          <a:xfrm>
            <a:off x="2" y="470891"/>
            <a:ext cx="3571408" cy="769341"/>
          </a:xfrm>
          <a:prstGeom prst="rect">
            <a:avLst/>
          </a:prstGeom>
          <a:solidFill>
            <a:schemeClr val="tx2"/>
          </a:solidFill>
          <a:ln>
            <a:solidFill>
              <a:schemeClr val="tx2"/>
            </a:solidFill>
          </a:ln>
        </p:spPr>
        <p:txBody>
          <a:bodyPr wrap="square" rtlCol="0">
            <a:spAutoFit/>
          </a:bodyPr>
          <a:lstStyle/>
          <a:p>
            <a:pPr algn="ctr"/>
            <a:r>
              <a:rPr lang="en-GB" sz="4400" dirty="0">
                <a:solidFill>
                  <a:schemeClr val="bg1"/>
                </a:solidFill>
                <a:latin typeface="Arial" panose="020B0604020202020204" pitchFamily="34" charset="0"/>
                <a:cs typeface="Arial" panose="020B0604020202020204" pitchFamily="34" charset="0"/>
              </a:rPr>
              <a:t>9. Belief </a:t>
            </a:r>
          </a:p>
        </p:txBody>
      </p:sp>
      <p:sp>
        <p:nvSpPr>
          <p:cNvPr id="6" name="Rectangle 5"/>
          <p:cNvSpPr/>
          <p:nvPr/>
        </p:nvSpPr>
        <p:spPr>
          <a:xfrm>
            <a:off x="628386" y="1472611"/>
            <a:ext cx="7110031" cy="4401205"/>
          </a:xfrm>
          <a:prstGeom prst="rect">
            <a:avLst/>
          </a:prstGeom>
          <a:solidFill>
            <a:srgbClr val="FFFFFF">
              <a:alpha val="74902"/>
            </a:srgbClr>
          </a:solidFill>
        </p:spPr>
        <p:txBody>
          <a:bodyPr wrap="square">
            <a:spAutoFit/>
          </a:bodyPr>
          <a:lstStyle/>
          <a:p>
            <a:pPr marL="457154" indent="-457154">
              <a:buFont typeface="Arial" panose="020B0604020202020204" pitchFamily="34" charset="0"/>
              <a:buChar char="•"/>
            </a:pPr>
            <a:r>
              <a:rPr lang="en-GB" sz="2800" dirty="0">
                <a:latin typeface="Arial" panose="020B0604020202020204" pitchFamily="34" charset="0"/>
                <a:cs typeface="Arial" panose="020B0604020202020204" pitchFamily="34" charset="0"/>
              </a:rPr>
              <a:t>Give them positive reinforcement</a:t>
            </a:r>
          </a:p>
          <a:p>
            <a:pPr marL="457154" indent="-457154">
              <a:buFont typeface="Arial" panose="020B0604020202020204" pitchFamily="34" charset="0"/>
              <a:buChar char="•"/>
            </a:pPr>
            <a:r>
              <a:rPr lang="en-GB" sz="2800" dirty="0">
                <a:latin typeface="Arial" panose="020B0604020202020204" pitchFamily="34" charset="0"/>
                <a:cs typeface="Arial" panose="020B0604020202020204" pitchFamily="34" charset="0"/>
              </a:rPr>
              <a:t>Boost their confidence daily </a:t>
            </a:r>
          </a:p>
          <a:p>
            <a:pPr marL="457154" indent="-457154">
              <a:buFont typeface="Arial" panose="020B0604020202020204" pitchFamily="34" charset="0"/>
              <a:buChar char="•"/>
            </a:pPr>
            <a:r>
              <a:rPr lang="en-GB" sz="2800" dirty="0">
                <a:latin typeface="Arial" panose="020B0604020202020204" pitchFamily="34" charset="0"/>
                <a:cs typeface="Arial" panose="020B0604020202020204" pitchFamily="34" charset="0"/>
              </a:rPr>
              <a:t>Celebrate any successes and reward them e.g. if they have achieved their mini-goals </a:t>
            </a:r>
          </a:p>
          <a:p>
            <a:pPr marL="457154" indent="-457154">
              <a:buFont typeface="Arial" panose="020B0604020202020204" pitchFamily="34" charset="0"/>
              <a:buChar char="•"/>
            </a:pPr>
            <a:r>
              <a:rPr lang="en-GB" sz="2800" dirty="0">
                <a:latin typeface="Arial" panose="020B0604020202020204" pitchFamily="34" charset="0"/>
                <a:cs typeface="Arial" panose="020B0604020202020204" pitchFamily="34" charset="0"/>
              </a:rPr>
              <a:t>Try not to set your expectations too high</a:t>
            </a:r>
          </a:p>
          <a:p>
            <a:pPr marL="457154" indent="-457154">
              <a:buFont typeface="Arial" panose="020B0604020202020204" pitchFamily="34" charset="0"/>
              <a:buChar char="•"/>
            </a:pPr>
            <a:r>
              <a:rPr lang="en-GB" sz="2800" dirty="0">
                <a:latin typeface="Arial" panose="020B0604020202020204" pitchFamily="34" charset="0"/>
                <a:cs typeface="Arial" panose="020B0604020202020204" pitchFamily="34" charset="0"/>
              </a:rPr>
              <a:t>Show them how proud of them you are</a:t>
            </a:r>
          </a:p>
          <a:p>
            <a:pPr marL="457154" indent="-457154">
              <a:buFont typeface="Arial" panose="020B0604020202020204" pitchFamily="34" charset="0"/>
              <a:buChar char="•"/>
            </a:pPr>
            <a:r>
              <a:rPr lang="en-GB" sz="2800" dirty="0">
                <a:latin typeface="Arial" panose="020B0604020202020204" pitchFamily="34" charset="0"/>
                <a:cs typeface="Arial" panose="020B0604020202020204" pitchFamily="34" charset="0"/>
              </a:rPr>
              <a:t>Highlight things to make them feel good</a:t>
            </a:r>
          </a:p>
          <a:p>
            <a:pPr marL="457154" indent="-457154">
              <a:buFont typeface="Arial" panose="020B0604020202020204" pitchFamily="34" charset="0"/>
              <a:buChar char="•"/>
            </a:pPr>
            <a:r>
              <a:rPr lang="en-GB" sz="2800" dirty="0">
                <a:latin typeface="Arial" panose="020B0604020202020204" pitchFamily="34" charset="0"/>
                <a:cs typeface="Arial" panose="020B0604020202020204" pitchFamily="34" charset="0"/>
              </a:rPr>
              <a:t>Give them the belief in themselves to help them achieve   </a:t>
            </a:r>
          </a:p>
        </p:txBody>
      </p:sp>
      <p:pic>
        <p:nvPicPr>
          <p:cNvPr id="5122" name="Picture 2" descr="http://www.golfian.com/wp-content/uploads/2016/08/Believe-you-can-and-you%E2%80%99re-halfway-there-Theodore-Roosevelt.jpg"/>
          <p:cNvPicPr>
            <a:picLocks noChangeAspect="1" noChangeArrowheads="1"/>
          </p:cNvPicPr>
          <p:nvPr/>
        </p:nvPicPr>
        <p:blipFill rotWithShape="1">
          <a:blip r:embed="rId4">
            <a:extLst>
              <a:ext uri="{28A0092B-C50C-407E-A947-70E740481C1C}">
                <a14:useLocalDpi xmlns:a14="http://schemas.microsoft.com/office/drawing/2010/main" val="0"/>
              </a:ext>
            </a:extLst>
          </a:blip>
          <a:srcRect l="21095" t="15975" r="20950" b="15832"/>
          <a:stretch/>
        </p:blipFill>
        <p:spPr bwMode="auto">
          <a:xfrm>
            <a:off x="8231036" y="1938177"/>
            <a:ext cx="3466757" cy="4747949"/>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96186151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https://stepxstepdance.files.wordpress.com/2012/12/db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240232"/>
            <a:ext cx="12190413" cy="5458506"/>
          </a:xfrm>
          <a:prstGeom prst="rect">
            <a:avLst/>
          </a:prstGeom>
          <a:noFill/>
          <a:extLst>
            <a:ext uri="{909E8E84-426E-40dd-AFC4-6F175D3DCCD1}">
              <a14:hiddenFill xmlns="" xmlns:a14="http://schemas.microsoft.com/office/drawing/2010/main">
                <a:solidFill>
                  <a:srgbClr val="FFFFFF"/>
                </a:solidFill>
              </a14:hiddenFill>
            </a:ext>
          </a:extLst>
        </p:spPr>
      </p:pic>
      <p:sp>
        <p:nvSpPr>
          <p:cNvPr id="5" name="Rectangle 4"/>
          <p:cNvSpPr/>
          <p:nvPr/>
        </p:nvSpPr>
        <p:spPr>
          <a:xfrm>
            <a:off x="-1" y="6686126"/>
            <a:ext cx="12190413" cy="19834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6" name="TextBox 5"/>
          <p:cNvSpPr txBox="1"/>
          <p:nvPr/>
        </p:nvSpPr>
        <p:spPr>
          <a:xfrm>
            <a:off x="2" y="470891"/>
            <a:ext cx="4899974" cy="769341"/>
          </a:xfrm>
          <a:prstGeom prst="rect">
            <a:avLst/>
          </a:prstGeom>
          <a:solidFill>
            <a:schemeClr val="tx2"/>
          </a:solidFill>
          <a:ln>
            <a:solidFill>
              <a:schemeClr val="tx2"/>
            </a:solidFill>
          </a:ln>
        </p:spPr>
        <p:txBody>
          <a:bodyPr wrap="square" rtlCol="0">
            <a:spAutoFit/>
          </a:bodyPr>
          <a:lstStyle/>
          <a:p>
            <a:pPr algn="ctr"/>
            <a:r>
              <a:rPr lang="en-GB" sz="4400" dirty="0">
                <a:solidFill>
                  <a:schemeClr val="bg1"/>
                </a:solidFill>
                <a:latin typeface="Arial" panose="020B0604020202020204" pitchFamily="34" charset="0"/>
                <a:cs typeface="Arial" panose="020B0604020202020204" pitchFamily="34" charset="0"/>
              </a:rPr>
              <a:t>10. Be Supportive</a:t>
            </a:r>
          </a:p>
        </p:txBody>
      </p:sp>
      <p:sp>
        <p:nvSpPr>
          <p:cNvPr id="2" name="TextBox 1"/>
          <p:cNvSpPr txBox="1"/>
          <p:nvPr/>
        </p:nvSpPr>
        <p:spPr>
          <a:xfrm>
            <a:off x="5314258" y="1484290"/>
            <a:ext cx="6476157" cy="5016105"/>
          </a:xfrm>
          <a:prstGeom prst="rect">
            <a:avLst/>
          </a:prstGeom>
          <a:solidFill>
            <a:srgbClr val="FFFFFF">
              <a:alpha val="78039"/>
            </a:srgbClr>
          </a:solidFill>
        </p:spPr>
        <p:txBody>
          <a:bodyPr wrap="square" rtlCol="0">
            <a:spAutoFit/>
          </a:bodyPr>
          <a:lstStyle/>
          <a:p>
            <a:pPr marL="285721" indent="-285721">
              <a:buFont typeface="Arial" panose="020B0604020202020204" pitchFamily="34" charset="0"/>
              <a:buChar char="•"/>
            </a:pPr>
            <a:r>
              <a:rPr lang="en-GB" sz="3200" dirty="0">
                <a:latin typeface="Arial" panose="020B0604020202020204" pitchFamily="34" charset="0"/>
                <a:cs typeface="Arial" panose="020B0604020202020204" pitchFamily="34" charset="0"/>
              </a:rPr>
              <a:t>Be a good listener</a:t>
            </a:r>
          </a:p>
          <a:p>
            <a:pPr marL="285721" indent="-285721">
              <a:buFont typeface="Arial" panose="020B0604020202020204" pitchFamily="34" charset="0"/>
              <a:buChar char="•"/>
            </a:pPr>
            <a:r>
              <a:rPr lang="en-GB" sz="3200" dirty="0">
                <a:latin typeface="Arial" panose="020B0604020202020204" pitchFamily="34" charset="0"/>
                <a:cs typeface="Arial" panose="020B0604020202020204" pitchFamily="34" charset="0"/>
              </a:rPr>
              <a:t>Be approachable</a:t>
            </a:r>
          </a:p>
          <a:p>
            <a:pPr marL="285721" indent="-285721">
              <a:buFont typeface="Arial" panose="020B0604020202020204" pitchFamily="34" charset="0"/>
              <a:buChar char="•"/>
            </a:pPr>
            <a:r>
              <a:rPr lang="en-GB" sz="3200" dirty="0">
                <a:latin typeface="Arial" panose="020B0604020202020204" pitchFamily="34" charset="0"/>
                <a:cs typeface="Arial" panose="020B0604020202020204" pitchFamily="34" charset="0"/>
              </a:rPr>
              <a:t>Encourage them to take breaks in between revision</a:t>
            </a:r>
          </a:p>
          <a:p>
            <a:pPr marL="285721" indent="-285721">
              <a:buFont typeface="Arial" panose="020B0604020202020204" pitchFamily="34" charset="0"/>
              <a:buChar char="•"/>
            </a:pPr>
            <a:r>
              <a:rPr lang="en-GB" sz="3200" dirty="0">
                <a:latin typeface="Arial" panose="020B0604020202020204" pitchFamily="34" charset="0"/>
                <a:cs typeface="Arial" panose="020B0604020202020204" pitchFamily="34" charset="0"/>
              </a:rPr>
              <a:t>Show some understanding of what they are going through</a:t>
            </a:r>
          </a:p>
          <a:p>
            <a:pPr marL="285721" indent="-285721">
              <a:buFont typeface="Arial" panose="020B0604020202020204" pitchFamily="34" charset="0"/>
              <a:buChar char="•"/>
            </a:pPr>
            <a:r>
              <a:rPr lang="en-GB" sz="3200" dirty="0">
                <a:latin typeface="Arial" panose="020B0604020202020204" pitchFamily="34" charset="0"/>
                <a:cs typeface="Arial" panose="020B0604020202020204" pitchFamily="34" charset="0"/>
              </a:rPr>
              <a:t>Help them deal with their emotions &amp; feelings</a:t>
            </a:r>
          </a:p>
          <a:p>
            <a:pPr marL="285721" indent="-285721">
              <a:buFont typeface="Arial" panose="020B0604020202020204" pitchFamily="34" charset="0"/>
              <a:buChar char="•"/>
            </a:pPr>
            <a:r>
              <a:rPr lang="en-GB" sz="3200" dirty="0">
                <a:latin typeface="Arial" panose="020B0604020202020204" pitchFamily="34" charset="0"/>
                <a:cs typeface="Arial" panose="020B0604020202020204" pitchFamily="34" charset="0"/>
              </a:rPr>
              <a:t>Offer caring advice </a:t>
            </a:r>
          </a:p>
          <a:p>
            <a:pPr marL="285721" indent="-285721">
              <a:buFont typeface="Arial" panose="020B0604020202020204" pitchFamily="34" charset="0"/>
              <a:buChar char="•"/>
            </a:pPr>
            <a:r>
              <a:rPr lang="en-GB" sz="3200" dirty="0">
                <a:latin typeface="Arial" panose="020B0604020202020204" pitchFamily="34" charset="0"/>
                <a:cs typeface="Arial" panose="020B0604020202020204" pitchFamily="34" charset="0"/>
              </a:rPr>
              <a:t>Just be there for them!</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869542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E26D9D0C-CA63-43DA-A3B0-BE1BBD585C4C}" type="slidenum">
              <a:rPr lang="en-GB" smtClean="0"/>
              <a:pPr/>
              <a:t>20</a:t>
            </a:fld>
            <a:endParaRPr lang="en-GB"/>
          </a:p>
        </p:txBody>
      </p:sp>
      <p:sp>
        <p:nvSpPr>
          <p:cNvPr id="7" name="TextBox 6"/>
          <p:cNvSpPr txBox="1"/>
          <p:nvPr/>
        </p:nvSpPr>
        <p:spPr>
          <a:xfrm>
            <a:off x="4295006" y="741468"/>
            <a:ext cx="3612034" cy="5016758"/>
          </a:xfrm>
          <a:prstGeom prst="rect">
            <a:avLst/>
          </a:prstGeom>
          <a:noFill/>
        </p:spPr>
        <p:txBody>
          <a:bodyPr wrap="square" rtlCol="0">
            <a:spAutoFit/>
          </a:bodyPr>
          <a:lstStyle/>
          <a:p>
            <a:pPr marL="342900" indent="-342900">
              <a:buFont typeface="+mj-lt"/>
              <a:buAutoNum type="arabicPeriod"/>
            </a:pPr>
            <a:r>
              <a:rPr lang="en-GB" sz="3200" dirty="0" smtClean="0">
                <a:solidFill>
                  <a:schemeClr val="tx2"/>
                </a:solidFill>
              </a:rPr>
              <a:t>Role model</a:t>
            </a:r>
          </a:p>
          <a:p>
            <a:pPr marL="342900" indent="-342900">
              <a:buFont typeface="+mj-lt"/>
              <a:buAutoNum type="arabicPeriod"/>
            </a:pPr>
            <a:r>
              <a:rPr lang="en-GB" sz="3200" dirty="0">
                <a:solidFill>
                  <a:schemeClr val="tx2"/>
                </a:solidFill>
              </a:rPr>
              <a:t> </a:t>
            </a:r>
            <a:r>
              <a:rPr lang="en-GB" sz="3200" dirty="0" smtClean="0">
                <a:solidFill>
                  <a:schemeClr val="tx2"/>
                </a:solidFill>
              </a:rPr>
              <a:t>Goal setting</a:t>
            </a:r>
          </a:p>
          <a:p>
            <a:pPr marL="342900" indent="-342900">
              <a:buFont typeface="+mj-lt"/>
              <a:buAutoNum type="arabicPeriod"/>
            </a:pPr>
            <a:r>
              <a:rPr lang="en-GB" sz="3200" dirty="0">
                <a:solidFill>
                  <a:schemeClr val="tx2"/>
                </a:solidFill>
              </a:rPr>
              <a:t> </a:t>
            </a:r>
            <a:r>
              <a:rPr lang="en-GB" sz="3200" dirty="0" smtClean="0">
                <a:solidFill>
                  <a:schemeClr val="tx2"/>
                </a:solidFill>
              </a:rPr>
              <a:t>Active / Exercise</a:t>
            </a:r>
          </a:p>
          <a:p>
            <a:pPr marL="342900" indent="-342900">
              <a:buFont typeface="+mj-lt"/>
              <a:buAutoNum type="arabicPeriod"/>
            </a:pPr>
            <a:r>
              <a:rPr lang="en-GB" sz="3200" dirty="0" smtClean="0">
                <a:solidFill>
                  <a:schemeClr val="tx2"/>
                </a:solidFill>
              </a:rPr>
              <a:t>Healthy eating </a:t>
            </a:r>
          </a:p>
          <a:p>
            <a:pPr marL="342900" indent="-342900">
              <a:buFont typeface="+mj-lt"/>
              <a:buAutoNum type="arabicPeriod"/>
            </a:pPr>
            <a:r>
              <a:rPr lang="en-GB" sz="3200" dirty="0">
                <a:solidFill>
                  <a:schemeClr val="tx2"/>
                </a:solidFill>
              </a:rPr>
              <a:t> </a:t>
            </a:r>
            <a:r>
              <a:rPr lang="en-GB" sz="3200" dirty="0" smtClean="0">
                <a:solidFill>
                  <a:schemeClr val="tx2"/>
                </a:solidFill>
              </a:rPr>
              <a:t>Time out</a:t>
            </a:r>
          </a:p>
          <a:p>
            <a:pPr marL="342900" indent="-342900">
              <a:buFont typeface="+mj-lt"/>
              <a:buAutoNum type="arabicPeriod"/>
            </a:pPr>
            <a:r>
              <a:rPr lang="en-GB" sz="3200" dirty="0">
                <a:solidFill>
                  <a:schemeClr val="tx2"/>
                </a:solidFill>
              </a:rPr>
              <a:t> </a:t>
            </a:r>
            <a:r>
              <a:rPr lang="en-GB" sz="3200" dirty="0" smtClean="0">
                <a:solidFill>
                  <a:schemeClr val="tx2"/>
                </a:solidFill>
              </a:rPr>
              <a:t>Sleep patterns</a:t>
            </a:r>
          </a:p>
          <a:p>
            <a:pPr marL="342900" indent="-342900">
              <a:buFont typeface="+mj-lt"/>
              <a:buAutoNum type="arabicPeriod"/>
            </a:pPr>
            <a:r>
              <a:rPr lang="en-GB" sz="3200" dirty="0">
                <a:solidFill>
                  <a:schemeClr val="tx2"/>
                </a:solidFill>
              </a:rPr>
              <a:t> </a:t>
            </a:r>
            <a:r>
              <a:rPr lang="en-GB" sz="3200" dirty="0" smtClean="0">
                <a:solidFill>
                  <a:schemeClr val="tx2"/>
                </a:solidFill>
              </a:rPr>
              <a:t>Unplugging</a:t>
            </a:r>
          </a:p>
          <a:p>
            <a:pPr marL="342900" indent="-342900">
              <a:buFont typeface="+mj-lt"/>
              <a:buAutoNum type="arabicPeriod"/>
            </a:pPr>
            <a:r>
              <a:rPr lang="en-GB" sz="3200" dirty="0">
                <a:solidFill>
                  <a:schemeClr val="tx2"/>
                </a:solidFill>
              </a:rPr>
              <a:t> </a:t>
            </a:r>
            <a:r>
              <a:rPr lang="en-GB" sz="3200" dirty="0" smtClean="0">
                <a:solidFill>
                  <a:schemeClr val="tx2"/>
                </a:solidFill>
              </a:rPr>
              <a:t>Calming</a:t>
            </a:r>
          </a:p>
          <a:p>
            <a:pPr marL="342900" indent="-342900">
              <a:buFont typeface="+mj-lt"/>
              <a:buAutoNum type="arabicPeriod"/>
            </a:pPr>
            <a:r>
              <a:rPr lang="en-GB" sz="3200" dirty="0">
                <a:solidFill>
                  <a:schemeClr val="tx2"/>
                </a:solidFill>
              </a:rPr>
              <a:t> </a:t>
            </a:r>
            <a:r>
              <a:rPr lang="en-GB" sz="3200" dirty="0" smtClean="0">
                <a:solidFill>
                  <a:schemeClr val="tx2"/>
                </a:solidFill>
              </a:rPr>
              <a:t>Believe</a:t>
            </a:r>
          </a:p>
          <a:p>
            <a:pPr marL="342900" indent="-342900">
              <a:buFont typeface="+mj-lt"/>
              <a:buAutoNum type="arabicPeriod"/>
            </a:pPr>
            <a:r>
              <a:rPr lang="en-GB" sz="3200" dirty="0">
                <a:solidFill>
                  <a:schemeClr val="tx2"/>
                </a:solidFill>
              </a:rPr>
              <a:t> </a:t>
            </a:r>
            <a:r>
              <a:rPr lang="en-GB" sz="3200" dirty="0" smtClean="0">
                <a:solidFill>
                  <a:schemeClr val="tx2"/>
                </a:solidFill>
              </a:rPr>
              <a:t>Supportive</a:t>
            </a:r>
            <a:endParaRPr lang="en-GB" sz="3200" dirty="0">
              <a:solidFill>
                <a:schemeClr val="tx2"/>
              </a:solidFill>
            </a:endParaRPr>
          </a:p>
        </p:txBody>
      </p:sp>
    </p:spTree>
    <p:extLst>
      <p:ext uri="{BB962C8B-B14F-4D97-AF65-F5344CB8AC3E}">
        <p14:creationId xmlns:p14="http://schemas.microsoft.com/office/powerpoint/2010/main" val="165975605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4990" y="260648"/>
            <a:ext cx="9073540" cy="2775443"/>
          </a:xfrm>
        </p:spPr>
        <p:txBody>
          <a:bodyPr>
            <a:noAutofit/>
          </a:bodyPr>
          <a:lstStyle/>
          <a:p>
            <a:r>
              <a:rPr lang="en-GB" sz="2800" dirty="0"/>
              <a:t>According to the student room, “students revise 15 to 20 hours per week for their exams, which might sound a lot until you break it down.  The recommended time equates to 2 to 3 hours a day (broken down </a:t>
            </a:r>
            <a:r>
              <a:rPr lang="en-GB" sz="2800" dirty="0" smtClean="0"/>
              <a:t>into </a:t>
            </a:r>
            <a:r>
              <a:rPr lang="en-GB" sz="2800" dirty="0"/>
              <a:t>30-45 minute segments.</a:t>
            </a: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322056" y="1751028"/>
            <a:ext cx="6424900" cy="4350771"/>
          </a:xfrm>
        </p:spPr>
      </p:pic>
      <p:pic>
        <p:nvPicPr>
          <p:cNvPr id="3" name="Picture 2"/>
          <p:cNvPicPr>
            <a:picLocks noChangeAspect="1"/>
          </p:cNvPicPr>
          <p:nvPr/>
        </p:nvPicPr>
        <p:blipFill>
          <a:blip r:embed="rId4"/>
          <a:stretch>
            <a:fillRect/>
          </a:stretch>
        </p:blipFill>
        <p:spPr>
          <a:xfrm>
            <a:off x="3286894" y="2204864"/>
            <a:ext cx="6425741" cy="4352921"/>
          </a:xfrm>
          <a:prstGeom prst="rect">
            <a:avLst/>
          </a:prstGeom>
        </p:spPr>
      </p:pic>
    </p:spTree>
    <p:extLst>
      <p:ext uri="{BB962C8B-B14F-4D97-AF65-F5344CB8AC3E}">
        <p14:creationId xmlns:p14="http://schemas.microsoft.com/office/powerpoint/2010/main" val="59804266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70670" y="1700808"/>
            <a:ext cx="10657184" cy="1472184"/>
          </a:xfrm>
        </p:spPr>
        <p:txBody>
          <a:bodyPr/>
          <a:lstStyle/>
          <a:p>
            <a:pPr algn="ctr"/>
            <a:r>
              <a:rPr lang="en-GB" sz="5400" dirty="0"/>
              <a:t>Bishop of Winchester Academy</a:t>
            </a:r>
            <a:br>
              <a:rPr lang="en-GB" sz="5400" dirty="0"/>
            </a:br>
            <a:r>
              <a:rPr lang="en-GB" sz="5400" dirty="0"/>
              <a:t>Maths Department</a:t>
            </a:r>
          </a:p>
        </p:txBody>
      </p:sp>
    </p:spTree>
    <p:custDataLst>
      <p:tags r:id="rId1"/>
    </p:custDataLst>
    <p:extLst>
      <p:ext uri="{BB962C8B-B14F-4D97-AF65-F5344CB8AC3E}">
        <p14:creationId xmlns:p14="http://schemas.microsoft.com/office/powerpoint/2010/main" val="197943725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42679" y="548680"/>
            <a:ext cx="10441388" cy="1224136"/>
          </a:xfrm>
        </p:spPr>
        <p:txBody>
          <a:bodyPr/>
          <a:lstStyle/>
          <a:p>
            <a:pPr algn="ctr"/>
            <a:r>
              <a:rPr lang="en-GB" sz="4800" dirty="0" smtClean="0"/>
              <a:t>Our Y11 students are working towards </a:t>
            </a:r>
            <a:br>
              <a:rPr lang="en-GB" sz="4800" dirty="0" smtClean="0"/>
            </a:br>
            <a:r>
              <a:rPr lang="en-GB" sz="4800" dirty="0" smtClean="0"/>
              <a:t>three potential GCSE qualification</a:t>
            </a:r>
            <a:endParaRPr lang="en-GB" sz="4800" dirty="0"/>
          </a:p>
        </p:txBody>
      </p:sp>
      <p:sp>
        <p:nvSpPr>
          <p:cNvPr id="5" name="Slide Number Placeholder 4"/>
          <p:cNvSpPr>
            <a:spLocks noGrp="1"/>
          </p:cNvSpPr>
          <p:nvPr>
            <p:ph type="sldNum" sz="quarter" idx="12"/>
          </p:nvPr>
        </p:nvSpPr>
        <p:spPr/>
        <p:txBody>
          <a:bodyPr/>
          <a:lstStyle/>
          <a:p>
            <a:fld id="{E26D9D0C-CA63-43DA-A3B0-BE1BBD585C4C}" type="slidenum">
              <a:rPr lang="en-GB" smtClean="0"/>
              <a:pPr/>
              <a:t>23</a:t>
            </a:fld>
            <a:endParaRPr lang="en-GB"/>
          </a:p>
        </p:txBody>
      </p:sp>
      <p:sp>
        <p:nvSpPr>
          <p:cNvPr id="6" name="Text Box 2"/>
          <p:cNvSpPr txBox="1"/>
          <p:nvPr/>
        </p:nvSpPr>
        <p:spPr>
          <a:xfrm>
            <a:off x="1666829" y="2276873"/>
            <a:ext cx="3204241" cy="3846478"/>
          </a:xfrm>
          <a:prstGeom prst="rect">
            <a:avLst/>
          </a:prstGeom>
          <a:solidFill>
            <a:srgbClr val="92D050"/>
          </a:solidFill>
          <a:ln w="6350">
            <a:solidFill>
              <a:prstClr val="black"/>
            </a:solidFill>
          </a:ln>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3200" b="1" dirty="0">
                <a:effectLst/>
                <a:latin typeface="Calibri" panose="020F0502020204030204" pitchFamily="34" charset="0"/>
                <a:ea typeface="Calibri" panose="020F0502020204030204" pitchFamily="34" charset="0"/>
                <a:cs typeface="Times New Roman" panose="02020603050405020304" pitchFamily="18" charset="0"/>
              </a:rPr>
              <a:t>GCSE </a:t>
            </a:r>
            <a:r>
              <a:rPr lang="en-GB" sz="3200" b="1" dirty="0" smtClean="0">
                <a:effectLst/>
                <a:latin typeface="Calibri" panose="020F0502020204030204" pitchFamily="34" charset="0"/>
                <a:ea typeface="Calibri" panose="020F0502020204030204" pitchFamily="34" charset="0"/>
                <a:cs typeface="Times New Roman" panose="02020603050405020304" pitchFamily="18" charset="0"/>
              </a:rPr>
              <a:t>Maths</a:t>
            </a:r>
          </a:p>
          <a:p>
            <a:pPr algn="ctr">
              <a:lnSpc>
                <a:spcPct val="107000"/>
              </a:lnSpc>
              <a:spcAft>
                <a:spcPts val="800"/>
              </a:spcAft>
            </a:pPr>
            <a:endParaRPr lang="en-GB" sz="3200" b="1"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000" dirty="0" smtClean="0">
                <a:latin typeface="Calibri" panose="020F0502020204030204" pitchFamily="34" charset="0"/>
                <a:ea typeface="Calibri" panose="020F0502020204030204" pitchFamily="34" charset="0"/>
                <a:cs typeface="Times New Roman" panose="02020603050405020304" pitchFamily="18" charset="0"/>
              </a:rPr>
              <a:t>All students studying, some will take the higher tier exams and some the foundation tier</a:t>
            </a:r>
            <a:endParaRPr lang="en-GB" sz="2000" dirty="0">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 Box 5"/>
          <p:cNvSpPr txBox="1"/>
          <p:nvPr/>
        </p:nvSpPr>
        <p:spPr>
          <a:xfrm>
            <a:off x="8327454" y="2276872"/>
            <a:ext cx="3096344" cy="3846478"/>
          </a:xfrm>
          <a:prstGeom prst="rect">
            <a:avLst/>
          </a:prstGeom>
          <a:solidFill>
            <a:srgbClr val="00B0F0"/>
          </a:solidFill>
          <a:ln w="6350">
            <a:solidFill>
              <a:prstClr val="black"/>
            </a:solidFill>
          </a:ln>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3200" b="1" dirty="0">
                <a:latin typeface="Calibri" panose="020F0502020204030204" pitchFamily="34" charset="0"/>
                <a:ea typeface="Calibri" panose="020F0502020204030204" pitchFamily="34" charset="0"/>
                <a:cs typeface="Times New Roman" panose="02020603050405020304" pitchFamily="18" charset="0"/>
              </a:rPr>
              <a:t>Level 2 Certificate in Further Maths</a:t>
            </a:r>
          </a:p>
          <a:p>
            <a:pPr algn="ctr">
              <a:lnSpc>
                <a:spcPct val="107000"/>
              </a:lnSpc>
              <a:spcAft>
                <a:spcPts val="800"/>
              </a:spcAft>
            </a:pP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000" dirty="0">
                <a:latin typeface="Calibri" panose="020F0502020204030204" pitchFamily="34" charset="0"/>
                <a:ea typeface="Calibri" panose="020F0502020204030204" pitchFamily="34" charset="0"/>
                <a:cs typeface="Times New Roman" panose="02020603050405020304" pitchFamily="18" charset="0"/>
              </a:rPr>
              <a:t>Entry </a:t>
            </a:r>
            <a:r>
              <a:rPr lang="en-GB" sz="2000" dirty="0" smtClean="0">
                <a:latin typeface="Calibri" panose="020F0502020204030204" pitchFamily="34" charset="0"/>
                <a:ea typeface="Calibri" panose="020F0502020204030204" pitchFamily="34" charset="0"/>
                <a:cs typeface="Times New Roman" panose="02020603050405020304" pitchFamily="18" charset="0"/>
              </a:rPr>
              <a:t>usually only made </a:t>
            </a:r>
            <a:r>
              <a:rPr lang="en-GB" sz="2000" dirty="0">
                <a:latin typeface="Calibri" panose="020F0502020204030204" pitchFamily="34" charset="0"/>
                <a:ea typeface="Calibri" panose="020F0502020204030204" pitchFamily="34" charset="0"/>
                <a:cs typeface="Times New Roman" panose="02020603050405020304" pitchFamily="18" charset="0"/>
              </a:rPr>
              <a:t>for </a:t>
            </a:r>
            <a:r>
              <a:rPr lang="en-GB" sz="2000" dirty="0" smtClean="0">
                <a:effectLst/>
                <a:latin typeface="Calibri" panose="020F0502020204030204" pitchFamily="34" charset="0"/>
                <a:ea typeface="Calibri" panose="020F0502020204030204" pitchFamily="34" charset="0"/>
                <a:cs typeface="Times New Roman" panose="02020603050405020304" pitchFamily="18" charset="0"/>
              </a:rPr>
              <a:t>11Ma1 students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 Box 2"/>
          <p:cNvSpPr txBox="1"/>
          <p:nvPr/>
        </p:nvSpPr>
        <p:spPr>
          <a:xfrm>
            <a:off x="4991927" y="2276872"/>
            <a:ext cx="3204241" cy="3846478"/>
          </a:xfrm>
          <a:prstGeom prst="rect">
            <a:avLst/>
          </a:prstGeom>
          <a:solidFill>
            <a:srgbClr val="FFC000"/>
          </a:solidFill>
          <a:ln w="6350">
            <a:solidFill>
              <a:prstClr val="black"/>
            </a:solidFill>
          </a:ln>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3200" b="1" dirty="0">
                <a:latin typeface="Calibri" panose="020F0502020204030204" pitchFamily="34" charset="0"/>
                <a:ea typeface="Calibri" panose="020F0502020204030204" pitchFamily="34" charset="0"/>
                <a:cs typeface="Times New Roman" panose="02020603050405020304" pitchFamily="18" charset="0"/>
              </a:rPr>
              <a:t>GCSE </a:t>
            </a:r>
            <a:r>
              <a:rPr lang="en-GB" sz="3200" b="1" dirty="0" smtClean="0">
                <a:latin typeface="Calibri" panose="020F0502020204030204" pitchFamily="34" charset="0"/>
                <a:ea typeface="Calibri" panose="020F0502020204030204" pitchFamily="34" charset="0"/>
                <a:cs typeface="Times New Roman" panose="02020603050405020304" pitchFamily="18" charset="0"/>
              </a:rPr>
              <a:t>Statistics</a:t>
            </a:r>
          </a:p>
          <a:p>
            <a:pPr algn="ctr">
              <a:lnSpc>
                <a:spcPct val="107000"/>
              </a:lnSpc>
              <a:spcAft>
                <a:spcPts val="800"/>
              </a:spcAft>
            </a:pPr>
            <a:endParaRPr lang="en-GB" sz="3200" b="1"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000" dirty="0" smtClean="0">
                <a:latin typeface="Calibri" panose="020F0502020204030204" pitchFamily="34" charset="0"/>
                <a:ea typeface="Calibri" panose="020F0502020204030204" pitchFamily="34" charset="0"/>
                <a:cs typeface="Times New Roman" panose="02020603050405020304" pitchFamily="18" charset="0"/>
              </a:rPr>
              <a:t>Some students have chosen as an option, others are choosing to study as an extra qualification</a:t>
            </a:r>
            <a:endParaRPr lang="en-GB" sz="20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9672771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5"/>
          </p:nvPr>
        </p:nvSpPr>
        <p:spPr/>
        <p:txBody>
          <a:bodyPr/>
          <a:lstStyle/>
          <a:p>
            <a:fld id="{6DC3214A-211A-4A7D-8030-F3E6DC29A2FE}" type="slidenum">
              <a:rPr lang="en-GB" smtClean="0">
                <a:solidFill>
                  <a:srgbClr val="FFFFFF"/>
                </a:solidFill>
              </a:rPr>
              <a:pPr/>
              <a:t>24</a:t>
            </a:fld>
            <a:endParaRPr lang="en-GB" dirty="0">
              <a:solidFill>
                <a:srgbClr val="FFFFFF"/>
              </a:solidFill>
            </a:endParaRPr>
          </a:p>
        </p:txBody>
      </p:sp>
      <p:sp>
        <p:nvSpPr>
          <p:cNvPr id="5" name="Text Box 4"/>
          <p:cNvSpPr txBox="1"/>
          <p:nvPr/>
        </p:nvSpPr>
        <p:spPr>
          <a:xfrm>
            <a:off x="2206774" y="188640"/>
            <a:ext cx="8712968" cy="1080120"/>
          </a:xfrm>
          <a:prstGeom prst="rect">
            <a:avLst/>
          </a:prstGeom>
          <a:solidFill>
            <a:srgbClr val="00B050"/>
          </a:solidFill>
          <a:ln w="6350">
            <a:solidFill>
              <a:prstClr val="black"/>
            </a:solidFill>
          </a:ln>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2800" b="1" dirty="0">
                <a:effectLst/>
                <a:latin typeface="Calibri" panose="020F0502020204030204" pitchFamily="34" charset="0"/>
                <a:ea typeface="Calibri" panose="020F0502020204030204" pitchFamily="34" charset="0"/>
                <a:cs typeface="Times New Roman" panose="02020603050405020304" pitchFamily="18" charset="0"/>
              </a:rPr>
              <a:t>Maths </a:t>
            </a:r>
            <a:r>
              <a:rPr lang="en-GB" sz="2800" b="1" dirty="0" smtClean="0">
                <a:effectLst/>
                <a:latin typeface="Calibri" panose="020F0502020204030204" pitchFamily="34" charset="0"/>
                <a:ea typeface="Calibri" panose="020F0502020204030204" pitchFamily="34" charset="0"/>
                <a:cs typeface="Times New Roman" panose="02020603050405020304" pitchFamily="18" charset="0"/>
              </a:rPr>
              <a:t>and Statistics Homework</a:t>
            </a:r>
            <a:endParaRPr lang="en-GB" sz="28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p:cNvSpPr txBox="1"/>
          <p:nvPr/>
        </p:nvSpPr>
        <p:spPr>
          <a:xfrm>
            <a:off x="2206774" y="1916832"/>
            <a:ext cx="8712968" cy="3970318"/>
          </a:xfrm>
          <a:prstGeom prst="rect">
            <a:avLst/>
          </a:prstGeom>
          <a:noFill/>
          <a:ln>
            <a:solidFill>
              <a:schemeClr val="tx1"/>
            </a:solidFill>
          </a:ln>
        </p:spPr>
        <p:txBody>
          <a:bodyPr wrap="square" rtlCol="0">
            <a:spAutoFit/>
          </a:bodyPr>
          <a:lstStyle/>
          <a:p>
            <a:pPr algn="ctr"/>
            <a:r>
              <a:rPr lang="en-GB" sz="2800" dirty="0" smtClean="0"/>
              <a:t>Students should be completing a GCSE Maths </a:t>
            </a:r>
            <a:br>
              <a:rPr lang="en-GB" sz="2800" dirty="0" smtClean="0"/>
            </a:br>
            <a:r>
              <a:rPr lang="en-GB" sz="2800" dirty="0" smtClean="0"/>
              <a:t>(and GCSE Statistics) past papers every week. </a:t>
            </a:r>
          </a:p>
          <a:p>
            <a:pPr algn="ctr"/>
            <a:endParaRPr lang="en-GB" sz="2800" dirty="0"/>
          </a:p>
          <a:p>
            <a:pPr algn="ctr"/>
            <a:r>
              <a:rPr lang="en-GB" sz="2800" dirty="0" smtClean="0"/>
              <a:t>These papers should be done with appropriate equipment (including calculator) and should help focus students on necessary revision topics. These papers should </a:t>
            </a:r>
            <a:r>
              <a:rPr lang="en-GB" sz="2800" b="1" dirty="0" smtClean="0"/>
              <a:t>NOT </a:t>
            </a:r>
            <a:r>
              <a:rPr lang="en-GB" sz="2800" dirty="0" smtClean="0"/>
              <a:t>be done under exam conditions.</a:t>
            </a:r>
          </a:p>
          <a:p>
            <a:pPr algn="ctr"/>
            <a:endParaRPr lang="en-GB" sz="2800" dirty="0"/>
          </a:p>
          <a:p>
            <a:pPr algn="ctr"/>
            <a:r>
              <a:rPr lang="en-GB" sz="2800" b="1" dirty="0"/>
              <a:t>You need to purchase the </a:t>
            </a:r>
            <a:r>
              <a:rPr lang="en-GB" sz="2800" b="1" u="sng" dirty="0"/>
              <a:t>Casio </a:t>
            </a:r>
            <a:r>
              <a:rPr lang="en-GB" sz="2800" b="1" u="sng" dirty="0" smtClean="0"/>
              <a:t>FX991 model</a:t>
            </a:r>
            <a:r>
              <a:rPr lang="en-GB" sz="2800" b="1" dirty="0" smtClean="0"/>
              <a:t>.</a:t>
            </a:r>
            <a:endParaRPr lang="en-GB" sz="2800" dirty="0"/>
          </a:p>
        </p:txBody>
      </p:sp>
    </p:spTree>
    <p:custDataLst>
      <p:tags r:id="rId1"/>
    </p:custDataLst>
    <p:extLst>
      <p:ext uri="{BB962C8B-B14F-4D97-AF65-F5344CB8AC3E}">
        <p14:creationId xmlns:p14="http://schemas.microsoft.com/office/powerpoint/2010/main" val="26994419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5"/>
          </p:nvPr>
        </p:nvSpPr>
        <p:spPr/>
        <p:txBody>
          <a:bodyPr/>
          <a:lstStyle/>
          <a:p>
            <a:fld id="{6DC3214A-211A-4A7D-8030-F3E6DC29A2FE}" type="slidenum">
              <a:rPr lang="en-GB" smtClean="0">
                <a:solidFill>
                  <a:srgbClr val="FFFFFF"/>
                </a:solidFill>
              </a:rPr>
              <a:pPr/>
              <a:t>25</a:t>
            </a:fld>
            <a:endParaRPr lang="en-GB" dirty="0">
              <a:solidFill>
                <a:srgbClr val="FFFFFF"/>
              </a:solidFill>
            </a:endParaRPr>
          </a:p>
        </p:txBody>
      </p:sp>
      <p:sp>
        <p:nvSpPr>
          <p:cNvPr id="5" name="Text Box 4"/>
          <p:cNvSpPr txBox="1"/>
          <p:nvPr/>
        </p:nvSpPr>
        <p:spPr>
          <a:xfrm>
            <a:off x="2206774" y="188640"/>
            <a:ext cx="8712968" cy="1080120"/>
          </a:xfrm>
          <a:prstGeom prst="rect">
            <a:avLst/>
          </a:prstGeom>
          <a:solidFill>
            <a:srgbClr val="FFFF00"/>
          </a:solidFill>
          <a:ln w="6350">
            <a:solidFill>
              <a:prstClr val="black"/>
            </a:solidFill>
          </a:ln>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2800" b="1" dirty="0" smtClean="0">
                <a:effectLst/>
                <a:latin typeface="Calibri" panose="020F0502020204030204" pitchFamily="34" charset="0"/>
                <a:ea typeface="Calibri" panose="020F0502020204030204" pitchFamily="34" charset="0"/>
                <a:cs typeface="Times New Roman" panose="02020603050405020304" pitchFamily="18" charset="0"/>
              </a:rPr>
              <a:t>Revision advice</a:t>
            </a:r>
            <a:endParaRPr lang="en-GB" sz="28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p:cNvSpPr txBox="1"/>
          <p:nvPr/>
        </p:nvSpPr>
        <p:spPr>
          <a:xfrm>
            <a:off x="2062758" y="1916832"/>
            <a:ext cx="8856984" cy="3554819"/>
          </a:xfrm>
          <a:prstGeom prst="rect">
            <a:avLst/>
          </a:prstGeom>
          <a:noFill/>
          <a:ln>
            <a:solidFill>
              <a:schemeClr val="tx1"/>
            </a:solidFill>
          </a:ln>
        </p:spPr>
        <p:txBody>
          <a:bodyPr wrap="square" rtlCol="0" anchor="t">
            <a:spAutoFit/>
          </a:bodyPr>
          <a:lstStyle/>
          <a:p>
            <a:pPr marL="514350" indent="-514350">
              <a:buFont typeface="+mj-lt"/>
              <a:buAutoNum type="arabicPeriod"/>
            </a:pPr>
            <a:r>
              <a:rPr lang="en-GB" sz="2500" dirty="0" smtClean="0"/>
              <a:t>Do your past paper(s) every week</a:t>
            </a:r>
          </a:p>
          <a:p>
            <a:pPr marL="514350" indent="-514350">
              <a:buFont typeface="+mj-lt"/>
              <a:buAutoNum type="arabicPeriod"/>
            </a:pPr>
            <a:r>
              <a:rPr lang="en-GB" sz="2500" dirty="0" smtClean="0"/>
              <a:t>Go back over the previous week’s homework to ensure that any skills gaps are being closed</a:t>
            </a:r>
          </a:p>
          <a:p>
            <a:pPr marL="514350" indent="-514350">
              <a:buFont typeface="+mj-lt"/>
              <a:buAutoNum type="arabicPeriod"/>
            </a:pPr>
            <a:r>
              <a:rPr lang="en-GB" sz="2500" dirty="0"/>
              <a:t>Continue </a:t>
            </a:r>
            <a:r>
              <a:rPr lang="en-GB" sz="2500" dirty="0" smtClean="0"/>
              <a:t>to work on memorising the necessary Mathematical formulae and other important facts</a:t>
            </a:r>
          </a:p>
          <a:p>
            <a:pPr marL="514350" indent="-514350">
              <a:buFont typeface="+mj-lt"/>
              <a:buAutoNum type="arabicPeriod"/>
            </a:pPr>
            <a:r>
              <a:rPr lang="en-GB" sz="2500" dirty="0" smtClean="0"/>
              <a:t>Use the Maths and Statistics knowledge organisers to identify key vocabulary as well as the Maths skills and topics that may need additional revision</a:t>
            </a:r>
          </a:p>
          <a:p>
            <a:pPr marL="514350" indent="-514350">
              <a:buFont typeface="+mj-lt"/>
              <a:buAutoNum type="arabicPeriod"/>
            </a:pPr>
            <a:r>
              <a:rPr lang="en-GB" sz="2500" dirty="0" smtClean="0"/>
              <a:t>Use websites such as HegartyMaths or </a:t>
            </a:r>
            <a:r>
              <a:rPr lang="en-GB" sz="2500" dirty="0" err="1" smtClean="0"/>
              <a:t>Senaca</a:t>
            </a:r>
            <a:endParaRPr lang="en-GB" sz="2500" dirty="0" smtClean="0"/>
          </a:p>
        </p:txBody>
      </p:sp>
    </p:spTree>
    <p:custDataLst>
      <p:tags r:id="rId1"/>
    </p:custDataLst>
    <p:extLst>
      <p:ext uri="{BB962C8B-B14F-4D97-AF65-F5344CB8AC3E}">
        <p14:creationId xmlns:p14="http://schemas.microsoft.com/office/powerpoint/2010/main" val="73784213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5"/>
          </p:nvPr>
        </p:nvSpPr>
        <p:spPr/>
        <p:txBody>
          <a:bodyPr/>
          <a:lstStyle/>
          <a:p>
            <a:fld id="{6DC3214A-211A-4A7D-8030-F3E6DC29A2FE}" type="slidenum">
              <a:rPr lang="en-GB" smtClean="0">
                <a:solidFill>
                  <a:srgbClr val="FFFFFF"/>
                </a:solidFill>
              </a:rPr>
              <a:pPr/>
              <a:t>26</a:t>
            </a:fld>
            <a:endParaRPr lang="en-GB" dirty="0">
              <a:solidFill>
                <a:srgbClr val="FFFFFF"/>
              </a:solidFill>
            </a:endParaRPr>
          </a:p>
        </p:txBody>
      </p:sp>
      <p:sp>
        <p:nvSpPr>
          <p:cNvPr id="5" name="Text Box 2"/>
          <p:cNvSpPr txBox="1"/>
          <p:nvPr/>
        </p:nvSpPr>
        <p:spPr>
          <a:xfrm>
            <a:off x="2206774" y="188640"/>
            <a:ext cx="8712968" cy="1080120"/>
          </a:xfrm>
          <a:prstGeom prst="rect">
            <a:avLst/>
          </a:prstGeom>
          <a:solidFill>
            <a:srgbClr val="00B0F0"/>
          </a:solidFill>
          <a:ln w="6350">
            <a:solidFill>
              <a:prstClr val="black"/>
            </a:solidFill>
          </a:ln>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algn="ctr">
              <a:lnSpc>
                <a:spcPct val="107000"/>
              </a:lnSpc>
              <a:spcAft>
                <a:spcPts val="800"/>
              </a:spcAft>
              <a:defRPr sz="2000" b="1">
                <a:effectLst/>
                <a:latin typeface="Calibri" panose="020F0502020204030204" pitchFamily="34" charset="0"/>
                <a:ea typeface="Calibri" panose="020F0502020204030204" pitchFamily="34" charset="0"/>
                <a:cs typeface="Times New Roman" panose="02020603050405020304" pitchFamily="18" charset="0"/>
              </a:defRPr>
            </a:lvl1pPr>
          </a:lstStyle>
          <a:p>
            <a:r>
              <a:rPr lang="en-GB" sz="2800" dirty="0">
                <a:latin typeface="+mn-lt"/>
                <a:ea typeface="+mn-ea"/>
                <a:cs typeface="+mn-cs"/>
              </a:rPr>
              <a:t>Revision Materials</a:t>
            </a:r>
          </a:p>
        </p:txBody>
      </p:sp>
      <p:sp>
        <p:nvSpPr>
          <p:cNvPr id="7" name="TextBox 6">
            <a:extLst>
              <a:ext uri="{FF2B5EF4-FFF2-40B4-BE49-F238E27FC236}">
                <a16:creationId xmlns:a16="http://schemas.microsoft.com/office/drawing/2014/main" id="{063FE11C-D5F4-4FBB-90B5-76A503E86320}"/>
              </a:ext>
            </a:extLst>
          </p:cNvPr>
          <p:cNvSpPr txBox="1"/>
          <p:nvPr/>
        </p:nvSpPr>
        <p:spPr>
          <a:xfrm>
            <a:off x="2206774" y="1916832"/>
            <a:ext cx="8712968" cy="3539430"/>
          </a:xfrm>
          <a:prstGeom prst="rect">
            <a:avLst/>
          </a:prstGeom>
          <a:noFill/>
          <a:ln>
            <a:solidFill>
              <a:schemeClr val="tx1"/>
            </a:solidFill>
          </a:ln>
        </p:spPr>
        <p:txBody>
          <a:bodyPr wrap="square" rtlCol="0">
            <a:spAutoFit/>
          </a:bodyPr>
          <a:lstStyle/>
          <a:p>
            <a:pPr algn="ctr"/>
            <a:r>
              <a:rPr lang="en-GB" sz="2800" b="1" u="sng" dirty="0"/>
              <a:t>Available on </a:t>
            </a:r>
            <a:r>
              <a:rPr lang="en-GB" sz="2800" b="1" u="sng" dirty="0" smtClean="0"/>
              <a:t>SQUID for GCSE Maths</a:t>
            </a:r>
            <a:endParaRPr lang="en-GB" sz="2800" b="1" u="sng" dirty="0"/>
          </a:p>
          <a:p>
            <a:pPr marL="457200" indent="-457200" algn="ctr">
              <a:buFont typeface="Arial" panose="020B0604020202020204" pitchFamily="34" charset="0"/>
              <a:buChar char="•"/>
            </a:pPr>
            <a:r>
              <a:rPr lang="en-GB" sz="2800" dirty="0"/>
              <a:t>Revision </a:t>
            </a:r>
            <a:r>
              <a:rPr lang="en-GB" sz="2800" dirty="0" smtClean="0"/>
              <a:t>guide</a:t>
            </a:r>
            <a:endParaRPr lang="en-GB" sz="2800" dirty="0"/>
          </a:p>
          <a:p>
            <a:pPr marL="457200" indent="-457200" algn="ctr">
              <a:buFont typeface="Arial" panose="020B0604020202020204" pitchFamily="34" charset="0"/>
              <a:buChar char="•"/>
            </a:pPr>
            <a:r>
              <a:rPr lang="en-GB" sz="2800" dirty="0"/>
              <a:t>Workbook </a:t>
            </a:r>
            <a:endParaRPr lang="en-GB" sz="2800" dirty="0" smtClean="0"/>
          </a:p>
          <a:p>
            <a:pPr marL="457200" indent="-457200" algn="ctr">
              <a:buFont typeface="Arial" panose="020B0604020202020204" pitchFamily="34" charset="0"/>
              <a:buChar char="•"/>
            </a:pPr>
            <a:r>
              <a:rPr lang="en-GB" sz="2800" dirty="0" smtClean="0"/>
              <a:t>Exam </a:t>
            </a:r>
            <a:r>
              <a:rPr lang="en-GB" sz="2800" dirty="0"/>
              <a:t>practice </a:t>
            </a:r>
            <a:r>
              <a:rPr lang="en-GB" sz="2800" dirty="0" smtClean="0"/>
              <a:t>workbook</a:t>
            </a:r>
          </a:p>
          <a:p>
            <a:pPr marL="457200" indent="-457200" algn="ctr">
              <a:buFont typeface="Arial" panose="020B0604020202020204" pitchFamily="34" charset="0"/>
              <a:buChar char="•"/>
            </a:pPr>
            <a:r>
              <a:rPr lang="en-GB" sz="2800" dirty="0" smtClean="0"/>
              <a:t>Flash cards</a:t>
            </a:r>
          </a:p>
          <a:p>
            <a:pPr marL="457200" indent="-457200" algn="ctr">
              <a:buFont typeface="Arial" panose="020B0604020202020204" pitchFamily="34" charset="0"/>
              <a:buChar char="•"/>
            </a:pPr>
            <a:endParaRPr lang="en-GB" sz="2800" dirty="0"/>
          </a:p>
          <a:p>
            <a:pPr algn="ctr"/>
            <a:r>
              <a:rPr lang="en-GB" sz="2800" dirty="0" smtClean="0"/>
              <a:t>Revision guides and workbooks are </a:t>
            </a:r>
            <a:br>
              <a:rPr lang="en-GB" sz="2800" dirty="0" smtClean="0"/>
            </a:br>
            <a:r>
              <a:rPr lang="en-GB" sz="2800" dirty="0" smtClean="0"/>
              <a:t>also available for GCSE Statistics</a:t>
            </a:r>
            <a:endParaRPr lang="en-GB" sz="2800" dirty="0"/>
          </a:p>
        </p:txBody>
      </p:sp>
    </p:spTree>
    <p:custDataLst>
      <p:tags r:id="rId1"/>
    </p:custDataLst>
    <p:extLst>
      <p:ext uri="{BB962C8B-B14F-4D97-AF65-F5344CB8AC3E}">
        <p14:creationId xmlns:p14="http://schemas.microsoft.com/office/powerpoint/2010/main" val="132911591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5"/>
          </p:nvPr>
        </p:nvSpPr>
        <p:spPr/>
        <p:txBody>
          <a:bodyPr/>
          <a:lstStyle/>
          <a:p>
            <a:fld id="{6DC3214A-211A-4A7D-8030-F3E6DC29A2FE}" type="slidenum">
              <a:rPr lang="en-GB" smtClean="0">
                <a:solidFill>
                  <a:srgbClr val="FFFFFF"/>
                </a:solidFill>
              </a:rPr>
              <a:pPr/>
              <a:t>27</a:t>
            </a:fld>
            <a:endParaRPr lang="en-GB" dirty="0">
              <a:solidFill>
                <a:srgbClr val="FFFFFF"/>
              </a:solidFill>
            </a:endParaRPr>
          </a:p>
        </p:txBody>
      </p:sp>
      <p:sp>
        <p:nvSpPr>
          <p:cNvPr id="5" name="Text Box 2"/>
          <p:cNvSpPr txBox="1"/>
          <p:nvPr/>
        </p:nvSpPr>
        <p:spPr>
          <a:xfrm>
            <a:off x="2134766" y="188640"/>
            <a:ext cx="8928992" cy="1080120"/>
          </a:xfrm>
          <a:prstGeom prst="rect">
            <a:avLst/>
          </a:prstGeom>
          <a:solidFill>
            <a:srgbClr val="FFC000"/>
          </a:solidFill>
          <a:ln w="6350">
            <a:solidFill>
              <a:prstClr val="black"/>
            </a:solidFill>
          </a:ln>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algn="ctr">
              <a:lnSpc>
                <a:spcPct val="107000"/>
              </a:lnSpc>
              <a:spcAft>
                <a:spcPts val="800"/>
              </a:spcAft>
              <a:defRPr sz="2000" b="1">
                <a:effectLst/>
                <a:latin typeface="Calibri" panose="020F0502020204030204" pitchFamily="34" charset="0"/>
                <a:ea typeface="Calibri" panose="020F0502020204030204" pitchFamily="34" charset="0"/>
                <a:cs typeface="Times New Roman" panose="02020603050405020304" pitchFamily="18" charset="0"/>
              </a:defRPr>
            </a:lvl1pPr>
          </a:lstStyle>
          <a:p>
            <a:r>
              <a:rPr lang="en-GB" sz="2800" dirty="0" smtClean="0">
                <a:latin typeface="+mn-lt"/>
                <a:ea typeface="+mn-ea"/>
                <a:cs typeface="+mn-cs"/>
              </a:rPr>
              <a:t>Key formulae</a:t>
            </a:r>
            <a:endParaRPr lang="en-GB" sz="2800" dirty="0">
              <a:latin typeface="+mn-lt"/>
              <a:ea typeface="+mn-ea"/>
              <a:cs typeface="+mn-cs"/>
            </a:endParaRPr>
          </a:p>
        </p:txBody>
      </p:sp>
      <p:grpSp>
        <p:nvGrpSpPr>
          <p:cNvPr id="20" name="Group 19"/>
          <p:cNvGrpSpPr/>
          <p:nvPr/>
        </p:nvGrpSpPr>
        <p:grpSpPr>
          <a:xfrm>
            <a:off x="2805571" y="1549865"/>
            <a:ext cx="7587382" cy="1926704"/>
            <a:chOff x="1604168" y="2438400"/>
            <a:chExt cx="8982075" cy="1981200"/>
          </a:xfrm>
        </p:grpSpPr>
        <p:pic>
          <p:nvPicPr>
            <p:cNvPr id="15" name="Picture 14"/>
            <p:cNvPicPr>
              <a:picLocks noChangeAspect="1"/>
            </p:cNvPicPr>
            <p:nvPr/>
          </p:nvPicPr>
          <p:blipFill>
            <a:blip r:embed="rId4"/>
            <a:stretch>
              <a:fillRect/>
            </a:stretch>
          </p:blipFill>
          <p:spPr>
            <a:xfrm>
              <a:off x="1604168" y="2438400"/>
              <a:ext cx="8982075" cy="1981200"/>
            </a:xfrm>
            <a:prstGeom prst="rect">
              <a:avLst/>
            </a:prstGeom>
            <a:solidFill>
              <a:srgbClr val="002060"/>
            </a:solidFill>
            <a:ln w="76200">
              <a:solidFill>
                <a:srgbClr val="FFC000"/>
              </a:solidFill>
            </a:ln>
          </p:spPr>
        </p:pic>
        <p:sp>
          <p:nvSpPr>
            <p:cNvPr id="19" name="Rectangle 18"/>
            <p:cNvSpPr/>
            <p:nvPr/>
          </p:nvSpPr>
          <p:spPr>
            <a:xfrm>
              <a:off x="7679382" y="3356992"/>
              <a:ext cx="288032" cy="216024"/>
            </a:xfrm>
            <a:prstGeom prst="rect">
              <a:avLst/>
            </a:prstGeom>
            <a:solidFill>
              <a:schemeClr val="bg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n w="76200">
                  <a:solidFill>
                    <a:srgbClr val="FFC000"/>
                  </a:solidFill>
                </a:ln>
              </a:endParaRPr>
            </a:p>
          </p:txBody>
        </p:sp>
      </p:grpSp>
      <p:pic>
        <p:nvPicPr>
          <p:cNvPr id="21" name="Picture 20"/>
          <p:cNvPicPr>
            <a:picLocks noChangeAspect="1"/>
          </p:cNvPicPr>
          <p:nvPr/>
        </p:nvPicPr>
        <p:blipFill>
          <a:blip r:embed="rId5"/>
          <a:stretch>
            <a:fillRect/>
          </a:stretch>
        </p:blipFill>
        <p:spPr>
          <a:xfrm>
            <a:off x="4362921" y="3789040"/>
            <a:ext cx="4472682" cy="2800542"/>
          </a:xfrm>
          <a:prstGeom prst="rect">
            <a:avLst/>
          </a:prstGeom>
          <a:solidFill>
            <a:srgbClr val="002060"/>
          </a:solidFill>
          <a:ln w="76200">
            <a:solidFill>
              <a:srgbClr val="FFC000"/>
            </a:solidFill>
          </a:ln>
        </p:spPr>
      </p:pic>
    </p:spTree>
    <p:custDataLst>
      <p:tags r:id="rId1"/>
    </p:custDataLst>
    <p:extLst>
      <p:ext uri="{BB962C8B-B14F-4D97-AF65-F5344CB8AC3E}">
        <p14:creationId xmlns:p14="http://schemas.microsoft.com/office/powerpoint/2010/main" val="351006283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5"/>
          </p:nvPr>
        </p:nvSpPr>
        <p:spPr/>
        <p:txBody>
          <a:bodyPr/>
          <a:lstStyle/>
          <a:p>
            <a:fld id="{6DC3214A-211A-4A7D-8030-F3E6DC29A2FE}" type="slidenum">
              <a:rPr lang="en-GB" smtClean="0">
                <a:solidFill>
                  <a:srgbClr val="FFFFFF"/>
                </a:solidFill>
              </a:rPr>
              <a:pPr/>
              <a:t>28</a:t>
            </a:fld>
            <a:endParaRPr lang="en-GB" dirty="0">
              <a:solidFill>
                <a:srgbClr val="FFFFFF"/>
              </a:solidFill>
            </a:endParaRPr>
          </a:p>
        </p:txBody>
      </p:sp>
      <p:sp>
        <p:nvSpPr>
          <p:cNvPr id="5" name="Text Box 2"/>
          <p:cNvSpPr txBox="1"/>
          <p:nvPr/>
        </p:nvSpPr>
        <p:spPr>
          <a:xfrm>
            <a:off x="2134766" y="188640"/>
            <a:ext cx="8928992" cy="1080120"/>
          </a:xfrm>
          <a:prstGeom prst="rect">
            <a:avLst/>
          </a:prstGeom>
          <a:solidFill>
            <a:srgbClr val="FFC000"/>
          </a:solidFill>
          <a:ln w="6350">
            <a:solidFill>
              <a:prstClr val="black"/>
            </a:solidFill>
          </a:ln>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algn="ctr">
              <a:lnSpc>
                <a:spcPct val="107000"/>
              </a:lnSpc>
              <a:spcAft>
                <a:spcPts val="800"/>
              </a:spcAft>
              <a:defRPr sz="2000" b="1">
                <a:effectLst/>
                <a:latin typeface="Calibri" panose="020F0502020204030204" pitchFamily="34" charset="0"/>
                <a:ea typeface="Calibri" panose="020F0502020204030204" pitchFamily="34" charset="0"/>
                <a:cs typeface="Times New Roman" panose="02020603050405020304" pitchFamily="18" charset="0"/>
              </a:defRPr>
            </a:lvl1pPr>
          </a:lstStyle>
          <a:p>
            <a:r>
              <a:rPr lang="en-GB" sz="2800" dirty="0" smtClean="0">
                <a:latin typeface="+mn-lt"/>
                <a:ea typeface="+mn-ea"/>
                <a:cs typeface="+mn-cs"/>
              </a:rPr>
              <a:t>What if I’m not very confident with Maths/Statistics?</a:t>
            </a:r>
            <a:endParaRPr lang="en-GB" sz="2800" dirty="0">
              <a:latin typeface="+mn-lt"/>
              <a:ea typeface="+mn-ea"/>
              <a:cs typeface="+mn-cs"/>
            </a:endParaRPr>
          </a:p>
        </p:txBody>
      </p:sp>
      <p:pic>
        <p:nvPicPr>
          <p:cNvPr id="8" name="Picture 7"/>
          <p:cNvPicPr>
            <a:picLocks noChangeAspect="1"/>
          </p:cNvPicPr>
          <p:nvPr/>
        </p:nvPicPr>
        <p:blipFill>
          <a:blip r:embed="rId4"/>
          <a:stretch>
            <a:fillRect/>
          </a:stretch>
        </p:blipFill>
        <p:spPr>
          <a:xfrm>
            <a:off x="3164727" y="1412776"/>
            <a:ext cx="6869069" cy="5256584"/>
          </a:xfrm>
          <a:prstGeom prst="rect">
            <a:avLst/>
          </a:prstGeom>
          <a:ln w="76200">
            <a:solidFill>
              <a:srgbClr val="7030A0"/>
            </a:solidFill>
          </a:ln>
        </p:spPr>
      </p:pic>
      <p:pic>
        <p:nvPicPr>
          <p:cNvPr id="6" name="Picture 5"/>
          <p:cNvPicPr>
            <a:picLocks noChangeAspect="1"/>
          </p:cNvPicPr>
          <p:nvPr/>
        </p:nvPicPr>
        <p:blipFill>
          <a:blip r:embed="rId5"/>
          <a:stretch>
            <a:fillRect/>
          </a:stretch>
        </p:blipFill>
        <p:spPr>
          <a:xfrm>
            <a:off x="2818841" y="1628799"/>
            <a:ext cx="7560840" cy="3766046"/>
          </a:xfrm>
          <a:prstGeom prst="rect">
            <a:avLst/>
          </a:prstGeom>
          <a:ln w="76200">
            <a:solidFill>
              <a:srgbClr val="7030A0"/>
            </a:solidFill>
          </a:ln>
        </p:spPr>
      </p:pic>
      <p:pic>
        <p:nvPicPr>
          <p:cNvPr id="11" name="Picture 10"/>
          <p:cNvPicPr>
            <a:picLocks noChangeAspect="1"/>
          </p:cNvPicPr>
          <p:nvPr/>
        </p:nvPicPr>
        <p:blipFill>
          <a:blip r:embed="rId6"/>
          <a:stretch>
            <a:fillRect/>
          </a:stretch>
        </p:blipFill>
        <p:spPr>
          <a:xfrm>
            <a:off x="5336057" y="1756775"/>
            <a:ext cx="2526407" cy="3510093"/>
          </a:xfrm>
          <a:prstGeom prst="rect">
            <a:avLst/>
          </a:prstGeom>
          <a:ln w="76200">
            <a:solidFill>
              <a:srgbClr val="7030A0"/>
            </a:solidFill>
          </a:ln>
        </p:spPr>
      </p:pic>
    </p:spTree>
    <p:custDataLst>
      <p:tags r:id="rId1"/>
    </p:custDataLst>
    <p:extLst>
      <p:ext uri="{BB962C8B-B14F-4D97-AF65-F5344CB8AC3E}">
        <p14:creationId xmlns:p14="http://schemas.microsoft.com/office/powerpoint/2010/main" val="1420651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xit" presetSubtype="0" fill="hold" nodeType="clickEffect">
                                  <p:stCondLst>
                                    <p:cond delay="0"/>
                                  </p:stCondLst>
                                  <p:childTnLst>
                                    <p:set>
                                      <p:cBhvr>
                                        <p:cTn id="12" dur="1" fill="hold">
                                          <p:stCondLst>
                                            <p:cond delay="0"/>
                                          </p:stCondLst>
                                        </p:cTn>
                                        <p:tgtEl>
                                          <p:spTgt spid="8"/>
                                        </p:tgtEl>
                                        <p:attrNameLst>
                                          <p:attrName>style.visibility</p:attrName>
                                        </p:attrNameLst>
                                      </p:cBhvr>
                                      <p:to>
                                        <p:strVal val="hidden"/>
                                      </p:to>
                                    </p:set>
                                  </p:childTnLst>
                                </p:cTn>
                              </p:par>
                              <p:par>
                                <p:cTn id="13" presetID="1" presetClass="entr" presetSubtype="0"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5"/>
          </p:nvPr>
        </p:nvSpPr>
        <p:spPr/>
        <p:txBody>
          <a:bodyPr/>
          <a:lstStyle/>
          <a:p>
            <a:fld id="{6DC3214A-211A-4A7D-8030-F3E6DC29A2FE}" type="slidenum">
              <a:rPr lang="en-GB" smtClean="0">
                <a:solidFill>
                  <a:srgbClr val="FFFFFF"/>
                </a:solidFill>
              </a:rPr>
              <a:pPr/>
              <a:t>29</a:t>
            </a:fld>
            <a:endParaRPr lang="en-GB" dirty="0">
              <a:solidFill>
                <a:srgbClr val="FFFFFF"/>
              </a:solidFill>
            </a:endParaRPr>
          </a:p>
        </p:txBody>
      </p:sp>
      <p:sp>
        <p:nvSpPr>
          <p:cNvPr id="5" name="Text Box 2"/>
          <p:cNvSpPr txBox="1"/>
          <p:nvPr/>
        </p:nvSpPr>
        <p:spPr>
          <a:xfrm>
            <a:off x="2206774" y="188640"/>
            <a:ext cx="8712968" cy="1080120"/>
          </a:xfrm>
          <a:prstGeom prst="rect">
            <a:avLst/>
          </a:prstGeom>
          <a:solidFill>
            <a:srgbClr val="FF99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algn="ctr">
              <a:defRPr sz="4000" b="1"/>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sz="2800" dirty="0" smtClean="0">
                <a:solidFill>
                  <a:schemeClr val="tx1"/>
                </a:solidFill>
              </a:rPr>
              <a:t>Additional Support</a:t>
            </a:r>
            <a:endParaRPr lang="en-GB" sz="2800" dirty="0">
              <a:solidFill>
                <a:schemeClr val="tx1"/>
              </a:solidFill>
            </a:endParaRPr>
          </a:p>
        </p:txBody>
      </p:sp>
      <p:sp>
        <p:nvSpPr>
          <p:cNvPr id="7" name="TextBox 6">
            <a:extLst>
              <a:ext uri="{FF2B5EF4-FFF2-40B4-BE49-F238E27FC236}">
                <a16:creationId xmlns:a16="http://schemas.microsoft.com/office/drawing/2014/main" id="{063FE11C-D5F4-4FBB-90B5-76A503E86320}"/>
              </a:ext>
            </a:extLst>
          </p:cNvPr>
          <p:cNvSpPr txBox="1"/>
          <p:nvPr/>
        </p:nvSpPr>
        <p:spPr>
          <a:xfrm>
            <a:off x="2134766" y="1556792"/>
            <a:ext cx="8784976" cy="4524315"/>
          </a:xfrm>
          <a:prstGeom prst="rect">
            <a:avLst/>
          </a:prstGeom>
          <a:noFill/>
          <a:ln>
            <a:solidFill>
              <a:schemeClr val="tx1"/>
            </a:solidFill>
          </a:ln>
        </p:spPr>
        <p:txBody>
          <a:bodyPr wrap="square" rtlCol="0">
            <a:spAutoFit/>
          </a:bodyPr>
          <a:lstStyle/>
          <a:p>
            <a:pPr marL="457200" indent="-457200">
              <a:buFont typeface="Arial" panose="020B0604020202020204" pitchFamily="34" charset="0"/>
              <a:buChar char="•"/>
            </a:pPr>
            <a:r>
              <a:rPr lang="en-GB" sz="2400" b="1" dirty="0" smtClean="0"/>
              <a:t>Week 1 Tuesday lunch: </a:t>
            </a:r>
            <a:br>
              <a:rPr lang="en-GB" sz="2400" b="1" dirty="0" smtClean="0"/>
            </a:br>
            <a:r>
              <a:rPr lang="en-GB" sz="2400" dirty="0" smtClean="0"/>
              <a:t>Help </a:t>
            </a:r>
            <a:r>
              <a:rPr lang="en-GB" sz="2400" dirty="0"/>
              <a:t>with homework, support with revision </a:t>
            </a:r>
            <a:r>
              <a:rPr lang="en-GB" sz="2400" dirty="0" smtClean="0"/>
              <a:t>plans</a:t>
            </a:r>
          </a:p>
          <a:p>
            <a:pPr marL="457200" indent="-457200">
              <a:buFont typeface="Arial" panose="020B0604020202020204" pitchFamily="34" charset="0"/>
              <a:buChar char="•"/>
            </a:pPr>
            <a:r>
              <a:rPr lang="en-GB" sz="2400" b="1" dirty="0" smtClean="0"/>
              <a:t>Week 1 Thursday Period 6 (3pm </a:t>
            </a:r>
            <a:r>
              <a:rPr lang="en-GB" sz="2400" b="1" dirty="0"/>
              <a:t>- </a:t>
            </a:r>
            <a:r>
              <a:rPr lang="en-GB" sz="2400" b="1" dirty="0" smtClean="0"/>
              <a:t>4pm): </a:t>
            </a:r>
            <a:br>
              <a:rPr lang="en-GB" sz="2400" b="1" dirty="0" smtClean="0"/>
            </a:br>
            <a:r>
              <a:rPr lang="en-GB" sz="2400" dirty="0" smtClean="0"/>
              <a:t>Additional Maths lesson in usual classroom with usual teacher</a:t>
            </a:r>
          </a:p>
          <a:p>
            <a:pPr marL="457200" indent="-457200">
              <a:buFont typeface="Arial" panose="020B0604020202020204" pitchFamily="34" charset="0"/>
              <a:buChar char="•"/>
            </a:pPr>
            <a:r>
              <a:rPr lang="en-GB" sz="2400" b="1" u="sng" dirty="0" smtClean="0"/>
              <a:t>Every</a:t>
            </a:r>
            <a:r>
              <a:rPr lang="en-GB" sz="2400" b="1" dirty="0" smtClean="0"/>
              <a:t> Tuesday from 7:45am: </a:t>
            </a:r>
            <a:br>
              <a:rPr lang="en-GB" sz="2400" b="1" dirty="0" smtClean="0"/>
            </a:br>
            <a:r>
              <a:rPr lang="en-GB" sz="2400" dirty="0" smtClean="0"/>
              <a:t>Homework support with Mrs Peddle in D107</a:t>
            </a:r>
          </a:p>
          <a:p>
            <a:pPr marL="457200" indent="-457200">
              <a:buFont typeface="Arial" panose="020B0604020202020204" pitchFamily="34" charset="0"/>
              <a:buChar char="•"/>
            </a:pPr>
            <a:r>
              <a:rPr lang="en-GB" sz="2400" b="1" u="sng" dirty="0" smtClean="0"/>
              <a:t>Every</a:t>
            </a:r>
            <a:r>
              <a:rPr lang="en-GB" sz="2400" b="1" dirty="0" smtClean="0"/>
              <a:t> Friday from 8am: </a:t>
            </a:r>
            <a:br>
              <a:rPr lang="en-GB" sz="2400" b="1" dirty="0" smtClean="0"/>
            </a:br>
            <a:r>
              <a:rPr lang="en-GB" sz="2400" dirty="0" smtClean="0"/>
              <a:t>Additional GCSE Statistics lessons for those opting for additional GCSE (starting after half-term)</a:t>
            </a:r>
          </a:p>
          <a:p>
            <a:pPr marL="457200" indent="-457200">
              <a:buFont typeface="Arial" panose="020B0604020202020204" pitchFamily="34" charset="0"/>
              <a:buChar char="•"/>
            </a:pPr>
            <a:r>
              <a:rPr lang="en-GB" sz="2400" b="1" u="sng" dirty="0" smtClean="0"/>
              <a:t>Every</a:t>
            </a:r>
            <a:r>
              <a:rPr lang="en-GB" sz="2400" b="1" dirty="0" smtClean="0"/>
              <a:t> Friday from 2pm</a:t>
            </a:r>
            <a:r>
              <a:rPr lang="en-GB" sz="2400" dirty="0" smtClean="0"/>
              <a:t>: </a:t>
            </a:r>
            <a:br>
              <a:rPr lang="en-GB" sz="2400" dirty="0" smtClean="0"/>
            </a:br>
            <a:r>
              <a:rPr lang="en-GB" sz="2400" dirty="0" smtClean="0"/>
              <a:t>Additional L2 Further Maths support for those opting for the additional qualification (starting after half-term)</a:t>
            </a:r>
            <a:endParaRPr lang="en-GB" sz="2400" dirty="0"/>
          </a:p>
        </p:txBody>
      </p:sp>
    </p:spTree>
    <p:custDataLst>
      <p:tags r:id="rId1"/>
    </p:custDataLst>
    <p:extLst>
      <p:ext uri="{BB962C8B-B14F-4D97-AF65-F5344CB8AC3E}">
        <p14:creationId xmlns:p14="http://schemas.microsoft.com/office/powerpoint/2010/main" val="227009411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5"/>
          </p:nvPr>
        </p:nvSpPr>
        <p:spPr/>
        <p:txBody>
          <a:bodyPr/>
          <a:lstStyle/>
          <a:p>
            <a:fld id="{6DC3214A-211A-4A7D-8030-F3E6DC29A2FE}" type="slidenum">
              <a:rPr lang="en-GB" smtClean="0">
                <a:solidFill>
                  <a:srgbClr val="FFFFFF"/>
                </a:solidFill>
              </a:rPr>
              <a:pPr/>
              <a:t>30</a:t>
            </a:fld>
            <a:endParaRPr lang="en-GB" dirty="0">
              <a:solidFill>
                <a:srgbClr val="FFFFFF"/>
              </a:solidFill>
            </a:endParaRPr>
          </a:p>
        </p:txBody>
      </p:sp>
      <p:sp>
        <p:nvSpPr>
          <p:cNvPr id="5" name="Text Box 4"/>
          <p:cNvSpPr txBox="1"/>
          <p:nvPr/>
        </p:nvSpPr>
        <p:spPr>
          <a:xfrm>
            <a:off x="2206774" y="188640"/>
            <a:ext cx="8784976" cy="1080120"/>
          </a:xfrm>
          <a:prstGeom prst="rect">
            <a:avLst/>
          </a:prstGeom>
          <a:solidFill>
            <a:srgbClr val="CC99FF"/>
          </a:solidFill>
          <a:ln w="6350">
            <a:solidFill>
              <a:prstClr val="black"/>
            </a:solidFill>
          </a:ln>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2800" b="1" dirty="0" smtClean="0">
                <a:effectLst/>
                <a:latin typeface="Calibri" panose="020F0502020204030204" pitchFamily="34" charset="0"/>
                <a:ea typeface="Calibri" panose="020F0502020204030204" pitchFamily="34" charset="0"/>
                <a:cs typeface="Times New Roman" panose="02020603050405020304" pitchFamily="18" charset="0"/>
              </a:rPr>
              <a:t>Strategies for success</a:t>
            </a:r>
            <a:endParaRPr lang="en-GB" sz="28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p:cNvSpPr txBox="1"/>
          <p:nvPr/>
        </p:nvSpPr>
        <p:spPr>
          <a:xfrm>
            <a:off x="2206774" y="1916832"/>
            <a:ext cx="8784976" cy="3170099"/>
          </a:xfrm>
          <a:prstGeom prst="rect">
            <a:avLst/>
          </a:prstGeom>
          <a:noFill/>
          <a:ln>
            <a:solidFill>
              <a:schemeClr val="tx1"/>
            </a:solidFill>
          </a:ln>
        </p:spPr>
        <p:txBody>
          <a:bodyPr wrap="square" rtlCol="0" anchor="t">
            <a:spAutoFit/>
          </a:bodyPr>
          <a:lstStyle/>
          <a:p>
            <a:pPr marL="514350" indent="-514350">
              <a:buFont typeface="+mj-lt"/>
              <a:buAutoNum type="arabicPeriod"/>
            </a:pPr>
            <a:r>
              <a:rPr lang="en-GB" sz="2500" dirty="0"/>
              <a:t>Ensure that your child attends every lesson</a:t>
            </a:r>
          </a:p>
          <a:p>
            <a:pPr marL="514350" indent="-514350">
              <a:buFont typeface="+mj-lt"/>
              <a:buAutoNum type="arabicPeriod"/>
            </a:pPr>
            <a:r>
              <a:rPr lang="en-GB" sz="2500" dirty="0"/>
              <a:t>Ensure that your child does their homework every week</a:t>
            </a:r>
          </a:p>
          <a:p>
            <a:pPr marL="514350" indent="-514350">
              <a:buFont typeface="+mj-lt"/>
              <a:buAutoNum type="arabicPeriod"/>
            </a:pPr>
            <a:r>
              <a:rPr lang="en-GB" sz="2500" dirty="0"/>
              <a:t>Support your child when catch-ups are necessary</a:t>
            </a:r>
          </a:p>
          <a:p>
            <a:pPr marL="514350" indent="-514350">
              <a:buFont typeface="+mj-lt"/>
              <a:buAutoNum type="arabicPeriod"/>
            </a:pPr>
            <a:r>
              <a:rPr lang="en-GB" sz="2500" dirty="0"/>
              <a:t>Encourage your child to attend </a:t>
            </a:r>
            <a:r>
              <a:rPr lang="en-GB" sz="2500" dirty="0" smtClean="0"/>
              <a:t>after school as required</a:t>
            </a:r>
            <a:endParaRPr lang="en-GB" sz="2500" dirty="0"/>
          </a:p>
          <a:p>
            <a:pPr marL="514350" indent="-514350">
              <a:buFont typeface="+mj-lt"/>
              <a:buAutoNum type="arabicPeriod"/>
            </a:pPr>
            <a:r>
              <a:rPr lang="en-GB" sz="2500" dirty="0"/>
              <a:t>Buy the revision materials on </a:t>
            </a:r>
            <a:r>
              <a:rPr lang="en-GB" sz="2500" dirty="0" smtClean="0"/>
              <a:t>SQUID</a:t>
            </a:r>
            <a:endParaRPr lang="en-GB" sz="2500" dirty="0"/>
          </a:p>
          <a:p>
            <a:pPr marL="514350" indent="-514350">
              <a:buFont typeface="+mj-lt"/>
              <a:buAutoNum type="arabicPeriod"/>
            </a:pPr>
            <a:r>
              <a:rPr lang="en-GB" sz="2500" dirty="0" smtClean="0"/>
              <a:t>Contact </a:t>
            </a:r>
            <a:r>
              <a:rPr lang="en-GB" sz="2500" dirty="0"/>
              <a:t>individual teachers with any questions/concerns</a:t>
            </a:r>
          </a:p>
          <a:p>
            <a:pPr marL="514350" indent="-514350">
              <a:buFont typeface="+mj-lt"/>
              <a:buAutoNum type="arabicPeriod"/>
            </a:pPr>
            <a:endParaRPr lang="en-GB" sz="2500" dirty="0"/>
          </a:p>
          <a:p>
            <a:pPr algn="ctr"/>
            <a:endParaRPr lang="en-GB" sz="2500" dirty="0"/>
          </a:p>
        </p:txBody>
      </p:sp>
    </p:spTree>
    <p:custDataLst>
      <p:tags r:id="rId1"/>
    </p:custDataLst>
    <p:extLst>
      <p:ext uri="{BB962C8B-B14F-4D97-AF65-F5344CB8AC3E}">
        <p14:creationId xmlns:p14="http://schemas.microsoft.com/office/powerpoint/2010/main" val="231817605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8" name="Title 1"/>
          <p:cNvSpPr txBox="1">
            <a:spLocks/>
          </p:cNvSpPr>
          <p:nvPr/>
        </p:nvSpPr>
        <p:spPr>
          <a:xfrm>
            <a:off x="1270670" y="1700808"/>
            <a:ext cx="10657184" cy="1472184"/>
          </a:xfrm>
        </p:spPr>
        <p:txBody>
          <a:bodyPr/>
          <a:lstStyle>
            <a:lvl1pPr algn="l" defTabSz="914400" rtl="0" eaLnBrk="1" latinLnBrk="0" hangingPunct="1">
              <a:spcBef>
                <a:spcPct val="0"/>
              </a:spcBef>
              <a:buNone/>
              <a:defRPr sz="4600" kern="1200" cap="none" spc="-100" baseline="0">
                <a:ln>
                  <a:noFill/>
                </a:ln>
                <a:solidFill>
                  <a:srgbClr val="7D003E"/>
                </a:solidFill>
                <a:effectLst/>
                <a:latin typeface="+mj-lt"/>
                <a:ea typeface="+mj-ea"/>
                <a:cs typeface="+mj-cs"/>
              </a:defRPr>
            </a:lvl1pPr>
          </a:lstStyle>
          <a:p>
            <a:pPr algn="ctr"/>
            <a:r>
              <a:rPr lang="en-GB" sz="5400" dirty="0" smtClean="0"/>
              <a:t>Bishop of Winchester Academy</a:t>
            </a:r>
            <a:br>
              <a:rPr lang="en-GB" sz="5400" dirty="0" smtClean="0"/>
            </a:br>
            <a:r>
              <a:rPr lang="en-GB" sz="5400" dirty="0" smtClean="0"/>
              <a:t>English Department</a:t>
            </a:r>
            <a:endParaRPr lang="en-GB" sz="5400" dirty="0"/>
          </a:p>
        </p:txBody>
      </p:sp>
    </p:spTree>
    <p:custDataLst>
      <p:tags r:id="rId1"/>
    </p:custDataLst>
    <p:extLst>
      <p:ext uri="{BB962C8B-B14F-4D97-AF65-F5344CB8AC3E}">
        <p14:creationId xmlns:p14="http://schemas.microsoft.com/office/powerpoint/2010/main" val="333256591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6654" y="252814"/>
            <a:ext cx="10432189" cy="763600"/>
          </a:xfrm>
        </p:spPr>
        <p:txBody>
          <a:bodyPr/>
          <a:lstStyle/>
          <a:p>
            <a:r>
              <a:rPr lang="en-GB" dirty="0" smtClean="0"/>
              <a:t>How can I support my child in English?</a:t>
            </a:r>
            <a:endParaRPr lang="en-GB" dirty="0"/>
          </a:p>
        </p:txBody>
      </p:sp>
      <p:sp>
        <p:nvSpPr>
          <p:cNvPr id="10" name="Text Placeholder 9"/>
          <p:cNvSpPr>
            <a:spLocks noGrp="1"/>
          </p:cNvSpPr>
          <p:nvPr>
            <p:ph type="body" idx="1"/>
          </p:nvPr>
        </p:nvSpPr>
        <p:spPr>
          <a:xfrm>
            <a:off x="1093215" y="1356967"/>
            <a:ext cx="8242351" cy="4555200"/>
          </a:xfrm>
          <a:solidFill>
            <a:schemeClr val="accent2">
              <a:lumMod val="20000"/>
              <a:lumOff val="80000"/>
            </a:schemeClr>
          </a:solidFill>
        </p:spPr>
        <p:txBody>
          <a:bodyPr/>
          <a:lstStyle/>
          <a:p>
            <a:pPr marL="152385" indent="0">
              <a:buNone/>
            </a:pPr>
            <a:r>
              <a:rPr lang="en-GB" dirty="0" smtClean="0"/>
              <a:t>English Literature:</a:t>
            </a:r>
          </a:p>
          <a:p>
            <a:pPr marL="609585" indent="-457200">
              <a:buAutoNum type="arabicPeriod"/>
            </a:pPr>
            <a:r>
              <a:rPr lang="en-GB" dirty="0" smtClean="0"/>
              <a:t>Learn purposeful quotations. Get your child to identify techniques and explain the quotations to you. </a:t>
            </a:r>
          </a:p>
          <a:p>
            <a:pPr marL="609585" indent="-457200">
              <a:buAutoNum type="arabicPeriod"/>
            </a:pPr>
            <a:r>
              <a:rPr lang="en-GB" dirty="0" smtClean="0"/>
              <a:t>Watch adaptations of the texts- this will support plot structure. Use </a:t>
            </a:r>
            <a:r>
              <a:rPr lang="en-GB" dirty="0" err="1" smtClean="0"/>
              <a:t>youtube</a:t>
            </a:r>
            <a:r>
              <a:rPr lang="en-GB" dirty="0" smtClean="0"/>
              <a:t>- Mr </a:t>
            </a:r>
            <a:r>
              <a:rPr lang="en-GB" dirty="0" err="1" smtClean="0"/>
              <a:t>Bruff</a:t>
            </a:r>
            <a:r>
              <a:rPr lang="en-GB" dirty="0" smtClean="0"/>
              <a:t>/ Stacey- free tuition at home!</a:t>
            </a:r>
          </a:p>
          <a:p>
            <a:pPr marL="609585" indent="-457200">
              <a:buAutoNum type="arabicPeriod"/>
            </a:pPr>
            <a:r>
              <a:rPr lang="en-GB" dirty="0" smtClean="0"/>
              <a:t>Ask your child to reiterate what they have learnt in English that day. </a:t>
            </a:r>
          </a:p>
          <a:p>
            <a:pPr marL="609585" indent="-457200">
              <a:buAutoNum type="arabicPeriod"/>
            </a:pPr>
            <a:r>
              <a:rPr lang="en-GB" dirty="0" smtClean="0"/>
              <a:t>Ensure students complete the homework booklets given to them in class. Exam practice is provided every week. </a:t>
            </a:r>
          </a:p>
          <a:p>
            <a:pPr marL="609585" indent="-457200">
              <a:buAutoNum type="arabicPeriod"/>
            </a:pPr>
            <a:r>
              <a:rPr lang="en-GB" dirty="0" smtClean="0"/>
              <a:t>Use dual coding and the </a:t>
            </a:r>
            <a:r>
              <a:rPr lang="en-GB" dirty="0" err="1"/>
              <a:t>L</a:t>
            </a:r>
            <a:r>
              <a:rPr lang="en-GB" dirty="0" err="1" smtClean="0"/>
              <a:t>eitner</a:t>
            </a:r>
            <a:r>
              <a:rPr lang="en-GB" dirty="0" smtClean="0"/>
              <a:t> flashcard method to support metacognition (examples to follow). </a:t>
            </a:r>
          </a:p>
          <a:p>
            <a:pPr marL="609585" indent="-457200">
              <a:buAutoNum type="arabicPeriod"/>
            </a:pPr>
            <a:endParaRPr lang="en-GB" dirty="0"/>
          </a:p>
        </p:txBody>
      </p:sp>
      <p:sp>
        <p:nvSpPr>
          <p:cNvPr id="5" name="Slide Number Placeholder 4"/>
          <p:cNvSpPr>
            <a:spLocks noGrp="1"/>
          </p:cNvSpPr>
          <p:nvPr>
            <p:ph type="sldNum" idx="12"/>
          </p:nvPr>
        </p:nvSpPr>
        <p:spPr/>
        <p:txBody>
          <a:bodyPr/>
          <a:lstStyle/>
          <a:p>
            <a:fld id="{E26D9D0C-CA63-43DA-A3B0-BE1BBD585C4C}" type="slidenum">
              <a:rPr lang="en-GB" smtClean="0"/>
              <a:pPr/>
              <a:t>32</a:t>
            </a:fld>
            <a:endParaRPr lang="en-GB"/>
          </a:p>
        </p:txBody>
      </p:sp>
      <p:sp>
        <p:nvSpPr>
          <p:cNvPr id="3" name="Rectangle 2"/>
          <p:cNvSpPr/>
          <p:nvPr/>
        </p:nvSpPr>
        <p:spPr>
          <a:xfrm>
            <a:off x="1093215" y="5559994"/>
            <a:ext cx="7655718" cy="923330"/>
          </a:xfrm>
          <a:prstGeom prst="rect">
            <a:avLst/>
          </a:prstGeom>
          <a:solidFill>
            <a:srgbClr val="FFFF00"/>
          </a:solidFill>
        </p:spPr>
        <p:txBody>
          <a:bodyPr wrap="square">
            <a:spAutoFit/>
          </a:bodyPr>
          <a:lstStyle/>
          <a:p>
            <a:r>
              <a:rPr lang="en-GB" dirty="0"/>
              <a:t>English Literature </a:t>
            </a:r>
            <a:r>
              <a:rPr lang="en-GB" dirty="0" smtClean="0"/>
              <a:t>8702 Exams</a:t>
            </a:r>
            <a:endParaRPr lang="en-GB" dirty="0"/>
          </a:p>
          <a:p>
            <a:r>
              <a:rPr lang="en-GB" dirty="0"/>
              <a:t>8702/1 Shakespeare and the 19th century novel 1h 45m 13 May 2020 am</a:t>
            </a:r>
          </a:p>
          <a:p>
            <a:r>
              <a:rPr lang="en-GB" dirty="0"/>
              <a:t>8702/2 Modern texts and poetry 2h 15m 21 May 2020 </a:t>
            </a:r>
            <a:r>
              <a:rPr lang="en-GB" dirty="0" smtClean="0"/>
              <a:t>am</a:t>
            </a:r>
            <a:endParaRPr lang="en-GB" dirty="0"/>
          </a:p>
        </p:txBody>
      </p:sp>
      <p:sp>
        <p:nvSpPr>
          <p:cNvPr id="11" name="TextBox 10"/>
          <p:cNvSpPr txBox="1"/>
          <p:nvPr/>
        </p:nvSpPr>
        <p:spPr>
          <a:xfrm>
            <a:off x="9551590" y="1556792"/>
            <a:ext cx="2232248" cy="2308324"/>
          </a:xfrm>
          <a:prstGeom prst="rect">
            <a:avLst/>
          </a:prstGeom>
          <a:noFill/>
        </p:spPr>
        <p:txBody>
          <a:bodyPr wrap="square" rtlCol="0">
            <a:spAutoFit/>
          </a:bodyPr>
          <a:lstStyle/>
          <a:p>
            <a:r>
              <a:rPr lang="en-GB" dirty="0" smtClean="0"/>
              <a:t>English support reminder:</a:t>
            </a:r>
          </a:p>
          <a:p>
            <a:pPr marL="285750" indent="-285750">
              <a:buFont typeface="Arial" panose="020B0604020202020204" pitchFamily="34" charset="0"/>
              <a:buChar char="•"/>
            </a:pPr>
            <a:r>
              <a:rPr lang="en-GB" dirty="0" smtClean="0"/>
              <a:t>Week 1 Weds 3-4</a:t>
            </a:r>
          </a:p>
          <a:p>
            <a:pPr marL="285750" indent="-285750">
              <a:buFont typeface="Arial" panose="020B0604020202020204" pitchFamily="34" charset="0"/>
              <a:buChar char="•"/>
            </a:pPr>
            <a:r>
              <a:rPr lang="en-GB" dirty="0" smtClean="0"/>
              <a:t>Week 2 Thurs 3-4</a:t>
            </a:r>
          </a:p>
          <a:p>
            <a:pPr marL="285750" indent="-285750">
              <a:buFont typeface="Arial" panose="020B0604020202020204" pitchFamily="34" charset="0"/>
              <a:buChar char="•"/>
            </a:pPr>
            <a:r>
              <a:rPr lang="en-GB" dirty="0" smtClean="0"/>
              <a:t>Thursday lunchtime</a:t>
            </a:r>
          </a:p>
          <a:p>
            <a:pPr marL="285750" indent="-285750">
              <a:buFont typeface="Arial" panose="020B0604020202020204" pitchFamily="34" charset="0"/>
              <a:buChar char="•"/>
            </a:pPr>
            <a:r>
              <a:rPr lang="en-GB" dirty="0" smtClean="0"/>
              <a:t>1:1 English tutors</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99866217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1649" y="188640"/>
            <a:ext cx="10432189" cy="763600"/>
          </a:xfrm>
        </p:spPr>
        <p:txBody>
          <a:bodyPr/>
          <a:lstStyle/>
          <a:p>
            <a:r>
              <a:rPr lang="en-GB" dirty="0" smtClean="0"/>
              <a:t>How can I support my child in English?</a:t>
            </a:r>
            <a:endParaRPr lang="en-GB" dirty="0"/>
          </a:p>
        </p:txBody>
      </p:sp>
      <p:sp>
        <p:nvSpPr>
          <p:cNvPr id="10" name="Text Placeholder 9"/>
          <p:cNvSpPr>
            <a:spLocks noGrp="1"/>
          </p:cNvSpPr>
          <p:nvPr>
            <p:ph type="body" idx="1"/>
          </p:nvPr>
        </p:nvSpPr>
        <p:spPr>
          <a:xfrm>
            <a:off x="1351649" y="1124744"/>
            <a:ext cx="7920880" cy="4555200"/>
          </a:xfrm>
          <a:solidFill>
            <a:schemeClr val="bg1">
              <a:lumMod val="95000"/>
            </a:schemeClr>
          </a:solidFill>
        </p:spPr>
        <p:txBody>
          <a:bodyPr/>
          <a:lstStyle/>
          <a:p>
            <a:pPr marL="152385" indent="0">
              <a:buNone/>
            </a:pPr>
            <a:r>
              <a:rPr lang="en-GB" dirty="0" smtClean="0"/>
              <a:t>English Language:</a:t>
            </a:r>
          </a:p>
          <a:p>
            <a:pPr marL="609585" indent="-457200">
              <a:buAutoNum type="arabicPeriod"/>
            </a:pPr>
            <a:r>
              <a:rPr lang="en-GB" dirty="0" smtClean="0"/>
              <a:t>Language exams are about repetition. We know the language of the exam and the questions- we just do not know the extracts. </a:t>
            </a:r>
          </a:p>
          <a:p>
            <a:pPr marL="609585" indent="-457200">
              <a:buAutoNum type="arabicPeriod"/>
            </a:pPr>
            <a:r>
              <a:rPr lang="en-GB" dirty="0" smtClean="0"/>
              <a:t>Writing stamina is key! Students need to practice writing stories- revise against the clock. </a:t>
            </a:r>
          </a:p>
          <a:p>
            <a:pPr marL="609585" indent="-457200">
              <a:buAutoNum type="arabicPeriod"/>
            </a:pPr>
            <a:r>
              <a:rPr lang="en-GB" dirty="0" smtClean="0"/>
              <a:t>Practice papers available for all students. Understand your child’s experience- do it with them.</a:t>
            </a:r>
          </a:p>
          <a:p>
            <a:pPr marL="609585" indent="-457200">
              <a:buAutoNum type="arabicPeriod"/>
            </a:pPr>
            <a:r>
              <a:rPr lang="en-GB" dirty="0" smtClean="0"/>
              <a:t>Revise techniques with students- paper 1 question 2- language techniques/ question 3 structure. </a:t>
            </a:r>
          </a:p>
          <a:p>
            <a:pPr marL="609585" indent="-457200">
              <a:buAutoNum type="arabicPeriod"/>
            </a:pPr>
            <a:r>
              <a:rPr lang="en-GB" dirty="0" smtClean="0"/>
              <a:t>Vocabulary- explicitly teach your child impressive words that they could use in the exam. </a:t>
            </a:r>
          </a:p>
          <a:p>
            <a:pPr marL="609585" indent="-457200">
              <a:buAutoNum type="arabicPeriod"/>
            </a:pPr>
            <a:endParaRPr lang="en-GB" dirty="0" smtClean="0"/>
          </a:p>
          <a:p>
            <a:pPr marL="609585" indent="-457200">
              <a:buAutoNum type="arabicPeriod"/>
            </a:pPr>
            <a:endParaRPr lang="en-GB" dirty="0" smtClean="0"/>
          </a:p>
          <a:p>
            <a:pPr marL="609585" indent="-457200">
              <a:buAutoNum type="arabicPeriod"/>
            </a:pPr>
            <a:endParaRPr lang="en-GB" dirty="0"/>
          </a:p>
        </p:txBody>
      </p:sp>
      <p:sp>
        <p:nvSpPr>
          <p:cNvPr id="5" name="Slide Number Placeholder 4"/>
          <p:cNvSpPr>
            <a:spLocks noGrp="1"/>
          </p:cNvSpPr>
          <p:nvPr>
            <p:ph type="sldNum" idx="12"/>
          </p:nvPr>
        </p:nvSpPr>
        <p:spPr/>
        <p:txBody>
          <a:bodyPr/>
          <a:lstStyle/>
          <a:p>
            <a:fld id="{E26D9D0C-CA63-43DA-A3B0-BE1BBD585C4C}" type="slidenum">
              <a:rPr lang="en-GB" smtClean="0"/>
              <a:pPr/>
              <a:t>33</a:t>
            </a:fld>
            <a:endParaRPr lang="en-GB"/>
          </a:p>
        </p:txBody>
      </p:sp>
      <p:sp>
        <p:nvSpPr>
          <p:cNvPr id="3" name="Rectangle 2"/>
          <p:cNvSpPr/>
          <p:nvPr/>
        </p:nvSpPr>
        <p:spPr>
          <a:xfrm>
            <a:off x="1126654" y="5265095"/>
            <a:ext cx="7655718" cy="1200329"/>
          </a:xfrm>
          <a:prstGeom prst="rect">
            <a:avLst/>
          </a:prstGeom>
          <a:solidFill>
            <a:srgbClr val="FFFF00"/>
          </a:solidFill>
        </p:spPr>
        <p:txBody>
          <a:bodyPr wrap="square">
            <a:spAutoFit/>
          </a:bodyPr>
          <a:lstStyle/>
          <a:p>
            <a:endParaRPr lang="en-GB" dirty="0" smtClean="0"/>
          </a:p>
          <a:p>
            <a:r>
              <a:rPr lang="en-GB" dirty="0" smtClean="0"/>
              <a:t>Exam dates for English Language </a:t>
            </a:r>
            <a:endParaRPr lang="en-GB" dirty="0"/>
          </a:p>
          <a:p>
            <a:r>
              <a:rPr lang="en-GB" dirty="0" smtClean="0"/>
              <a:t>8700/1 </a:t>
            </a:r>
            <a:r>
              <a:rPr lang="en-GB" dirty="0"/>
              <a:t>Explorations in creative reading and writing 1h 45m 02 June 2020 am</a:t>
            </a:r>
          </a:p>
          <a:p>
            <a:r>
              <a:rPr lang="en-GB" dirty="0"/>
              <a:t>8700/2 Writers' viewpoints and perspectives 1h 45m 05 June 2020 </a:t>
            </a:r>
            <a:r>
              <a:rPr lang="en-GB" dirty="0" smtClean="0"/>
              <a:t>am</a:t>
            </a:r>
            <a:endParaRPr lang="en-GB" dirty="0"/>
          </a:p>
        </p:txBody>
      </p:sp>
      <p:sp>
        <p:nvSpPr>
          <p:cNvPr id="6" name="TextBox 5"/>
          <p:cNvSpPr txBox="1"/>
          <p:nvPr/>
        </p:nvSpPr>
        <p:spPr>
          <a:xfrm>
            <a:off x="9551590" y="1556792"/>
            <a:ext cx="2232248" cy="3416320"/>
          </a:xfrm>
          <a:prstGeom prst="rect">
            <a:avLst/>
          </a:prstGeom>
          <a:noFill/>
        </p:spPr>
        <p:txBody>
          <a:bodyPr wrap="square" rtlCol="0">
            <a:spAutoFit/>
          </a:bodyPr>
          <a:lstStyle/>
          <a:p>
            <a:r>
              <a:rPr lang="en-GB" dirty="0" smtClean="0"/>
              <a:t>English support reminder:</a:t>
            </a:r>
          </a:p>
          <a:p>
            <a:pPr marL="285750" indent="-285750">
              <a:buFont typeface="Arial" panose="020B0604020202020204" pitchFamily="34" charset="0"/>
              <a:buChar char="•"/>
            </a:pPr>
            <a:r>
              <a:rPr lang="en-GB" dirty="0" smtClean="0"/>
              <a:t>Week 1 Weds 3-4</a:t>
            </a:r>
          </a:p>
          <a:p>
            <a:pPr marL="285750" indent="-285750">
              <a:buFont typeface="Arial" panose="020B0604020202020204" pitchFamily="34" charset="0"/>
              <a:buChar char="•"/>
            </a:pPr>
            <a:r>
              <a:rPr lang="en-GB" dirty="0" smtClean="0"/>
              <a:t>Week 2 Thurs 3-4</a:t>
            </a:r>
          </a:p>
          <a:p>
            <a:pPr marL="285750" indent="-285750">
              <a:buFont typeface="Arial" panose="020B0604020202020204" pitchFamily="34" charset="0"/>
              <a:buChar char="•"/>
            </a:pPr>
            <a:r>
              <a:rPr lang="en-GB" dirty="0" smtClean="0"/>
              <a:t>Thursday lunchtime</a:t>
            </a:r>
          </a:p>
          <a:p>
            <a:pPr marL="285750" indent="-285750">
              <a:buFont typeface="Arial" panose="020B0604020202020204" pitchFamily="34" charset="0"/>
              <a:buChar char="•"/>
            </a:pPr>
            <a:r>
              <a:rPr lang="en-GB" dirty="0" smtClean="0"/>
              <a:t>1:1 English tutors</a:t>
            </a:r>
          </a:p>
          <a:p>
            <a:pPr marL="285750" indent="-285750">
              <a:buFont typeface="Arial" panose="020B0604020202020204" pitchFamily="34" charset="0"/>
              <a:buChar char="•"/>
            </a:pPr>
            <a:r>
              <a:rPr lang="en-GB" dirty="0" smtClean="0"/>
              <a:t>English Language revision station- located in the English corridor. </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147175216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sp>
        <p:nvSpPr>
          <p:cNvPr id="60" name="Google Shape;60;p14"/>
          <p:cNvSpPr txBox="1">
            <a:spLocks noGrp="1"/>
          </p:cNvSpPr>
          <p:nvPr>
            <p:ph type="title"/>
          </p:nvPr>
        </p:nvSpPr>
        <p:spPr>
          <a:xfrm>
            <a:off x="1342679" y="523828"/>
            <a:ext cx="7776864" cy="763501"/>
          </a:xfrm>
          <a:prstGeom prst="rect">
            <a:avLst/>
          </a:prstGeom>
        </p:spPr>
        <p:txBody>
          <a:bodyPr spcFirstLastPara="1" wrap="square" lIns="121884" tIns="121884" rIns="121884" bIns="121884" anchor="t" anchorCtr="0">
            <a:noAutofit/>
          </a:bodyPr>
          <a:lstStyle/>
          <a:p>
            <a:r>
              <a:rPr lang="en" b="1" u="sng" dirty="0">
                <a:solidFill>
                  <a:srgbClr val="FF00FF"/>
                </a:solidFill>
              </a:rPr>
              <a:t>What is Dual Coding?</a:t>
            </a:r>
            <a:endParaRPr b="1" u="sng" dirty="0">
              <a:solidFill>
                <a:srgbClr val="FF00FF"/>
              </a:solidFill>
            </a:endParaRPr>
          </a:p>
        </p:txBody>
      </p:sp>
      <p:sp>
        <p:nvSpPr>
          <p:cNvPr id="61" name="Google Shape;61;p14"/>
          <p:cNvSpPr txBox="1">
            <a:spLocks noGrp="1"/>
          </p:cNvSpPr>
          <p:nvPr>
            <p:ph type="body" idx="1"/>
          </p:nvPr>
        </p:nvSpPr>
        <p:spPr>
          <a:xfrm>
            <a:off x="1342678" y="1536880"/>
            <a:ext cx="10432189" cy="4554607"/>
          </a:xfrm>
          <a:prstGeom prst="rect">
            <a:avLst/>
          </a:prstGeom>
        </p:spPr>
        <p:txBody>
          <a:bodyPr spcFirstLastPara="1" wrap="square" lIns="121884" tIns="121884" rIns="121884" bIns="121884" anchor="t" anchorCtr="0">
            <a:noAutofit/>
          </a:bodyPr>
          <a:lstStyle/>
          <a:p>
            <a:pPr marL="0" indent="0">
              <a:buNone/>
            </a:pPr>
            <a:endParaRPr dirty="0"/>
          </a:p>
          <a:p>
            <a:pPr marL="0" indent="0">
              <a:spcBef>
                <a:spcPts val="2133"/>
              </a:spcBef>
              <a:buNone/>
            </a:pPr>
            <a:r>
              <a:rPr lang="en" sz="2400" dirty="0"/>
              <a:t>How does it work? You apply words and images to support metacognition. </a:t>
            </a:r>
            <a:endParaRPr lang="en" sz="2400" dirty="0" smtClean="0"/>
          </a:p>
          <a:p>
            <a:pPr marL="0" indent="0">
              <a:spcBef>
                <a:spcPts val="2133"/>
              </a:spcBef>
              <a:buNone/>
            </a:pPr>
            <a:r>
              <a:rPr lang="en" sz="2400" dirty="0" smtClean="0"/>
              <a:t>Take </a:t>
            </a:r>
            <a:r>
              <a:rPr lang="en" sz="2400" dirty="0"/>
              <a:t>a subject. Pick a topic that you want to revise. Create a mind map of all the </a:t>
            </a:r>
            <a:r>
              <a:rPr lang="en" sz="2400" dirty="0" smtClean="0"/>
              <a:t>powerful knowledge </a:t>
            </a:r>
            <a:r>
              <a:rPr lang="en" sz="2400" dirty="0"/>
              <a:t>you have remembered from that topic-including key information, words and sketches. Once you have done this. Say everything out loud to yourself or a friend/ family member. </a:t>
            </a:r>
            <a:endParaRPr sz="2400" dirty="0"/>
          </a:p>
          <a:p>
            <a:pPr marL="0" indent="0">
              <a:spcBef>
                <a:spcPts val="2133"/>
              </a:spcBef>
              <a:buNone/>
            </a:pPr>
            <a:r>
              <a:rPr lang="en" sz="2400" dirty="0" smtClean="0"/>
              <a:t>Research the </a:t>
            </a:r>
            <a:r>
              <a:rPr lang="en" sz="2400" dirty="0"/>
              <a:t>topic or use your class notes to add to the mind map. </a:t>
            </a:r>
            <a:endParaRPr sz="2400" dirty="0"/>
          </a:p>
          <a:p>
            <a:pPr marL="0" indent="0">
              <a:spcBef>
                <a:spcPts val="2133"/>
              </a:spcBef>
              <a:spcAft>
                <a:spcPts val="2133"/>
              </a:spcAft>
              <a:buNone/>
            </a:pPr>
            <a:r>
              <a:rPr lang="en" sz="2400" dirty="0"/>
              <a:t>Finally, look at the mind map and say everything </a:t>
            </a:r>
            <a:r>
              <a:rPr lang="en" sz="2400" dirty="0" smtClean="0"/>
              <a:t>aloud. </a:t>
            </a:r>
            <a:endParaRPr sz="2400" dirty="0"/>
          </a:p>
        </p:txBody>
      </p:sp>
      <p:pic>
        <p:nvPicPr>
          <p:cNvPr id="62" name="Google Shape;62;p14"/>
          <p:cNvPicPr preferRelativeResize="0"/>
          <p:nvPr/>
        </p:nvPicPr>
        <p:blipFill>
          <a:blip r:embed="rId3">
            <a:alphaModFix/>
          </a:blip>
          <a:stretch>
            <a:fillRect/>
          </a:stretch>
        </p:blipFill>
        <p:spPr>
          <a:xfrm>
            <a:off x="9219932" y="279811"/>
            <a:ext cx="2781238" cy="1668749"/>
          </a:xfrm>
          <a:prstGeom prst="rect">
            <a:avLst/>
          </a:prstGeom>
          <a:noFill/>
          <a:ln>
            <a:noFill/>
          </a:ln>
        </p:spPr>
      </p:pic>
    </p:spTree>
    <p:extLst>
      <p:ext uri="{BB962C8B-B14F-4D97-AF65-F5344CB8AC3E}">
        <p14:creationId xmlns:p14="http://schemas.microsoft.com/office/powerpoint/2010/main" val="425548290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sp>
        <p:nvSpPr>
          <p:cNvPr id="60" name="Google Shape;60;p14"/>
          <p:cNvSpPr txBox="1">
            <a:spLocks noGrp="1"/>
          </p:cNvSpPr>
          <p:nvPr>
            <p:ph type="title"/>
          </p:nvPr>
        </p:nvSpPr>
        <p:spPr>
          <a:xfrm>
            <a:off x="1342679" y="523828"/>
            <a:ext cx="7776864" cy="763501"/>
          </a:xfrm>
          <a:prstGeom prst="rect">
            <a:avLst/>
          </a:prstGeom>
        </p:spPr>
        <p:txBody>
          <a:bodyPr spcFirstLastPara="1" wrap="square" lIns="121884" tIns="121884" rIns="121884" bIns="121884" anchor="t" anchorCtr="0">
            <a:noAutofit/>
          </a:bodyPr>
          <a:lstStyle/>
          <a:p>
            <a:r>
              <a:rPr lang="en" b="1" u="sng" dirty="0" smtClean="0">
                <a:solidFill>
                  <a:srgbClr val="FF00FF"/>
                </a:solidFill>
              </a:rPr>
              <a:t>Example…</a:t>
            </a:r>
            <a:endParaRPr b="1" u="sng" dirty="0">
              <a:solidFill>
                <a:srgbClr val="FF00FF"/>
              </a:solidFill>
            </a:endParaRPr>
          </a:p>
        </p:txBody>
      </p:sp>
      <p:pic>
        <p:nvPicPr>
          <p:cNvPr id="62" name="Google Shape;62;p14"/>
          <p:cNvPicPr preferRelativeResize="0"/>
          <p:nvPr/>
        </p:nvPicPr>
        <p:blipFill>
          <a:blip r:embed="rId3">
            <a:alphaModFix/>
          </a:blip>
          <a:stretch>
            <a:fillRect/>
          </a:stretch>
        </p:blipFill>
        <p:spPr>
          <a:xfrm>
            <a:off x="9219932" y="279811"/>
            <a:ext cx="2781238" cy="1668749"/>
          </a:xfrm>
          <a:prstGeom prst="rect">
            <a:avLst/>
          </a:prstGeom>
          <a:noFill/>
          <a:ln>
            <a:noFill/>
          </a:ln>
        </p:spPr>
      </p:pic>
      <p:cxnSp>
        <p:nvCxnSpPr>
          <p:cNvPr id="5" name="Straight Arrow Connector 4"/>
          <p:cNvCxnSpPr/>
          <p:nvPr/>
        </p:nvCxnSpPr>
        <p:spPr>
          <a:xfrm flipH="1">
            <a:off x="3358902" y="3501008"/>
            <a:ext cx="1728192" cy="100811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1234666" y="4941168"/>
            <a:ext cx="2844316" cy="646331"/>
          </a:xfrm>
          <a:prstGeom prst="rect">
            <a:avLst/>
          </a:prstGeom>
          <a:noFill/>
        </p:spPr>
        <p:txBody>
          <a:bodyPr wrap="square" rtlCol="0">
            <a:spAutoFit/>
          </a:bodyPr>
          <a:lstStyle/>
          <a:p>
            <a:r>
              <a:rPr lang="en-GB" sz="3600" dirty="0" smtClean="0"/>
              <a:t>Ambitious</a:t>
            </a:r>
            <a:r>
              <a:rPr lang="en-GB" dirty="0" smtClean="0"/>
              <a:t> </a:t>
            </a:r>
            <a:endParaRPr lang="en-GB" dirty="0"/>
          </a:p>
        </p:txBody>
      </p:sp>
      <p:pic>
        <p:nvPicPr>
          <p:cNvPr id="6" name="Picture 5"/>
          <p:cNvPicPr>
            <a:picLocks noChangeAspect="1"/>
          </p:cNvPicPr>
          <p:nvPr/>
        </p:nvPicPr>
        <p:blipFill>
          <a:blip r:embed="rId4"/>
          <a:stretch>
            <a:fillRect/>
          </a:stretch>
        </p:blipFill>
        <p:spPr>
          <a:xfrm>
            <a:off x="5375126" y="2204864"/>
            <a:ext cx="1296144" cy="1679919"/>
          </a:xfrm>
          <a:prstGeom prst="rect">
            <a:avLst/>
          </a:prstGeom>
        </p:spPr>
      </p:pic>
      <p:sp>
        <p:nvSpPr>
          <p:cNvPr id="11" name="TextBox 10"/>
          <p:cNvSpPr txBox="1"/>
          <p:nvPr/>
        </p:nvSpPr>
        <p:spPr>
          <a:xfrm>
            <a:off x="7967414" y="3221481"/>
            <a:ext cx="1800200" cy="923330"/>
          </a:xfrm>
          <a:prstGeom prst="rect">
            <a:avLst/>
          </a:prstGeom>
          <a:noFill/>
        </p:spPr>
        <p:txBody>
          <a:bodyPr wrap="square" rtlCol="0">
            <a:spAutoFit/>
          </a:bodyPr>
          <a:lstStyle/>
          <a:p>
            <a:r>
              <a:rPr lang="en-GB" dirty="0" smtClean="0"/>
              <a:t>‘Unsex me here’ </a:t>
            </a:r>
          </a:p>
          <a:p>
            <a:r>
              <a:rPr lang="en-GB" dirty="0" smtClean="0"/>
              <a:t>Verb</a:t>
            </a:r>
          </a:p>
          <a:p>
            <a:endParaRPr lang="en-GB" dirty="0"/>
          </a:p>
        </p:txBody>
      </p:sp>
      <p:sp>
        <p:nvSpPr>
          <p:cNvPr id="12" name="TextBox 11"/>
          <p:cNvSpPr txBox="1"/>
          <p:nvPr/>
        </p:nvSpPr>
        <p:spPr>
          <a:xfrm>
            <a:off x="5771170" y="4539952"/>
            <a:ext cx="1800200" cy="369332"/>
          </a:xfrm>
          <a:prstGeom prst="rect">
            <a:avLst/>
          </a:prstGeom>
          <a:noFill/>
        </p:spPr>
        <p:txBody>
          <a:bodyPr wrap="square" rtlCol="0">
            <a:spAutoFit/>
          </a:bodyPr>
          <a:lstStyle/>
          <a:p>
            <a:r>
              <a:rPr lang="en-GB" dirty="0" smtClean="0"/>
              <a:t>Controlling</a:t>
            </a:r>
            <a:endParaRPr lang="en-GB" dirty="0"/>
          </a:p>
        </p:txBody>
      </p:sp>
      <p:sp>
        <p:nvSpPr>
          <p:cNvPr id="13" name="TextBox 12"/>
          <p:cNvSpPr txBox="1"/>
          <p:nvPr/>
        </p:nvSpPr>
        <p:spPr>
          <a:xfrm>
            <a:off x="1990750" y="2042418"/>
            <a:ext cx="2736304" cy="584775"/>
          </a:xfrm>
          <a:prstGeom prst="rect">
            <a:avLst/>
          </a:prstGeom>
          <a:noFill/>
        </p:spPr>
        <p:txBody>
          <a:bodyPr wrap="square" rtlCol="0">
            <a:spAutoFit/>
          </a:bodyPr>
          <a:lstStyle/>
          <a:p>
            <a:r>
              <a:rPr lang="en-GB" sz="3200" dirty="0" smtClean="0"/>
              <a:t>Manipulative</a:t>
            </a:r>
            <a:endParaRPr lang="en-GB" sz="3200" dirty="0"/>
          </a:p>
        </p:txBody>
      </p:sp>
      <p:sp>
        <p:nvSpPr>
          <p:cNvPr id="14" name="TextBox 13"/>
          <p:cNvSpPr txBox="1"/>
          <p:nvPr/>
        </p:nvSpPr>
        <p:spPr>
          <a:xfrm>
            <a:off x="8319832" y="4355674"/>
            <a:ext cx="1800200" cy="646331"/>
          </a:xfrm>
          <a:prstGeom prst="rect">
            <a:avLst/>
          </a:prstGeom>
          <a:noFill/>
        </p:spPr>
        <p:txBody>
          <a:bodyPr wrap="square" rtlCol="0">
            <a:spAutoFit/>
          </a:bodyPr>
          <a:lstStyle/>
          <a:p>
            <a:r>
              <a:rPr lang="en-GB" sz="3600" dirty="0" smtClean="0"/>
              <a:t>Atypical</a:t>
            </a:r>
            <a:endParaRPr lang="en-GB" sz="3600" dirty="0"/>
          </a:p>
        </p:txBody>
      </p:sp>
      <p:sp>
        <p:nvSpPr>
          <p:cNvPr id="15" name="TextBox 14"/>
          <p:cNvSpPr txBox="1"/>
          <p:nvPr/>
        </p:nvSpPr>
        <p:spPr>
          <a:xfrm>
            <a:off x="1234666" y="2880246"/>
            <a:ext cx="1800200" cy="1477328"/>
          </a:xfrm>
          <a:prstGeom prst="rect">
            <a:avLst/>
          </a:prstGeom>
          <a:noFill/>
        </p:spPr>
        <p:txBody>
          <a:bodyPr wrap="square" rtlCol="0">
            <a:spAutoFit/>
          </a:bodyPr>
          <a:lstStyle/>
          <a:p>
            <a:r>
              <a:rPr lang="en-GB" dirty="0" smtClean="0"/>
              <a:t>Emasculates Macbeth</a:t>
            </a:r>
          </a:p>
          <a:p>
            <a:r>
              <a:rPr lang="en-GB" dirty="0" smtClean="0"/>
              <a:t>‘Are you a man?’</a:t>
            </a:r>
          </a:p>
          <a:p>
            <a:r>
              <a:rPr lang="en-GB" dirty="0" smtClean="0"/>
              <a:t>Rhetorical question</a:t>
            </a:r>
            <a:endParaRPr lang="en-GB" dirty="0"/>
          </a:p>
        </p:txBody>
      </p:sp>
      <p:pic>
        <p:nvPicPr>
          <p:cNvPr id="7" name="Picture 6"/>
          <p:cNvPicPr>
            <a:picLocks noChangeAspect="1"/>
          </p:cNvPicPr>
          <p:nvPr/>
        </p:nvPicPr>
        <p:blipFill>
          <a:blip r:embed="rId5"/>
          <a:stretch>
            <a:fillRect/>
          </a:stretch>
        </p:blipFill>
        <p:spPr>
          <a:xfrm>
            <a:off x="10063353" y="2577083"/>
            <a:ext cx="1933575" cy="1847850"/>
          </a:xfrm>
          <a:prstGeom prst="rect">
            <a:avLst/>
          </a:prstGeom>
        </p:spPr>
      </p:pic>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95627" y="4802318"/>
            <a:ext cx="1819275" cy="1743075"/>
          </a:xfrm>
          <a:prstGeom prst="rect">
            <a:avLst/>
          </a:prstGeom>
        </p:spPr>
      </p:pic>
      <p:sp>
        <p:nvSpPr>
          <p:cNvPr id="18" name="TextBox 17"/>
          <p:cNvSpPr txBox="1"/>
          <p:nvPr/>
        </p:nvSpPr>
        <p:spPr>
          <a:xfrm>
            <a:off x="6048752" y="5296541"/>
            <a:ext cx="2566734" cy="1200329"/>
          </a:xfrm>
          <a:prstGeom prst="rect">
            <a:avLst/>
          </a:prstGeom>
          <a:noFill/>
        </p:spPr>
        <p:txBody>
          <a:bodyPr wrap="square" rtlCol="0">
            <a:spAutoFit/>
          </a:bodyPr>
          <a:lstStyle/>
          <a:p>
            <a:r>
              <a:rPr lang="en-GB" dirty="0" smtClean="0"/>
              <a:t>‘Look like the innocent flower but be the serpent </a:t>
            </a:r>
            <a:r>
              <a:rPr lang="en-GB" dirty="0" err="1" smtClean="0"/>
              <a:t>under’t</a:t>
            </a:r>
            <a:r>
              <a:rPr lang="en-GB" dirty="0" smtClean="0"/>
              <a:t>.’ Simile/ animalistic imagery</a:t>
            </a:r>
            <a:endParaRPr lang="en-GB" dirty="0"/>
          </a:p>
        </p:txBody>
      </p:sp>
      <p:cxnSp>
        <p:nvCxnSpPr>
          <p:cNvPr id="19" name="Straight Arrow Connector 18"/>
          <p:cNvCxnSpPr/>
          <p:nvPr/>
        </p:nvCxnSpPr>
        <p:spPr>
          <a:xfrm flipH="1" flipV="1">
            <a:off x="4144829" y="2570658"/>
            <a:ext cx="1172157" cy="47416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5614902" y="1192098"/>
            <a:ext cx="2566734" cy="369332"/>
          </a:xfrm>
          <a:prstGeom prst="rect">
            <a:avLst/>
          </a:prstGeom>
          <a:noFill/>
        </p:spPr>
        <p:txBody>
          <a:bodyPr wrap="square" rtlCol="0">
            <a:spAutoFit/>
          </a:bodyPr>
          <a:lstStyle/>
          <a:p>
            <a:r>
              <a:rPr lang="en-GB" dirty="0" smtClean="0"/>
              <a:t>‘Take my milk for gall’ </a:t>
            </a:r>
            <a:endParaRPr lang="en-GB" dirty="0"/>
          </a:p>
        </p:txBody>
      </p:sp>
      <p:cxnSp>
        <p:nvCxnSpPr>
          <p:cNvPr id="22" name="Straight Arrow Connector 21"/>
          <p:cNvCxnSpPr/>
          <p:nvPr/>
        </p:nvCxnSpPr>
        <p:spPr>
          <a:xfrm flipV="1">
            <a:off x="6750332" y="2880246"/>
            <a:ext cx="2469600" cy="248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flipV="1">
            <a:off x="6671270" y="1836055"/>
            <a:ext cx="450050" cy="65693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5204991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5"/>
          <p:cNvSpPr txBox="1">
            <a:spLocks noGrp="1"/>
          </p:cNvSpPr>
          <p:nvPr>
            <p:ph type="title"/>
          </p:nvPr>
        </p:nvSpPr>
        <p:spPr>
          <a:xfrm>
            <a:off x="910630" y="495132"/>
            <a:ext cx="10648213" cy="763501"/>
          </a:xfrm>
          <a:prstGeom prst="rect">
            <a:avLst/>
          </a:prstGeom>
        </p:spPr>
        <p:txBody>
          <a:bodyPr spcFirstLastPara="1" wrap="square" lIns="121884" tIns="121884" rIns="121884" bIns="121884" anchor="t" anchorCtr="0">
            <a:noAutofit/>
          </a:bodyPr>
          <a:lstStyle/>
          <a:p>
            <a:r>
              <a:rPr lang="en" b="1" u="sng" dirty="0">
                <a:solidFill>
                  <a:srgbClr val="00FF00"/>
                </a:solidFill>
              </a:rPr>
              <a:t>What is the Leitner method?</a:t>
            </a:r>
            <a:endParaRPr b="1" u="sng" dirty="0">
              <a:solidFill>
                <a:srgbClr val="00FF00"/>
              </a:solidFill>
            </a:endParaRPr>
          </a:p>
        </p:txBody>
      </p:sp>
      <p:sp>
        <p:nvSpPr>
          <p:cNvPr id="68" name="Google Shape;68;p15"/>
          <p:cNvSpPr txBox="1">
            <a:spLocks noGrp="1"/>
          </p:cNvSpPr>
          <p:nvPr>
            <p:ph type="body" idx="1"/>
          </p:nvPr>
        </p:nvSpPr>
        <p:spPr>
          <a:xfrm>
            <a:off x="1558702" y="1536880"/>
            <a:ext cx="10216165" cy="4554607"/>
          </a:xfrm>
          <a:prstGeom prst="rect">
            <a:avLst/>
          </a:prstGeom>
        </p:spPr>
        <p:txBody>
          <a:bodyPr spcFirstLastPara="1" wrap="square" lIns="121884" tIns="121884" rIns="121884" bIns="121884" anchor="t" anchorCtr="0">
            <a:noAutofit/>
          </a:bodyPr>
          <a:lstStyle/>
          <a:p>
            <a:pPr marL="0" indent="0">
              <a:buNone/>
            </a:pPr>
            <a:r>
              <a:rPr lang="en" sz="2400" dirty="0"/>
              <a:t>How does it work?</a:t>
            </a:r>
            <a:endParaRPr sz="2400" dirty="0"/>
          </a:p>
          <a:p>
            <a:pPr marL="0" indent="0">
              <a:spcBef>
                <a:spcPts val="2133"/>
              </a:spcBef>
              <a:buNone/>
            </a:pPr>
            <a:r>
              <a:rPr lang="en" sz="2400" dirty="0"/>
              <a:t>Studies show that this is one of the most effective ways to boost memory retention. </a:t>
            </a:r>
            <a:endParaRPr sz="2400" dirty="0"/>
          </a:p>
          <a:p>
            <a:pPr marL="0" indent="0">
              <a:spcBef>
                <a:spcPts val="2133"/>
              </a:spcBef>
              <a:buNone/>
            </a:pPr>
            <a:r>
              <a:rPr lang="en" sz="2400" dirty="0"/>
              <a:t>You need 3-5 </a:t>
            </a:r>
            <a:r>
              <a:rPr lang="en" sz="2400" dirty="0" smtClean="0"/>
              <a:t>numbered boxes/envelopes </a:t>
            </a:r>
            <a:r>
              <a:rPr lang="en" sz="2400" dirty="0"/>
              <a:t>to </a:t>
            </a:r>
            <a:r>
              <a:rPr lang="en" sz="2400" dirty="0" smtClean="0"/>
              <a:t>catergorise and order </a:t>
            </a:r>
            <a:r>
              <a:rPr lang="en" sz="2400" dirty="0"/>
              <a:t>your flashcards. Take a </a:t>
            </a:r>
            <a:r>
              <a:rPr lang="en" sz="2400" dirty="0" smtClean="0"/>
              <a:t>topic. Write everything you need to know on a selection of flashcards. Put </a:t>
            </a:r>
            <a:r>
              <a:rPr lang="en" sz="2400" dirty="0"/>
              <a:t>all of them in box one. </a:t>
            </a:r>
            <a:r>
              <a:rPr lang="en" sz="2400" dirty="0" smtClean="0"/>
              <a:t>Each day take the flashcards and test if you have remembered everything on each flashcard. The correct flashcards move to box 2. </a:t>
            </a:r>
            <a:r>
              <a:rPr lang="en" sz="2400" dirty="0"/>
              <a:t>The answers you do not know keep in box one. </a:t>
            </a:r>
            <a:endParaRPr sz="2400" dirty="0"/>
          </a:p>
          <a:p>
            <a:pPr marL="0" indent="0">
              <a:spcBef>
                <a:spcPts val="2133"/>
              </a:spcBef>
              <a:spcAft>
                <a:spcPts val="2133"/>
              </a:spcAft>
              <a:buNone/>
            </a:pPr>
            <a:r>
              <a:rPr lang="en" sz="2400" dirty="0" smtClean="0"/>
              <a:t>Example… </a:t>
            </a:r>
            <a:endParaRPr sz="2400" dirty="0"/>
          </a:p>
        </p:txBody>
      </p:sp>
      <p:pic>
        <p:nvPicPr>
          <p:cNvPr id="69" name="Google Shape;69;p15"/>
          <p:cNvPicPr preferRelativeResize="0"/>
          <p:nvPr/>
        </p:nvPicPr>
        <p:blipFill>
          <a:blip r:embed="rId3">
            <a:alphaModFix/>
          </a:blip>
          <a:stretch>
            <a:fillRect/>
          </a:stretch>
        </p:blipFill>
        <p:spPr>
          <a:xfrm>
            <a:off x="8392606" y="216884"/>
            <a:ext cx="3588166" cy="1941114"/>
          </a:xfrm>
          <a:prstGeom prst="rect">
            <a:avLst/>
          </a:prstGeom>
          <a:noFill/>
          <a:ln>
            <a:noFill/>
          </a:ln>
        </p:spPr>
      </p:pic>
    </p:spTree>
    <p:extLst>
      <p:ext uri="{BB962C8B-B14F-4D97-AF65-F5344CB8AC3E}">
        <p14:creationId xmlns:p14="http://schemas.microsoft.com/office/powerpoint/2010/main" val="5543523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70670" y="1700808"/>
            <a:ext cx="10657184" cy="1472184"/>
          </a:xfrm>
        </p:spPr>
        <p:txBody>
          <a:bodyPr/>
          <a:lstStyle/>
          <a:p>
            <a:pPr algn="ctr"/>
            <a:r>
              <a:rPr lang="en-GB" sz="5400" dirty="0"/>
              <a:t>Bishop of Winchester Academy</a:t>
            </a:r>
            <a:br>
              <a:rPr lang="en-GB" sz="5400" dirty="0"/>
            </a:br>
            <a:r>
              <a:rPr lang="en-GB" sz="5400" dirty="0" smtClean="0"/>
              <a:t>Science </a:t>
            </a:r>
            <a:r>
              <a:rPr lang="en-GB" sz="5400" dirty="0"/>
              <a:t>Department</a:t>
            </a:r>
          </a:p>
        </p:txBody>
      </p:sp>
    </p:spTree>
    <p:custDataLst>
      <p:tags r:id="rId1"/>
    </p:custDataLst>
    <p:extLst>
      <p:ext uri="{BB962C8B-B14F-4D97-AF65-F5344CB8AC3E}">
        <p14:creationId xmlns:p14="http://schemas.microsoft.com/office/powerpoint/2010/main" val="370449048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26654" y="116632"/>
            <a:ext cx="9874235" cy="764846"/>
          </a:xfrm>
        </p:spPr>
        <p:txBody>
          <a:bodyPr/>
          <a:lstStyle/>
          <a:p>
            <a:r>
              <a:rPr lang="en-GB" dirty="0" smtClean="0"/>
              <a:t>How can I support my child in Science?</a:t>
            </a:r>
            <a:endParaRPr lang="en-GB" dirty="0"/>
          </a:p>
        </p:txBody>
      </p:sp>
      <p:sp>
        <p:nvSpPr>
          <p:cNvPr id="5" name="Slide Number Placeholder 4"/>
          <p:cNvSpPr>
            <a:spLocks noGrp="1"/>
          </p:cNvSpPr>
          <p:nvPr>
            <p:ph type="sldNum" sz="quarter" idx="12"/>
          </p:nvPr>
        </p:nvSpPr>
        <p:spPr/>
        <p:txBody>
          <a:bodyPr/>
          <a:lstStyle/>
          <a:p>
            <a:fld id="{E26D9D0C-CA63-43DA-A3B0-BE1BBD585C4C}" type="slidenum">
              <a:rPr lang="en-GB" smtClean="0"/>
              <a:pPr/>
              <a:t>38</a:t>
            </a:fld>
            <a:endParaRPr lang="en-GB"/>
          </a:p>
        </p:txBody>
      </p:sp>
      <p:sp>
        <p:nvSpPr>
          <p:cNvPr id="6" name="Text Placeholder 9"/>
          <p:cNvSpPr txBox="1">
            <a:spLocks/>
          </p:cNvSpPr>
          <p:nvPr/>
        </p:nvSpPr>
        <p:spPr>
          <a:xfrm>
            <a:off x="1093215" y="1356966"/>
            <a:ext cx="8242351" cy="5240386"/>
          </a:xfrm>
          <a:prstGeom prst="rect">
            <a:avLst/>
          </a:prstGeom>
          <a:solidFill>
            <a:schemeClr val="accent2">
              <a:lumMod val="20000"/>
              <a:lumOff val="80000"/>
            </a:schemeClr>
          </a:solidFill>
        </p:spPr>
        <p:txBody>
          <a:bodyPr tIns="0"/>
          <a:lstStyle>
            <a:lvl1pPr marL="27432" indent="0" algn="l" defTabSz="914400" rtl="0" eaLnBrk="1" latinLnBrk="0" hangingPunct="1">
              <a:spcBef>
                <a:spcPct val="20000"/>
              </a:spcBef>
              <a:buClr>
                <a:schemeClr val="accent1"/>
              </a:buClr>
              <a:buFont typeface="Arial" pitchFamily="34" charset="0"/>
              <a:buNone/>
              <a:defRPr sz="2600" kern="1200">
                <a:solidFill>
                  <a:schemeClr val="tx2">
                    <a:shade val="30000"/>
                    <a:satMod val="150000"/>
                  </a:schemeClr>
                </a:solidFill>
                <a:latin typeface="+mn-lt"/>
                <a:ea typeface="+mn-ea"/>
                <a:cs typeface="+mn-cs"/>
              </a:defRPr>
            </a:lvl1pPr>
            <a:lvl2pPr marL="457200" indent="0" algn="ctr" defTabSz="914400" rtl="0" eaLnBrk="1" latinLnBrk="0" hangingPunct="1">
              <a:spcBef>
                <a:spcPct val="20000"/>
              </a:spcBef>
              <a:buClr>
                <a:schemeClr val="accent2"/>
              </a:buClr>
              <a:buFont typeface="Arial" pitchFamily="34" charset="0"/>
              <a:buNone/>
              <a:defRPr sz="2000" kern="1200">
                <a:solidFill>
                  <a:schemeClr val="tx1"/>
                </a:solidFill>
                <a:latin typeface="+mn-lt"/>
                <a:ea typeface="+mn-ea"/>
                <a:cs typeface="+mn-cs"/>
              </a:defRPr>
            </a:lvl2pPr>
            <a:lvl3pPr marL="914400" indent="0" algn="ctr" defTabSz="914400" rtl="0" eaLnBrk="1" latinLnBrk="0" hangingPunct="1">
              <a:spcBef>
                <a:spcPct val="20000"/>
              </a:spcBef>
              <a:buClr>
                <a:schemeClr val="accent3"/>
              </a:buClr>
              <a:buFont typeface="Arial" pitchFamily="34" charset="0"/>
              <a:buNone/>
              <a:defRPr sz="1800" kern="1200">
                <a:solidFill>
                  <a:schemeClr val="tx1"/>
                </a:solidFill>
                <a:latin typeface="+mn-lt"/>
                <a:ea typeface="+mn-ea"/>
                <a:cs typeface="+mn-cs"/>
              </a:defRPr>
            </a:lvl3pPr>
            <a:lvl4pPr marL="1371600" indent="0" algn="ctr" defTabSz="914400" rtl="0" eaLnBrk="1" latinLnBrk="0" hangingPunct="1">
              <a:spcBef>
                <a:spcPct val="20000"/>
              </a:spcBef>
              <a:buClr>
                <a:schemeClr val="accent4"/>
              </a:buClr>
              <a:buFont typeface="Arial" pitchFamily="34" charset="0"/>
              <a:buNone/>
              <a:defRPr sz="1600" kern="1200">
                <a:solidFill>
                  <a:schemeClr val="tx1"/>
                </a:solidFill>
                <a:latin typeface="+mn-lt"/>
                <a:ea typeface="+mn-ea"/>
                <a:cs typeface="+mn-cs"/>
              </a:defRPr>
            </a:lvl4pPr>
            <a:lvl5pPr marL="1828800" indent="0" algn="ctr" defTabSz="914400" rtl="0" eaLnBrk="1" latinLnBrk="0" hangingPunct="1">
              <a:spcBef>
                <a:spcPct val="20000"/>
              </a:spcBef>
              <a:buClr>
                <a:schemeClr val="accent5"/>
              </a:buClr>
              <a:buFont typeface="Arial" pitchFamily="34" charset="0"/>
              <a:buNone/>
              <a:defRPr sz="1400" kern="1200" baseline="0">
                <a:solidFill>
                  <a:schemeClr val="tx1"/>
                </a:solidFill>
                <a:latin typeface="+mn-lt"/>
                <a:ea typeface="+mn-ea"/>
                <a:cs typeface="+mn-cs"/>
              </a:defRPr>
            </a:lvl5pPr>
            <a:lvl6pPr marL="2286000" indent="0" algn="ctr" defTabSz="914400" rtl="0" eaLnBrk="1" latinLnBrk="0" hangingPunct="1">
              <a:spcBef>
                <a:spcPct val="20000"/>
              </a:spcBef>
              <a:buClr>
                <a:schemeClr val="accent1"/>
              </a:buClr>
              <a:buFont typeface="Arial" pitchFamily="34" charset="0"/>
              <a:buNone/>
              <a:defRPr sz="1400" kern="1200" baseline="0">
                <a:solidFill>
                  <a:schemeClr val="tx1"/>
                </a:solidFill>
                <a:latin typeface="+mn-lt"/>
                <a:ea typeface="+mn-ea"/>
                <a:cs typeface="+mn-cs"/>
              </a:defRPr>
            </a:lvl6pPr>
            <a:lvl7pPr marL="2743200" indent="0" algn="ctr" defTabSz="914400" rtl="0" eaLnBrk="1" latinLnBrk="0" hangingPunct="1">
              <a:spcBef>
                <a:spcPct val="20000"/>
              </a:spcBef>
              <a:buClr>
                <a:schemeClr val="accent2"/>
              </a:buClr>
              <a:buFont typeface="Arial" pitchFamily="34" charset="0"/>
              <a:buNone/>
              <a:defRPr sz="1400" kern="1200">
                <a:solidFill>
                  <a:schemeClr val="tx1"/>
                </a:solidFill>
                <a:latin typeface="+mn-lt"/>
                <a:ea typeface="+mn-ea"/>
                <a:cs typeface="+mn-cs"/>
              </a:defRPr>
            </a:lvl7pPr>
            <a:lvl8pPr marL="3200400" indent="0" algn="ctr" defTabSz="914400" rtl="0" eaLnBrk="1" latinLnBrk="0" hangingPunct="1">
              <a:spcBef>
                <a:spcPct val="20000"/>
              </a:spcBef>
              <a:buClr>
                <a:schemeClr val="accent3"/>
              </a:buClr>
              <a:buFont typeface="Arial" pitchFamily="34" charset="0"/>
              <a:buNone/>
              <a:defRPr sz="1400" kern="1200">
                <a:solidFill>
                  <a:schemeClr val="tx1"/>
                </a:solidFill>
                <a:latin typeface="+mn-lt"/>
                <a:ea typeface="+mn-ea"/>
                <a:cs typeface="+mn-cs"/>
              </a:defRPr>
            </a:lvl8pPr>
            <a:lvl9pPr marL="3657600" indent="0" algn="ctr" defTabSz="914400" rtl="0" eaLnBrk="1" latinLnBrk="0" hangingPunct="1">
              <a:spcBef>
                <a:spcPct val="20000"/>
              </a:spcBef>
              <a:buClr>
                <a:schemeClr val="accent4"/>
              </a:buClr>
              <a:buFont typeface="Arial" pitchFamily="34" charset="0"/>
              <a:buNone/>
              <a:defRPr sz="1400" kern="1200">
                <a:solidFill>
                  <a:schemeClr val="tx1"/>
                </a:solidFill>
                <a:latin typeface="+mn-lt"/>
                <a:ea typeface="+mn-ea"/>
                <a:cs typeface="+mn-cs"/>
              </a:defRPr>
            </a:lvl9pPr>
          </a:lstStyle>
          <a:p>
            <a:pPr marL="152385"/>
            <a:r>
              <a:rPr lang="en-GB" sz="2400" dirty="0" smtClean="0">
                <a:latin typeface="Century Gothic" panose="020B0502020202020204" pitchFamily="34" charset="0"/>
              </a:rPr>
              <a:t>Science:</a:t>
            </a:r>
          </a:p>
          <a:p>
            <a:pPr marL="609585" indent="-457200">
              <a:buFont typeface="Arial" pitchFamily="34" charset="0"/>
              <a:buAutoNum type="arabicPeriod"/>
            </a:pPr>
            <a:r>
              <a:rPr lang="en-GB" sz="2000" dirty="0" smtClean="0">
                <a:latin typeface="Century Gothic" panose="020B0502020202020204" pitchFamily="34" charset="0"/>
              </a:rPr>
              <a:t>Learn the physics equations. Get your child to chant the equations with you.</a:t>
            </a:r>
          </a:p>
          <a:p>
            <a:pPr marL="609585" indent="-457200">
              <a:buFont typeface="Arial" pitchFamily="34" charset="0"/>
              <a:buAutoNum type="arabicPeriod"/>
            </a:pPr>
            <a:r>
              <a:rPr lang="en-GB" sz="2000" dirty="0" smtClean="0">
                <a:latin typeface="Century Gothic" panose="020B0502020202020204" pitchFamily="34" charset="0"/>
              </a:rPr>
              <a:t>Watch Free Science Lessons or Primrose Kitten videos on YouTube – try the attached exam questions from each video.</a:t>
            </a:r>
          </a:p>
          <a:p>
            <a:pPr marL="609585" indent="-457200">
              <a:buFont typeface="Arial" pitchFamily="34" charset="0"/>
              <a:buAutoNum type="arabicPeriod"/>
            </a:pPr>
            <a:r>
              <a:rPr lang="en-GB" sz="2000" dirty="0" smtClean="0">
                <a:latin typeface="Century Gothic" panose="020B0502020202020204" pitchFamily="34" charset="0"/>
              </a:rPr>
              <a:t>Ask your child to reiterate what they have learnt in Science that day. </a:t>
            </a:r>
          </a:p>
          <a:p>
            <a:pPr marL="609585" indent="-457200">
              <a:buFont typeface="Arial" pitchFamily="34" charset="0"/>
              <a:buAutoNum type="arabicPeriod"/>
            </a:pPr>
            <a:r>
              <a:rPr lang="en-GB" sz="2000" dirty="0" smtClean="0">
                <a:latin typeface="Century Gothic" panose="020B0502020202020204" pitchFamily="34" charset="0"/>
              </a:rPr>
              <a:t>Ensure students complete the past papers given in class. Exam practice is provided every week. </a:t>
            </a:r>
          </a:p>
          <a:p>
            <a:pPr marL="609585" indent="-457200">
              <a:buFont typeface="Arial" pitchFamily="34" charset="0"/>
              <a:buAutoNum type="arabicPeriod"/>
            </a:pPr>
            <a:r>
              <a:rPr lang="en-GB" sz="2000" dirty="0" smtClean="0">
                <a:latin typeface="Century Gothic" panose="020B0502020202020204" pitchFamily="34" charset="0"/>
              </a:rPr>
              <a:t>Use dual coding and the </a:t>
            </a:r>
            <a:r>
              <a:rPr lang="en-GB" sz="2000" dirty="0" err="1" smtClean="0">
                <a:latin typeface="Century Gothic" panose="020B0502020202020204" pitchFamily="34" charset="0"/>
              </a:rPr>
              <a:t>Leitner</a:t>
            </a:r>
            <a:r>
              <a:rPr lang="en-GB" sz="2000" dirty="0" smtClean="0">
                <a:latin typeface="Century Gothic" panose="020B0502020202020204" pitchFamily="34" charset="0"/>
              </a:rPr>
              <a:t> flashcard method to support metacognition (similar to English examples). </a:t>
            </a:r>
          </a:p>
          <a:p>
            <a:pPr marL="609585" indent="-457200">
              <a:buFont typeface="Arial" pitchFamily="34" charset="0"/>
              <a:buAutoNum type="arabicPeriod"/>
            </a:pPr>
            <a:r>
              <a:rPr lang="en-GB" sz="2000" dirty="0" smtClean="0">
                <a:latin typeface="Century Gothic" panose="020B0502020202020204" pitchFamily="34" charset="0"/>
              </a:rPr>
              <a:t>Use Seneca Learning, an online portal to boost exam grades.</a:t>
            </a:r>
          </a:p>
          <a:p>
            <a:pPr marL="609585" indent="-457200">
              <a:buFont typeface="Arial" pitchFamily="34" charset="0"/>
              <a:buAutoNum type="arabicPeriod"/>
            </a:pPr>
            <a:r>
              <a:rPr lang="en-GB" sz="2000" dirty="0" smtClean="0">
                <a:latin typeface="Century Gothic" panose="020B0502020202020204" pitchFamily="34" charset="0"/>
              </a:rPr>
              <a:t>Use CGP Revision Flashcards for quick-fire questioning.</a:t>
            </a:r>
          </a:p>
          <a:p>
            <a:pPr marL="609585" indent="-457200">
              <a:buFont typeface="Arial" pitchFamily="34" charset="0"/>
              <a:buAutoNum type="arabicPeriod"/>
            </a:pPr>
            <a:endParaRPr lang="en-GB" sz="2400" dirty="0">
              <a:latin typeface="Century Gothic" panose="020B0502020202020204" pitchFamily="34" charset="0"/>
            </a:endParaRPr>
          </a:p>
        </p:txBody>
      </p:sp>
      <p:sp>
        <p:nvSpPr>
          <p:cNvPr id="8" name="TextBox 7"/>
          <p:cNvSpPr txBox="1"/>
          <p:nvPr/>
        </p:nvSpPr>
        <p:spPr>
          <a:xfrm>
            <a:off x="9551590" y="1556792"/>
            <a:ext cx="2376264" cy="2031325"/>
          </a:xfrm>
          <a:prstGeom prst="rect">
            <a:avLst/>
          </a:prstGeom>
          <a:solidFill>
            <a:srgbClr val="A80057"/>
          </a:solidFill>
        </p:spPr>
        <p:txBody>
          <a:bodyPr wrap="square" rtlCol="0">
            <a:spAutoFit/>
          </a:bodyPr>
          <a:lstStyle/>
          <a:p>
            <a:r>
              <a:rPr lang="en-GB" dirty="0" smtClean="0">
                <a:solidFill>
                  <a:schemeClr val="bg1"/>
                </a:solidFill>
                <a:latin typeface="Century Gothic" panose="020B0502020202020204" pitchFamily="34" charset="0"/>
              </a:rPr>
              <a:t>Science support reminder:</a:t>
            </a:r>
          </a:p>
          <a:p>
            <a:pPr marL="285750" indent="-285750">
              <a:buFont typeface="Arial" panose="020B0604020202020204" pitchFamily="34" charset="0"/>
              <a:buChar char="•"/>
            </a:pPr>
            <a:r>
              <a:rPr lang="en-GB" dirty="0" smtClean="0">
                <a:solidFill>
                  <a:schemeClr val="bg1"/>
                </a:solidFill>
                <a:latin typeface="Century Gothic" panose="020B0502020202020204" pitchFamily="34" charset="0"/>
              </a:rPr>
              <a:t>Week 2 Weds 3-4</a:t>
            </a:r>
          </a:p>
          <a:p>
            <a:pPr marL="285750" indent="-285750">
              <a:buFont typeface="Arial" panose="020B0604020202020204" pitchFamily="34" charset="0"/>
              <a:buChar char="•"/>
            </a:pPr>
            <a:r>
              <a:rPr lang="en-GB" dirty="0" smtClean="0">
                <a:solidFill>
                  <a:schemeClr val="bg1"/>
                </a:solidFill>
                <a:latin typeface="Century Gothic" panose="020B0502020202020204" pitchFamily="34" charset="0"/>
              </a:rPr>
              <a:t>Wednesday Lunchtime</a:t>
            </a:r>
          </a:p>
          <a:p>
            <a:pPr marL="285750" indent="-285750">
              <a:buFont typeface="Arial" panose="020B0604020202020204" pitchFamily="34" charset="0"/>
              <a:buChar char="•"/>
            </a:pPr>
            <a:r>
              <a:rPr lang="en-GB" dirty="0" smtClean="0">
                <a:solidFill>
                  <a:schemeClr val="bg1"/>
                </a:solidFill>
                <a:latin typeface="Century Gothic" panose="020B0502020202020204" pitchFamily="34" charset="0"/>
              </a:rPr>
              <a:t>1:1 Science tutor</a:t>
            </a:r>
          </a:p>
          <a:p>
            <a:pPr marL="285750" indent="-285750">
              <a:buFont typeface="Arial" panose="020B0604020202020204" pitchFamily="34" charset="0"/>
              <a:buChar char="•"/>
            </a:pPr>
            <a:endParaRPr lang="en-GB"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2629627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5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5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fade">
                                      <p:cBhvr>
                                        <p:cTn id="17" dur="500"/>
                                        <p:tgtEl>
                                          <p:spTgt spid="6">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fade">
                                      <p:cBhvr>
                                        <p:cTn id="22" dur="500"/>
                                        <p:tgtEl>
                                          <p:spTgt spid="6">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animEffect transition="in" filter="fade">
                                      <p:cBhvr>
                                        <p:cTn id="27" dur="500"/>
                                        <p:tgtEl>
                                          <p:spTgt spid="6">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6" end="6"/>
                                            </p:txEl>
                                          </p:spTgt>
                                        </p:tgtEl>
                                        <p:attrNameLst>
                                          <p:attrName>style.visibility</p:attrName>
                                        </p:attrNameLst>
                                      </p:cBhvr>
                                      <p:to>
                                        <p:strVal val="visible"/>
                                      </p:to>
                                    </p:set>
                                    <p:animEffect transition="in" filter="fade">
                                      <p:cBhvr>
                                        <p:cTn id="32" dur="500"/>
                                        <p:tgtEl>
                                          <p:spTgt spid="6">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
                                            <p:txEl>
                                              <p:pRg st="7" end="7"/>
                                            </p:txEl>
                                          </p:spTgt>
                                        </p:tgtEl>
                                        <p:attrNameLst>
                                          <p:attrName>style.visibility</p:attrName>
                                        </p:attrNameLst>
                                      </p:cBhvr>
                                      <p:to>
                                        <p:strVal val="visible"/>
                                      </p:to>
                                    </p:set>
                                    <p:animEffect transition="in" filter="fade">
                                      <p:cBhvr>
                                        <p:cTn id="37" dur="500"/>
                                        <p:tgtEl>
                                          <p:spTgt spid="6">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5"/>
          </p:nvPr>
        </p:nvSpPr>
        <p:spPr/>
        <p:txBody>
          <a:bodyPr/>
          <a:lstStyle/>
          <a:p>
            <a:fld id="{6DC3214A-211A-4A7D-8030-F3E6DC29A2FE}" type="slidenum">
              <a:rPr lang="en-GB" smtClean="0">
                <a:solidFill>
                  <a:srgbClr val="FFFFFF"/>
                </a:solidFill>
              </a:rPr>
              <a:pPr/>
              <a:t>39</a:t>
            </a:fld>
            <a:endParaRPr lang="en-GB" dirty="0">
              <a:solidFill>
                <a:srgbClr val="FFFFFF"/>
              </a:solidFill>
            </a:endParaRPr>
          </a:p>
        </p:txBody>
      </p:sp>
      <p:sp>
        <p:nvSpPr>
          <p:cNvPr id="7" name="TextBox 6">
            <a:extLst>
              <a:ext uri="{FF2B5EF4-FFF2-40B4-BE49-F238E27FC236}">
                <a16:creationId xmlns:a16="http://schemas.microsoft.com/office/drawing/2014/main" id="{063FE11C-D5F4-4FBB-90B5-76A503E86320}"/>
              </a:ext>
            </a:extLst>
          </p:cNvPr>
          <p:cNvSpPr txBox="1"/>
          <p:nvPr/>
        </p:nvSpPr>
        <p:spPr>
          <a:xfrm>
            <a:off x="1359140" y="188640"/>
            <a:ext cx="3744415" cy="646331"/>
          </a:xfrm>
          <a:prstGeom prst="rect">
            <a:avLst/>
          </a:prstGeom>
          <a:noFill/>
          <a:ln>
            <a:solidFill>
              <a:schemeClr val="tx1"/>
            </a:solidFill>
          </a:ln>
        </p:spPr>
        <p:txBody>
          <a:bodyPr wrap="square" rtlCol="0">
            <a:spAutoFit/>
          </a:bodyPr>
          <a:lstStyle/>
          <a:p>
            <a:r>
              <a:rPr lang="en-GB" sz="3600" b="1" dirty="0" smtClean="0"/>
              <a:t>Seneca Learning</a:t>
            </a:r>
            <a:endParaRPr lang="en-GB" sz="3600" dirty="0"/>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35166" y="116632"/>
            <a:ext cx="4680520" cy="6617937"/>
          </a:xfrm>
          <a:prstGeom prst="rect">
            <a:avLst/>
          </a:prstGeom>
        </p:spPr>
      </p:pic>
      <p:sp>
        <p:nvSpPr>
          <p:cNvPr id="9" name="TextBox 8"/>
          <p:cNvSpPr txBox="1"/>
          <p:nvPr/>
        </p:nvSpPr>
        <p:spPr>
          <a:xfrm>
            <a:off x="1270670" y="1700808"/>
            <a:ext cx="4032447" cy="3139321"/>
          </a:xfrm>
          <a:prstGeom prst="rect">
            <a:avLst/>
          </a:prstGeom>
          <a:solidFill>
            <a:srgbClr val="A80057"/>
          </a:solidFill>
        </p:spPr>
        <p:txBody>
          <a:bodyPr wrap="square" rtlCol="0">
            <a:spAutoFit/>
          </a:bodyPr>
          <a:lstStyle/>
          <a:p>
            <a:r>
              <a:rPr lang="en-GB" dirty="0" smtClean="0">
                <a:solidFill>
                  <a:schemeClr val="bg1"/>
                </a:solidFill>
                <a:latin typeface="Century Gothic" panose="020B0502020202020204" pitchFamily="34" charset="0"/>
              </a:rPr>
              <a:t>Students should log in and complete science revision on this platform.</a:t>
            </a:r>
          </a:p>
          <a:p>
            <a:endParaRPr lang="en-GB" dirty="0">
              <a:solidFill>
                <a:schemeClr val="bg1"/>
              </a:solidFill>
              <a:latin typeface="Century Gothic" panose="020B0502020202020204" pitchFamily="34" charset="0"/>
            </a:endParaRPr>
          </a:p>
          <a:p>
            <a:r>
              <a:rPr lang="en-GB" dirty="0" smtClean="0">
                <a:solidFill>
                  <a:schemeClr val="bg1"/>
                </a:solidFill>
                <a:latin typeface="Century Gothic" panose="020B0502020202020204" pitchFamily="34" charset="0"/>
              </a:rPr>
              <a:t>Seneca Premium – guaranteed results or your money back!</a:t>
            </a:r>
          </a:p>
          <a:p>
            <a:endParaRPr lang="en-GB" dirty="0">
              <a:solidFill>
                <a:schemeClr val="bg1"/>
              </a:solidFill>
              <a:latin typeface="Century Gothic" panose="020B0502020202020204" pitchFamily="34" charset="0"/>
            </a:endParaRPr>
          </a:p>
          <a:p>
            <a:r>
              <a:rPr lang="en-GB" dirty="0" smtClean="0">
                <a:solidFill>
                  <a:schemeClr val="bg1"/>
                </a:solidFill>
                <a:latin typeface="Century Gothic" panose="020B0502020202020204" pitchFamily="34" charset="0"/>
              </a:rPr>
              <a:t>Don’t pay for a gym membership and not use it – revision materials work the same!</a:t>
            </a:r>
          </a:p>
          <a:p>
            <a:pPr marL="285750" indent="-285750">
              <a:buFont typeface="Arial" panose="020B0604020202020204" pitchFamily="34" charset="0"/>
              <a:buChar char="•"/>
            </a:pPr>
            <a:endParaRPr lang="en-GB"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235575521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26654" y="116632"/>
            <a:ext cx="9874235" cy="764846"/>
          </a:xfrm>
        </p:spPr>
        <p:txBody>
          <a:bodyPr/>
          <a:lstStyle/>
          <a:p>
            <a:r>
              <a:rPr lang="en-GB" dirty="0" smtClean="0"/>
              <a:t>How can I support my child in Science?</a:t>
            </a:r>
            <a:endParaRPr lang="en-GB" dirty="0"/>
          </a:p>
        </p:txBody>
      </p:sp>
      <p:sp>
        <p:nvSpPr>
          <p:cNvPr id="5" name="Slide Number Placeholder 4"/>
          <p:cNvSpPr>
            <a:spLocks noGrp="1"/>
          </p:cNvSpPr>
          <p:nvPr>
            <p:ph type="sldNum" sz="quarter" idx="12"/>
          </p:nvPr>
        </p:nvSpPr>
        <p:spPr/>
        <p:txBody>
          <a:bodyPr/>
          <a:lstStyle/>
          <a:p>
            <a:fld id="{E26D9D0C-CA63-43DA-A3B0-BE1BBD585C4C}" type="slidenum">
              <a:rPr lang="en-GB" smtClean="0"/>
              <a:pPr/>
              <a:t>40</a:t>
            </a:fld>
            <a:endParaRPr lang="en-GB"/>
          </a:p>
        </p:txBody>
      </p:sp>
      <p:sp>
        <p:nvSpPr>
          <p:cNvPr id="7" name="Rectangle 6"/>
          <p:cNvSpPr/>
          <p:nvPr/>
        </p:nvSpPr>
        <p:spPr>
          <a:xfrm>
            <a:off x="1126654" y="1052736"/>
            <a:ext cx="4968552" cy="2831544"/>
          </a:xfrm>
          <a:prstGeom prst="rect">
            <a:avLst/>
          </a:prstGeom>
          <a:solidFill>
            <a:srgbClr val="A80057"/>
          </a:solidFill>
        </p:spPr>
        <p:txBody>
          <a:bodyPr wrap="square">
            <a:spAutoFit/>
          </a:bodyPr>
          <a:lstStyle/>
          <a:p>
            <a:r>
              <a:rPr lang="en-GB" sz="2000" dirty="0" smtClean="0">
                <a:solidFill>
                  <a:schemeClr val="bg1"/>
                </a:solidFill>
              </a:rPr>
              <a:t>Science Exams:</a:t>
            </a:r>
          </a:p>
          <a:p>
            <a:endParaRPr lang="en-GB" sz="2000" dirty="0" smtClean="0">
              <a:solidFill>
                <a:schemeClr val="bg1"/>
              </a:solidFill>
            </a:endParaRPr>
          </a:p>
          <a:p>
            <a:r>
              <a:rPr lang="en-GB" sz="2000" dirty="0">
                <a:solidFill>
                  <a:schemeClr val="bg1"/>
                </a:solidFill>
              </a:rPr>
              <a:t>Tuesday </a:t>
            </a:r>
            <a:r>
              <a:rPr lang="en-GB" sz="2000" dirty="0" smtClean="0">
                <a:solidFill>
                  <a:schemeClr val="bg1"/>
                </a:solidFill>
              </a:rPr>
              <a:t>12</a:t>
            </a:r>
            <a:r>
              <a:rPr lang="en-GB" sz="2000" baseline="30000" dirty="0" smtClean="0">
                <a:solidFill>
                  <a:schemeClr val="bg1"/>
                </a:solidFill>
              </a:rPr>
              <a:t>th</a:t>
            </a:r>
            <a:r>
              <a:rPr lang="en-GB" sz="2000" dirty="0" smtClean="0">
                <a:solidFill>
                  <a:schemeClr val="bg1"/>
                </a:solidFill>
              </a:rPr>
              <a:t> </a:t>
            </a:r>
            <a:r>
              <a:rPr lang="en-GB" sz="2000" dirty="0">
                <a:solidFill>
                  <a:schemeClr val="bg1"/>
                </a:solidFill>
              </a:rPr>
              <a:t>May </a:t>
            </a:r>
            <a:r>
              <a:rPr lang="en-GB" sz="2000" dirty="0" smtClean="0">
                <a:solidFill>
                  <a:schemeClr val="bg1"/>
                </a:solidFill>
              </a:rPr>
              <a:t> PM – Biology Paper 1</a:t>
            </a:r>
            <a:endParaRPr lang="en-GB" sz="2000" dirty="0">
              <a:solidFill>
                <a:schemeClr val="bg1"/>
              </a:solidFill>
            </a:endParaRPr>
          </a:p>
          <a:p>
            <a:r>
              <a:rPr lang="en-GB" sz="2000" dirty="0">
                <a:solidFill>
                  <a:schemeClr val="bg1"/>
                </a:solidFill>
              </a:rPr>
              <a:t>Thursday </a:t>
            </a:r>
            <a:r>
              <a:rPr lang="en-GB" sz="2000" dirty="0" smtClean="0">
                <a:solidFill>
                  <a:schemeClr val="bg1"/>
                </a:solidFill>
              </a:rPr>
              <a:t>14</a:t>
            </a:r>
            <a:r>
              <a:rPr lang="en-GB" sz="2000" baseline="30000" dirty="0" smtClean="0">
                <a:solidFill>
                  <a:schemeClr val="bg1"/>
                </a:solidFill>
              </a:rPr>
              <a:t>th</a:t>
            </a:r>
            <a:r>
              <a:rPr lang="en-GB" sz="2000" dirty="0" smtClean="0">
                <a:solidFill>
                  <a:schemeClr val="bg1"/>
                </a:solidFill>
              </a:rPr>
              <a:t> May AM – Chemistry Paper 1</a:t>
            </a:r>
            <a:endParaRPr lang="en-GB" sz="2000" dirty="0">
              <a:solidFill>
                <a:schemeClr val="bg1"/>
              </a:solidFill>
            </a:endParaRPr>
          </a:p>
          <a:p>
            <a:r>
              <a:rPr lang="en-GB" sz="2000" dirty="0">
                <a:solidFill>
                  <a:schemeClr val="bg1"/>
                </a:solidFill>
              </a:rPr>
              <a:t>Wednesday </a:t>
            </a:r>
            <a:r>
              <a:rPr lang="en-GB" sz="2000" dirty="0" smtClean="0">
                <a:solidFill>
                  <a:schemeClr val="bg1"/>
                </a:solidFill>
              </a:rPr>
              <a:t>20</a:t>
            </a:r>
            <a:r>
              <a:rPr lang="en-GB" sz="2000" baseline="30000" dirty="0" smtClean="0">
                <a:solidFill>
                  <a:schemeClr val="bg1"/>
                </a:solidFill>
              </a:rPr>
              <a:t>th</a:t>
            </a:r>
            <a:r>
              <a:rPr lang="en-GB" sz="2000" dirty="0" smtClean="0">
                <a:solidFill>
                  <a:schemeClr val="bg1"/>
                </a:solidFill>
              </a:rPr>
              <a:t> May PM – Physics Paper 1</a:t>
            </a:r>
            <a:endParaRPr lang="en-GB" sz="2000" dirty="0">
              <a:solidFill>
                <a:schemeClr val="bg1"/>
              </a:solidFill>
            </a:endParaRPr>
          </a:p>
          <a:p>
            <a:r>
              <a:rPr lang="en-GB" sz="2000" dirty="0">
                <a:solidFill>
                  <a:schemeClr val="bg1"/>
                </a:solidFill>
              </a:rPr>
              <a:t>Monday </a:t>
            </a:r>
            <a:r>
              <a:rPr lang="en-GB" sz="2000" dirty="0" smtClean="0">
                <a:solidFill>
                  <a:schemeClr val="bg1"/>
                </a:solidFill>
              </a:rPr>
              <a:t>1</a:t>
            </a:r>
            <a:r>
              <a:rPr lang="en-GB" sz="2000" baseline="30000" dirty="0" smtClean="0">
                <a:solidFill>
                  <a:schemeClr val="bg1"/>
                </a:solidFill>
              </a:rPr>
              <a:t>st</a:t>
            </a:r>
            <a:r>
              <a:rPr lang="en-GB" sz="2000" dirty="0" smtClean="0">
                <a:solidFill>
                  <a:schemeClr val="bg1"/>
                </a:solidFill>
              </a:rPr>
              <a:t> June PM – Biology Paper 2</a:t>
            </a:r>
            <a:endParaRPr lang="en-GB" sz="2000" dirty="0">
              <a:solidFill>
                <a:schemeClr val="bg1"/>
              </a:solidFill>
            </a:endParaRPr>
          </a:p>
          <a:p>
            <a:r>
              <a:rPr lang="en-GB" sz="2000" dirty="0">
                <a:solidFill>
                  <a:schemeClr val="bg1"/>
                </a:solidFill>
              </a:rPr>
              <a:t>Wednesday </a:t>
            </a:r>
            <a:r>
              <a:rPr lang="en-GB" sz="2000" dirty="0" smtClean="0">
                <a:solidFill>
                  <a:schemeClr val="bg1"/>
                </a:solidFill>
              </a:rPr>
              <a:t>10</a:t>
            </a:r>
            <a:r>
              <a:rPr lang="en-GB" sz="2000" baseline="30000" dirty="0" smtClean="0">
                <a:solidFill>
                  <a:schemeClr val="bg1"/>
                </a:solidFill>
              </a:rPr>
              <a:t>th</a:t>
            </a:r>
            <a:r>
              <a:rPr lang="en-GB" sz="2000" dirty="0" smtClean="0">
                <a:solidFill>
                  <a:schemeClr val="bg1"/>
                </a:solidFill>
              </a:rPr>
              <a:t> June AM – Chemistry Paper 2</a:t>
            </a:r>
            <a:endParaRPr lang="en-GB" sz="2000" dirty="0">
              <a:solidFill>
                <a:schemeClr val="bg1"/>
              </a:solidFill>
            </a:endParaRPr>
          </a:p>
          <a:p>
            <a:r>
              <a:rPr lang="en-GB" sz="2000" dirty="0">
                <a:solidFill>
                  <a:schemeClr val="bg1"/>
                </a:solidFill>
              </a:rPr>
              <a:t>Friday </a:t>
            </a:r>
            <a:r>
              <a:rPr lang="en-GB" sz="2000" dirty="0" smtClean="0">
                <a:solidFill>
                  <a:schemeClr val="bg1"/>
                </a:solidFill>
              </a:rPr>
              <a:t>12</a:t>
            </a:r>
            <a:r>
              <a:rPr lang="en-GB" sz="2000" baseline="30000" dirty="0" smtClean="0">
                <a:solidFill>
                  <a:schemeClr val="bg1"/>
                </a:solidFill>
              </a:rPr>
              <a:t>th</a:t>
            </a:r>
            <a:r>
              <a:rPr lang="en-GB" sz="2000" dirty="0" smtClean="0">
                <a:solidFill>
                  <a:schemeClr val="bg1"/>
                </a:solidFill>
              </a:rPr>
              <a:t> June AM – Physics Paper 2</a:t>
            </a:r>
            <a:endParaRPr lang="en-GB" sz="2000" dirty="0">
              <a:solidFill>
                <a:schemeClr val="bg1"/>
              </a:solidFill>
            </a:endParaRPr>
          </a:p>
          <a:p>
            <a:endParaRPr lang="en-GB" dirty="0">
              <a:solidFill>
                <a:schemeClr val="bg1"/>
              </a:solidFill>
            </a:endParaRPr>
          </a:p>
        </p:txBody>
      </p:sp>
      <p:sp>
        <p:nvSpPr>
          <p:cNvPr id="9" name="Rectangle 8"/>
          <p:cNvSpPr/>
          <p:nvPr/>
        </p:nvSpPr>
        <p:spPr>
          <a:xfrm>
            <a:off x="6599262" y="1052736"/>
            <a:ext cx="4968552" cy="984885"/>
          </a:xfrm>
          <a:prstGeom prst="rect">
            <a:avLst/>
          </a:prstGeom>
          <a:solidFill>
            <a:srgbClr val="A80057"/>
          </a:solidFill>
        </p:spPr>
        <p:txBody>
          <a:bodyPr wrap="square">
            <a:spAutoFit/>
          </a:bodyPr>
          <a:lstStyle/>
          <a:p>
            <a:r>
              <a:rPr lang="en-GB" sz="2000" dirty="0" smtClean="0">
                <a:solidFill>
                  <a:schemeClr val="bg1"/>
                </a:solidFill>
              </a:rPr>
              <a:t>Physics Equation Sheet to take away tonight – please collect on departure!</a:t>
            </a:r>
            <a:endParaRPr lang="en-GB" sz="2000" dirty="0">
              <a:solidFill>
                <a:schemeClr val="bg1"/>
              </a:solidFill>
            </a:endParaRPr>
          </a:p>
          <a:p>
            <a:endParaRPr lang="en-GB" dirty="0">
              <a:solidFill>
                <a:schemeClr val="bg1"/>
              </a:solidFill>
            </a:endParaRPr>
          </a:p>
        </p:txBody>
      </p:sp>
      <p:pic>
        <p:nvPicPr>
          <p:cNvPr id="3" name="Picture 2"/>
          <p:cNvPicPr>
            <a:picLocks noChangeAspect="1"/>
          </p:cNvPicPr>
          <p:nvPr/>
        </p:nvPicPr>
        <p:blipFill>
          <a:blip r:embed="rId3"/>
          <a:stretch>
            <a:fillRect/>
          </a:stretch>
        </p:blipFill>
        <p:spPr>
          <a:xfrm>
            <a:off x="6599262" y="2201808"/>
            <a:ext cx="1343025" cy="533400"/>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671270" y="2735208"/>
            <a:ext cx="4392488" cy="2942204"/>
          </a:xfrm>
          <a:prstGeom prst="rect">
            <a:avLst/>
          </a:prstGeom>
        </p:spPr>
      </p:pic>
    </p:spTree>
    <p:extLst>
      <p:ext uri="{BB962C8B-B14F-4D97-AF65-F5344CB8AC3E}">
        <p14:creationId xmlns:p14="http://schemas.microsoft.com/office/powerpoint/2010/main" val="254146522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091" y="365525"/>
            <a:ext cx="11233779" cy="1325390"/>
          </a:xfrm>
        </p:spPr>
        <p:txBody>
          <a:bodyPr>
            <a:normAutofit fontScale="90000"/>
          </a:bodyPr>
          <a:lstStyle/>
          <a:p>
            <a:pPr algn="ctr"/>
            <a:r>
              <a:rPr lang="en-GB" sz="4000" dirty="0" smtClean="0"/>
              <a:t>WE ARE ON THE SAME SIDE EVERY DAY</a:t>
            </a:r>
            <a:br>
              <a:rPr lang="en-GB" sz="4000" dirty="0" smtClean="0"/>
            </a:br>
            <a:r>
              <a:rPr lang="en-GB" sz="4000" dirty="0" smtClean="0"/>
              <a:t>WE ARE STRONGER AS A TEAM THAN AS INDIVIDUALS</a:t>
            </a:r>
            <a:endParaRPr lang="en-GB" sz="4000" dirty="0"/>
          </a:p>
        </p:txBody>
      </p:sp>
      <p:pic>
        <p:nvPicPr>
          <p:cNvPr id="4" name="Picture 3"/>
          <p:cNvPicPr>
            <a:picLocks noChangeAspect="1"/>
          </p:cNvPicPr>
          <p:nvPr/>
        </p:nvPicPr>
        <p:blipFill>
          <a:blip r:embed="rId3"/>
          <a:stretch>
            <a:fillRect/>
          </a:stretch>
        </p:blipFill>
        <p:spPr>
          <a:xfrm>
            <a:off x="2315667" y="1891490"/>
            <a:ext cx="8278625" cy="4094437"/>
          </a:xfrm>
          <a:prstGeom prst="rect">
            <a:avLst/>
          </a:prstGeom>
        </p:spPr>
      </p:pic>
      <p:pic>
        <p:nvPicPr>
          <p:cNvPr id="5" name="Picture 2" descr="H:\Academy Folder\TEACHING AND LEARNING 2014-15\a conference speech\_NEW STRAPLINE TBOWA COLOURS.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1321" y="6186502"/>
            <a:ext cx="11711776" cy="6710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61319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982638" y="23591"/>
            <a:ext cx="11089232" cy="66884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0786016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3"/>
          <a:stretch>
            <a:fillRect/>
          </a:stretch>
        </p:blipFill>
        <p:spPr>
          <a:xfrm>
            <a:off x="982637" y="0"/>
            <a:ext cx="11207775" cy="6858000"/>
          </a:xfrm>
          <a:prstGeom prst="rect">
            <a:avLst/>
          </a:prstGeom>
        </p:spPr>
      </p:pic>
    </p:spTree>
    <p:extLst>
      <p:ext uri="{BB962C8B-B14F-4D97-AF65-F5344CB8AC3E}">
        <p14:creationId xmlns:p14="http://schemas.microsoft.com/office/powerpoint/2010/main" val="153581984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E26D9D0C-CA63-43DA-A3B0-BE1BBD585C4C}" type="slidenum">
              <a:rPr lang="en-GB" smtClean="0"/>
              <a:pPr/>
              <a:t>44</a:t>
            </a:fld>
            <a:endParaRPr lang="en-GB"/>
          </a:p>
        </p:txBody>
      </p:sp>
      <p:sp>
        <p:nvSpPr>
          <p:cNvPr id="6" name="Title 1"/>
          <p:cNvSpPr txBox="1">
            <a:spLocks/>
          </p:cNvSpPr>
          <p:nvPr/>
        </p:nvSpPr>
        <p:spPr>
          <a:xfrm>
            <a:off x="1558702" y="365125"/>
            <a:ext cx="9795098" cy="1325563"/>
          </a:xfrm>
          <a:prstGeom prst="rect">
            <a:avLst/>
          </a:prstGeom>
        </p:spPr>
        <p:txBody>
          <a:bodyPr anchor="b"/>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r>
              <a:rPr lang="en-GB" dirty="0" smtClean="0"/>
              <a:t>Key Dates:</a:t>
            </a:r>
            <a:endParaRPr lang="en-GB" dirty="0"/>
          </a:p>
        </p:txBody>
      </p:sp>
      <p:sp>
        <p:nvSpPr>
          <p:cNvPr id="7" name="Content Placeholder 2"/>
          <p:cNvSpPr txBox="1">
            <a:spLocks/>
          </p:cNvSpPr>
          <p:nvPr/>
        </p:nvSpPr>
        <p:spPr>
          <a:xfrm>
            <a:off x="1558702" y="1809203"/>
            <a:ext cx="9795098" cy="4351338"/>
          </a:xfrm>
          <a:prstGeom prst="rect">
            <a:avLst/>
          </a:prstGeom>
        </p:spPr>
        <p:txBody>
          <a:bodyPr tIns="0">
            <a:normAutofit/>
          </a:bodyPr>
          <a:lstStyle>
            <a:lvl1pPr marL="27432" indent="0" algn="l" defTabSz="914400" rtl="0" eaLnBrk="1" latinLnBrk="0" hangingPunct="1">
              <a:spcBef>
                <a:spcPct val="20000"/>
              </a:spcBef>
              <a:buClr>
                <a:schemeClr val="accent1"/>
              </a:buClr>
              <a:buFont typeface="Arial" pitchFamily="34" charset="0"/>
              <a:buNone/>
              <a:defRPr sz="2600" kern="1200">
                <a:solidFill>
                  <a:schemeClr val="tx2">
                    <a:shade val="30000"/>
                    <a:satMod val="150000"/>
                  </a:schemeClr>
                </a:solidFill>
                <a:latin typeface="+mn-lt"/>
                <a:ea typeface="+mn-ea"/>
                <a:cs typeface="+mn-cs"/>
              </a:defRPr>
            </a:lvl1pPr>
            <a:lvl2pPr marL="457200" indent="0" algn="ctr" defTabSz="914400" rtl="0" eaLnBrk="1" latinLnBrk="0" hangingPunct="1">
              <a:spcBef>
                <a:spcPct val="20000"/>
              </a:spcBef>
              <a:buClr>
                <a:schemeClr val="accent2"/>
              </a:buClr>
              <a:buFont typeface="Arial" pitchFamily="34" charset="0"/>
              <a:buNone/>
              <a:defRPr sz="2000" kern="1200">
                <a:solidFill>
                  <a:schemeClr val="tx1"/>
                </a:solidFill>
                <a:latin typeface="+mn-lt"/>
                <a:ea typeface="+mn-ea"/>
                <a:cs typeface="+mn-cs"/>
              </a:defRPr>
            </a:lvl2pPr>
            <a:lvl3pPr marL="914400" indent="0" algn="ctr" defTabSz="914400" rtl="0" eaLnBrk="1" latinLnBrk="0" hangingPunct="1">
              <a:spcBef>
                <a:spcPct val="20000"/>
              </a:spcBef>
              <a:buClr>
                <a:schemeClr val="accent3"/>
              </a:buClr>
              <a:buFont typeface="Arial" pitchFamily="34" charset="0"/>
              <a:buNone/>
              <a:defRPr sz="1800" kern="1200">
                <a:solidFill>
                  <a:schemeClr val="tx1"/>
                </a:solidFill>
                <a:latin typeface="+mn-lt"/>
                <a:ea typeface="+mn-ea"/>
                <a:cs typeface="+mn-cs"/>
              </a:defRPr>
            </a:lvl3pPr>
            <a:lvl4pPr marL="1371600" indent="0" algn="ctr" defTabSz="914400" rtl="0" eaLnBrk="1" latinLnBrk="0" hangingPunct="1">
              <a:spcBef>
                <a:spcPct val="20000"/>
              </a:spcBef>
              <a:buClr>
                <a:schemeClr val="accent4"/>
              </a:buClr>
              <a:buFont typeface="Arial" pitchFamily="34" charset="0"/>
              <a:buNone/>
              <a:defRPr sz="1600" kern="1200">
                <a:solidFill>
                  <a:schemeClr val="tx1"/>
                </a:solidFill>
                <a:latin typeface="+mn-lt"/>
                <a:ea typeface="+mn-ea"/>
                <a:cs typeface="+mn-cs"/>
              </a:defRPr>
            </a:lvl4pPr>
            <a:lvl5pPr marL="1828800" indent="0" algn="ctr" defTabSz="914400" rtl="0" eaLnBrk="1" latinLnBrk="0" hangingPunct="1">
              <a:spcBef>
                <a:spcPct val="20000"/>
              </a:spcBef>
              <a:buClr>
                <a:schemeClr val="accent5"/>
              </a:buClr>
              <a:buFont typeface="Arial" pitchFamily="34" charset="0"/>
              <a:buNone/>
              <a:defRPr sz="1400" kern="1200" baseline="0">
                <a:solidFill>
                  <a:schemeClr val="tx1"/>
                </a:solidFill>
                <a:latin typeface="+mn-lt"/>
                <a:ea typeface="+mn-ea"/>
                <a:cs typeface="+mn-cs"/>
              </a:defRPr>
            </a:lvl5pPr>
            <a:lvl6pPr marL="2286000" indent="0" algn="ctr" defTabSz="914400" rtl="0" eaLnBrk="1" latinLnBrk="0" hangingPunct="1">
              <a:spcBef>
                <a:spcPct val="20000"/>
              </a:spcBef>
              <a:buClr>
                <a:schemeClr val="accent1"/>
              </a:buClr>
              <a:buFont typeface="Arial" pitchFamily="34" charset="0"/>
              <a:buNone/>
              <a:defRPr sz="1400" kern="1200" baseline="0">
                <a:solidFill>
                  <a:schemeClr val="tx1"/>
                </a:solidFill>
                <a:latin typeface="+mn-lt"/>
                <a:ea typeface="+mn-ea"/>
                <a:cs typeface="+mn-cs"/>
              </a:defRPr>
            </a:lvl6pPr>
            <a:lvl7pPr marL="2743200" indent="0" algn="ctr" defTabSz="914400" rtl="0" eaLnBrk="1" latinLnBrk="0" hangingPunct="1">
              <a:spcBef>
                <a:spcPct val="20000"/>
              </a:spcBef>
              <a:buClr>
                <a:schemeClr val="accent2"/>
              </a:buClr>
              <a:buFont typeface="Arial" pitchFamily="34" charset="0"/>
              <a:buNone/>
              <a:defRPr sz="1400" kern="1200">
                <a:solidFill>
                  <a:schemeClr val="tx1"/>
                </a:solidFill>
                <a:latin typeface="+mn-lt"/>
                <a:ea typeface="+mn-ea"/>
                <a:cs typeface="+mn-cs"/>
              </a:defRPr>
            </a:lvl7pPr>
            <a:lvl8pPr marL="3200400" indent="0" algn="ctr" defTabSz="914400" rtl="0" eaLnBrk="1" latinLnBrk="0" hangingPunct="1">
              <a:spcBef>
                <a:spcPct val="20000"/>
              </a:spcBef>
              <a:buClr>
                <a:schemeClr val="accent3"/>
              </a:buClr>
              <a:buFont typeface="Arial" pitchFamily="34" charset="0"/>
              <a:buNone/>
              <a:defRPr sz="1400" kern="1200">
                <a:solidFill>
                  <a:schemeClr val="tx1"/>
                </a:solidFill>
                <a:latin typeface="+mn-lt"/>
                <a:ea typeface="+mn-ea"/>
                <a:cs typeface="+mn-cs"/>
              </a:defRPr>
            </a:lvl8pPr>
            <a:lvl9pPr marL="3657600" indent="0" algn="ctr" defTabSz="914400" rtl="0" eaLnBrk="1" latinLnBrk="0" hangingPunct="1">
              <a:spcBef>
                <a:spcPct val="20000"/>
              </a:spcBef>
              <a:buClr>
                <a:schemeClr val="accent4"/>
              </a:buClr>
              <a:buFont typeface="Arial" pitchFamily="34" charset="0"/>
              <a:buNone/>
              <a:defRPr sz="1400" kern="1200">
                <a:solidFill>
                  <a:schemeClr val="tx1"/>
                </a:solidFill>
                <a:latin typeface="+mn-lt"/>
                <a:ea typeface="+mn-ea"/>
                <a:cs typeface="+mn-cs"/>
              </a:defRPr>
            </a:lvl9pPr>
          </a:lstStyle>
          <a:p>
            <a:r>
              <a:rPr lang="en-GB" dirty="0" smtClean="0"/>
              <a:t>Thursdays – Parent surgeries between 4pm and 7.30pm.  Discuss progress and attainment; suggest study skills and programmes to support your child’s revision for their GCSE examinations.</a:t>
            </a:r>
          </a:p>
          <a:p>
            <a:r>
              <a:rPr lang="en-GB" dirty="0" smtClean="0"/>
              <a:t>Week Beginning 16</a:t>
            </a:r>
            <a:r>
              <a:rPr lang="en-GB" baseline="30000" dirty="0" smtClean="0"/>
              <a:t>th</a:t>
            </a:r>
            <a:r>
              <a:rPr lang="en-GB" dirty="0" smtClean="0"/>
              <a:t> March - Mock examinations</a:t>
            </a:r>
          </a:p>
          <a:p>
            <a:r>
              <a:rPr lang="en-GB" dirty="0" smtClean="0"/>
              <a:t>Monitoring report - March</a:t>
            </a:r>
          </a:p>
          <a:p>
            <a:r>
              <a:rPr lang="en-GB" dirty="0" smtClean="0"/>
              <a:t>First examination – 11</a:t>
            </a:r>
            <a:r>
              <a:rPr lang="en-GB" baseline="30000" dirty="0" smtClean="0"/>
              <a:t>th</a:t>
            </a:r>
            <a:r>
              <a:rPr lang="en-GB" dirty="0" smtClean="0"/>
              <a:t> May</a:t>
            </a:r>
          </a:p>
          <a:p>
            <a:r>
              <a:rPr lang="en-GB" dirty="0" smtClean="0"/>
              <a:t>Final examination – 16</a:t>
            </a:r>
            <a:r>
              <a:rPr lang="en-GB" baseline="30000" dirty="0" smtClean="0"/>
              <a:t>th</a:t>
            </a:r>
            <a:r>
              <a:rPr lang="en-GB" dirty="0" smtClean="0"/>
              <a:t> June (however 24</a:t>
            </a:r>
            <a:r>
              <a:rPr lang="en-GB" baseline="30000" dirty="0" smtClean="0"/>
              <a:t>th</a:t>
            </a:r>
            <a:r>
              <a:rPr lang="en-GB" dirty="0" smtClean="0"/>
              <a:t> June is contingency)</a:t>
            </a:r>
          </a:p>
          <a:p>
            <a:r>
              <a:rPr lang="en-GB" dirty="0" smtClean="0"/>
              <a:t>Class of 2020 Prom  - Tuesday 30</a:t>
            </a:r>
            <a:r>
              <a:rPr lang="en-GB" baseline="30000" dirty="0" smtClean="0"/>
              <a:t>th</a:t>
            </a:r>
            <a:r>
              <a:rPr lang="en-GB" dirty="0" smtClean="0"/>
              <a:t> June – AFC Bournemouth.</a:t>
            </a:r>
          </a:p>
          <a:p>
            <a:r>
              <a:rPr lang="en-GB" dirty="0" smtClean="0"/>
              <a:t>Results day – Thursday 20</a:t>
            </a:r>
            <a:r>
              <a:rPr lang="en-GB" baseline="30000" dirty="0" smtClean="0"/>
              <a:t>th</a:t>
            </a:r>
            <a:r>
              <a:rPr lang="en-GB" dirty="0" smtClean="0"/>
              <a:t> August</a:t>
            </a:r>
            <a:endParaRPr lang="en-GB" dirty="0"/>
          </a:p>
        </p:txBody>
      </p:sp>
    </p:spTree>
    <p:extLst>
      <p:ext uri="{BB962C8B-B14F-4D97-AF65-F5344CB8AC3E}">
        <p14:creationId xmlns:p14="http://schemas.microsoft.com/office/powerpoint/2010/main" val="72920297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E26D9D0C-CA63-43DA-A3B0-BE1BBD585C4C}" type="slidenum">
              <a:rPr lang="en-GB" smtClean="0"/>
              <a:pPr/>
              <a:t>45</a:t>
            </a:fld>
            <a:endParaRPr lang="en-GB"/>
          </a:p>
        </p:txBody>
      </p:sp>
      <p:sp>
        <p:nvSpPr>
          <p:cNvPr id="6" name="Rectangle 5"/>
          <p:cNvSpPr/>
          <p:nvPr/>
        </p:nvSpPr>
        <p:spPr>
          <a:xfrm>
            <a:off x="1342678" y="908720"/>
            <a:ext cx="10380855" cy="1754326"/>
          </a:xfrm>
          <a:prstGeom prst="rect">
            <a:avLst/>
          </a:prstGeom>
          <a:noFill/>
        </p:spPr>
        <p:txBody>
          <a:bodyPr wrap="none" lIns="91440" tIns="45720" rIns="91440" bIns="45720">
            <a:spAutoFit/>
          </a:bodyPr>
          <a:lstStyle/>
          <a:p>
            <a:pPr algn="ctr"/>
            <a:r>
              <a:rPr lang="en-US" sz="5400" b="1" cap="none" spc="0"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‘The best way to finish </a:t>
            </a:r>
          </a:p>
          <a:p>
            <a:pPr algn="ctr"/>
            <a:r>
              <a:rPr lang="en-US" sz="5400" b="1" cap="none" spc="0"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an unpleasant task is to get started’</a:t>
            </a:r>
            <a:endParaRPr lang="en-US" sz="54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7" name="Rectangle 6"/>
          <p:cNvSpPr/>
          <p:nvPr/>
        </p:nvSpPr>
        <p:spPr>
          <a:xfrm>
            <a:off x="4583038" y="3501008"/>
            <a:ext cx="4500079" cy="923330"/>
          </a:xfrm>
          <a:prstGeom prst="rect">
            <a:avLst/>
          </a:prstGeom>
          <a:noFill/>
        </p:spPr>
        <p:txBody>
          <a:bodyPr wrap="none" lIns="91440" tIns="45720" rIns="91440" bIns="45720">
            <a:spAutoFit/>
          </a:bodyPr>
          <a:lstStyle/>
          <a:p>
            <a:pPr algn="ctr"/>
            <a:r>
              <a:rPr lang="en-US" sz="5400" b="1" dirty="0" smtClean="0">
                <a:ln w="9525">
                  <a:solidFill>
                    <a:schemeClr val="bg1"/>
                  </a:solidFill>
                  <a:prstDash val="solid"/>
                </a:ln>
                <a:effectLst>
                  <a:outerShdw blurRad="12700" dist="38100" dir="2700000" algn="tl" rotWithShape="0">
                    <a:schemeClr val="bg1">
                      <a:lumMod val="50000"/>
                    </a:schemeClr>
                  </a:outerShdw>
                </a:effectLst>
              </a:rPr>
              <a:t>‘So get started’</a:t>
            </a:r>
            <a:endParaRPr lang="en-US" sz="5400" b="1" dirty="0">
              <a:ln w="9525">
                <a:solidFill>
                  <a:schemeClr val="bg1"/>
                </a:solidFill>
                <a:prstDash val="solid"/>
              </a:ln>
              <a:effectLst>
                <a:outerShdw blurRad="12700" dist="38100" dir="2700000" algn="tl" rotWithShape="0">
                  <a:schemeClr val="bg1">
                    <a:lumMod val="50000"/>
                  </a:schemeClr>
                </a:outerShdw>
              </a:effectLst>
            </a:endParaRPr>
          </a:p>
        </p:txBody>
      </p:sp>
    </p:spTree>
    <p:extLst>
      <p:ext uri="{BB962C8B-B14F-4D97-AF65-F5344CB8AC3E}">
        <p14:creationId xmlns:p14="http://schemas.microsoft.com/office/powerpoint/2010/main" val="3366797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1_TBOWA CMO">
  <a:themeElements>
    <a:clrScheme name="TBOWA">
      <a:dk1>
        <a:srgbClr val="2F2B20"/>
      </a:dk1>
      <a:lt1>
        <a:srgbClr val="FFFFFF"/>
      </a:lt1>
      <a:dk2>
        <a:srgbClr val="660012"/>
      </a:dk2>
      <a:lt2>
        <a:srgbClr val="D8D8D8"/>
      </a:lt2>
      <a:accent1>
        <a:srgbClr val="7F7F7F"/>
      </a:accent1>
      <a:accent2>
        <a:srgbClr val="A5A5A5"/>
      </a:accent2>
      <a:accent3>
        <a:srgbClr val="BFBFBF"/>
      </a:accent3>
      <a:accent4>
        <a:srgbClr val="D8D8D8"/>
      </a:accent4>
      <a:accent5>
        <a:srgbClr val="F2F2F2"/>
      </a:accent5>
      <a:accent6>
        <a:srgbClr val="FFFFFF"/>
      </a:accent6>
      <a:hlink>
        <a:srgbClr val="7F7F7F"/>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extLst>
    <a:ext uri="{05A4C25C-085E-4340-85A3-A5531E510DB2}">
      <thm15:themeFamily xmlns:thm15="http://schemas.microsoft.com/office/thememl/2012/main" name="TBOWA" id="{3E9224E0-F0EC-4F24-9B04-AE7778E27389}" vid="{467F5FCD-998E-4810-8B6E-C9321AEB08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TBOWA CMO</Template>
  <TotalTime>3158</TotalTime>
  <Words>3008</Words>
  <Application>Microsoft Office PowerPoint</Application>
  <PresentationFormat>Custom</PresentationFormat>
  <Paragraphs>364</Paragraphs>
  <Slides>45</Slides>
  <Notes>44</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45</vt:i4>
      </vt:variant>
    </vt:vector>
  </HeadingPairs>
  <TitlesOfParts>
    <vt:vector size="56" baseType="lpstr">
      <vt:lpstr>Arial</vt:lpstr>
      <vt:lpstr>Calibri</vt:lpstr>
      <vt:lpstr>Calibri Light</vt:lpstr>
      <vt:lpstr>Cambria</vt:lpstr>
      <vt:lpstr>Century Gothic</vt:lpstr>
      <vt:lpstr>Tahoma</vt:lpstr>
      <vt:lpstr>Times New Roman</vt:lpstr>
      <vt:lpstr>Verdana</vt:lpstr>
      <vt:lpstr>Wingdings</vt:lpstr>
      <vt:lpstr>1_TBOWA CMO</vt:lpstr>
      <vt:lpstr>Office Theme</vt:lpstr>
      <vt:lpstr>PowerPoint Presentation</vt:lpstr>
      <vt:lpstr>The 7 Habits of Highly effective people – Habit 2: Begin with the end in mind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According to the student room, “students revise 15 to 20 hours per week for their exams, which might sound a lot until you break it down.  The recommended time equates to 2 to 3 hours a day (broken down into 30-45 minute segments.</vt:lpstr>
      <vt:lpstr>Bishop of Winchester Academy Maths Department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can I support my child in English?</vt:lpstr>
      <vt:lpstr>How can I support my child in English?</vt:lpstr>
      <vt:lpstr>What is Dual Coding?</vt:lpstr>
      <vt:lpstr>Example…</vt:lpstr>
      <vt:lpstr>What is the Leitner method?</vt:lpstr>
      <vt:lpstr>Bishop of Winchester Academy Science Department</vt:lpstr>
      <vt:lpstr>How can I support my child in Science?</vt:lpstr>
      <vt:lpstr>PowerPoint Presentation</vt:lpstr>
      <vt:lpstr>How can I support my child in Science?</vt:lpstr>
      <vt:lpstr>WE ARE ON THE SAME SIDE EVERY DAY WE ARE STRONGER AS A TEAM THAN AS INDIVIDUALS</vt:lpstr>
      <vt:lpstr>PowerPoint Presentation</vt:lpstr>
      <vt:lpstr>PowerPoint Presentation</vt:lpstr>
      <vt:lpstr>PowerPoint Presentation</vt:lpstr>
      <vt:lpstr>PowerPoint Presentation</vt:lpstr>
    </vt:vector>
  </TitlesOfParts>
  <Company>The Bishop of Wnchester Academy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Factorising Expressions</dc:title>
  <dc:creator>Toby Gilbert</dc:creator>
  <cp:lastModifiedBy>Jade Newman</cp:lastModifiedBy>
  <cp:revision>201</cp:revision>
  <cp:lastPrinted>2018-11-07T18:35:57Z</cp:lastPrinted>
  <dcterms:created xsi:type="dcterms:W3CDTF">2015-09-18T11:37:16Z</dcterms:created>
  <dcterms:modified xsi:type="dcterms:W3CDTF">2020-02-13T14:19:22Z</dcterms:modified>
</cp:coreProperties>
</file>